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2" d="100"/>
          <a:sy n="102" d="100"/>
        </p:scale>
        <p:origin x="19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A7D00-4191-4DEA-9FE5-85B136F314DA}"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US"/>
        </a:p>
      </dgm:t>
    </dgm:pt>
    <dgm:pt modelId="{4620DFE5-D17C-4A7D-B31E-36A45562B06A}">
      <dgm:prSet phldrT="[Text]" custT="1"/>
      <dgm:spPr>
        <a:solidFill>
          <a:schemeClr val="bg2">
            <a:lumMod val="40000"/>
            <a:lumOff val="60000"/>
            <a:alpha val="90000"/>
          </a:schemeClr>
        </a:solidFill>
      </dgm:spPr>
      <dgm:t>
        <a:bodyPr/>
        <a:lstStyle/>
        <a:p>
          <a:r>
            <a:rPr lang="en-US" sz="3200" dirty="0"/>
            <a:t>Gradual Slope</a:t>
          </a:r>
          <a:r>
            <a:rPr lang="en-US" sz="1300" dirty="0"/>
            <a:t>	</a:t>
          </a:r>
        </a:p>
      </dgm:t>
    </dgm:pt>
    <dgm:pt modelId="{F355ACAC-B146-4598-82DD-4CA0257F899A}" type="parTrans" cxnId="{F81877B0-C331-4185-9269-1C571C3E6768}">
      <dgm:prSet/>
      <dgm:spPr/>
      <dgm:t>
        <a:bodyPr/>
        <a:lstStyle/>
        <a:p>
          <a:endParaRPr lang="en-US"/>
        </a:p>
      </dgm:t>
    </dgm:pt>
    <dgm:pt modelId="{58566C55-9BC7-4B12-8F96-E56EBA3C7479}" type="sibTrans" cxnId="{F81877B0-C331-4185-9269-1C571C3E6768}">
      <dgm:prSet/>
      <dgm:spPr/>
      <dgm:t>
        <a:bodyPr/>
        <a:lstStyle/>
        <a:p>
          <a:endParaRPr lang="en-US"/>
        </a:p>
      </dgm:t>
    </dgm:pt>
    <dgm:pt modelId="{0ABA6BFC-588C-4FEA-B89F-D9E3C13ABC57}">
      <dgm:prSet phldrT="[Text]" custT="1"/>
      <dgm:spPr/>
      <dgm:t>
        <a:bodyPr/>
        <a:lstStyle/>
        <a:p>
          <a:r>
            <a:rPr lang="en-US" sz="2400" dirty="0"/>
            <a:t>0% to 14% Slope</a:t>
          </a:r>
        </a:p>
      </dgm:t>
    </dgm:pt>
    <dgm:pt modelId="{B68900E0-BEFF-4CEE-B226-BE25A62B7275}" type="parTrans" cxnId="{6EA15863-545C-416B-B68C-272521FD56EE}">
      <dgm:prSet/>
      <dgm:spPr/>
      <dgm:t>
        <a:bodyPr/>
        <a:lstStyle/>
        <a:p>
          <a:endParaRPr lang="en-US"/>
        </a:p>
      </dgm:t>
    </dgm:pt>
    <dgm:pt modelId="{2286F013-C95C-4560-9853-72307C69168D}" type="sibTrans" cxnId="{6EA15863-545C-416B-B68C-272521FD56EE}">
      <dgm:prSet/>
      <dgm:spPr/>
      <dgm:t>
        <a:bodyPr/>
        <a:lstStyle/>
        <a:p>
          <a:endParaRPr lang="en-US"/>
        </a:p>
      </dgm:t>
    </dgm:pt>
    <dgm:pt modelId="{3284AE2A-24D9-49E8-B493-37393FCC8589}">
      <dgm:prSet phldrT="[Text]" custT="1"/>
      <dgm:spPr/>
      <dgm:t>
        <a:bodyPr/>
        <a:lstStyle/>
        <a:p>
          <a:r>
            <a:rPr lang="en-US" sz="2400" dirty="0"/>
            <a:t>No Adjustment</a:t>
          </a:r>
        </a:p>
      </dgm:t>
    </dgm:pt>
    <dgm:pt modelId="{D836A39E-C9F5-4E1D-9513-16CEDFC8C753}" type="parTrans" cxnId="{69D46E5A-4606-4327-B631-26A5AFEEDDA7}">
      <dgm:prSet/>
      <dgm:spPr/>
      <dgm:t>
        <a:bodyPr/>
        <a:lstStyle/>
        <a:p>
          <a:endParaRPr lang="en-US"/>
        </a:p>
      </dgm:t>
    </dgm:pt>
    <dgm:pt modelId="{5528D21E-A044-4536-AE67-F64029027AFF}" type="sibTrans" cxnId="{69D46E5A-4606-4327-B631-26A5AFEEDDA7}">
      <dgm:prSet/>
      <dgm:spPr/>
      <dgm:t>
        <a:bodyPr/>
        <a:lstStyle/>
        <a:p>
          <a:endParaRPr lang="en-US"/>
        </a:p>
      </dgm:t>
    </dgm:pt>
    <dgm:pt modelId="{E4BC6CFE-009C-4BF6-87F5-F40EFC33790E}">
      <dgm:prSet phldrT="[Text]" custT="1"/>
      <dgm:spPr>
        <a:solidFill>
          <a:schemeClr val="bg2">
            <a:lumMod val="40000"/>
            <a:lumOff val="60000"/>
            <a:alpha val="82000"/>
          </a:schemeClr>
        </a:solidFill>
      </dgm:spPr>
      <dgm:t>
        <a:bodyPr/>
        <a:lstStyle/>
        <a:p>
          <a:r>
            <a:rPr lang="en-US" sz="3200" dirty="0"/>
            <a:t>Moderate Slope</a:t>
          </a:r>
        </a:p>
      </dgm:t>
    </dgm:pt>
    <dgm:pt modelId="{603A33F6-0FC3-46C5-864C-84305F7D6BC2}" type="parTrans" cxnId="{81875059-8927-491A-B81F-428716B7ABAE}">
      <dgm:prSet/>
      <dgm:spPr/>
      <dgm:t>
        <a:bodyPr/>
        <a:lstStyle/>
        <a:p>
          <a:endParaRPr lang="en-US"/>
        </a:p>
      </dgm:t>
    </dgm:pt>
    <dgm:pt modelId="{281DED41-00EC-4159-AC40-0DBDE264A7AE}" type="sibTrans" cxnId="{81875059-8927-491A-B81F-428716B7ABAE}">
      <dgm:prSet/>
      <dgm:spPr/>
      <dgm:t>
        <a:bodyPr/>
        <a:lstStyle/>
        <a:p>
          <a:endParaRPr lang="en-US"/>
        </a:p>
      </dgm:t>
    </dgm:pt>
    <dgm:pt modelId="{1655263A-FE29-42CB-A77A-B5755BA9CD8A}">
      <dgm:prSet phldrT="[Text]" custT="1"/>
      <dgm:spPr/>
      <dgm:t>
        <a:bodyPr/>
        <a:lstStyle/>
        <a:p>
          <a:r>
            <a:rPr lang="en-US" sz="2400" dirty="0"/>
            <a:t>16% to 28% Slope</a:t>
          </a:r>
        </a:p>
      </dgm:t>
    </dgm:pt>
    <dgm:pt modelId="{0A81330F-D487-4B8D-A85C-D477A86B1DE2}" type="parTrans" cxnId="{2EE61BE8-9B6A-46AF-970D-408F1CC7C87E}">
      <dgm:prSet/>
      <dgm:spPr/>
      <dgm:t>
        <a:bodyPr/>
        <a:lstStyle/>
        <a:p>
          <a:endParaRPr lang="en-US"/>
        </a:p>
      </dgm:t>
    </dgm:pt>
    <dgm:pt modelId="{74362298-6085-4A77-B9DE-D8FCC10B7A2D}" type="sibTrans" cxnId="{2EE61BE8-9B6A-46AF-970D-408F1CC7C87E}">
      <dgm:prSet/>
      <dgm:spPr/>
      <dgm:t>
        <a:bodyPr/>
        <a:lstStyle/>
        <a:p>
          <a:endParaRPr lang="en-US"/>
        </a:p>
      </dgm:t>
    </dgm:pt>
    <dgm:pt modelId="{9895333C-3511-4457-9F00-E8840A7E084C}">
      <dgm:prSet phldrT="[Text]" custT="1"/>
      <dgm:spPr/>
      <dgm:t>
        <a:bodyPr/>
        <a:lstStyle/>
        <a:p>
          <a:r>
            <a:rPr lang="en-US" sz="2400" dirty="0"/>
            <a:t> 5% adjustment</a:t>
          </a:r>
        </a:p>
      </dgm:t>
    </dgm:pt>
    <dgm:pt modelId="{F7EE87C7-8142-426A-9250-CA0EAC61CA76}" type="parTrans" cxnId="{139FEEC1-D956-4F24-B8BD-FCB1DC4AF7D7}">
      <dgm:prSet/>
      <dgm:spPr/>
      <dgm:t>
        <a:bodyPr/>
        <a:lstStyle/>
        <a:p>
          <a:endParaRPr lang="en-US"/>
        </a:p>
      </dgm:t>
    </dgm:pt>
    <dgm:pt modelId="{8F2A1957-67CC-4885-8BA1-765407D89B75}" type="sibTrans" cxnId="{139FEEC1-D956-4F24-B8BD-FCB1DC4AF7D7}">
      <dgm:prSet/>
      <dgm:spPr/>
      <dgm:t>
        <a:bodyPr/>
        <a:lstStyle/>
        <a:p>
          <a:endParaRPr lang="en-US"/>
        </a:p>
      </dgm:t>
    </dgm:pt>
    <dgm:pt modelId="{9C009619-2872-41A5-8D5D-1C9F0A2B38FB}">
      <dgm:prSet phldrT="[Text]" custT="1"/>
      <dgm:spPr>
        <a:solidFill>
          <a:schemeClr val="bg2">
            <a:lumMod val="40000"/>
            <a:lumOff val="60000"/>
            <a:alpha val="74000"/>
          </a:schemeClr>
        </a:solidFill>
      </dgm:spPr>
      <dgm:t>
        <a:bodyPr/>
        <a:lstStyle/>
        <a:p>
          <a:r>
            <a:rPr lang="en-US" sz="3200" dirty="0"/>
            <a:t>Steep Slope</a:t>
          </a:r>
        </a:p>
      </dgm:t>
    </dgm:pt>
    <dgm:pt modelId="{AACE990D-C119-4B69-BFA4-A71FAC4155FC}" type="parTrans" cxnId="{CB757A9F-C115-41A4-855C-F4E2889F6F4C}">
      <dgm:prSet/>
      <dgm:spPr/>
      <dgm:t>
        <a:bodyPr/>
        <a:lstStyle/>
        <a:p>
          <a:endParaRPr lang="en-US"/>
        </a:p>
      </dgm:t>
    </dgm:pt>
    <dgm:pt modelId="{F5A39769-38B0-45D5-89D2-3CD9A1B948EE}" type="sibTrans" cxnId="{CB757A9F-C115-41A4-855C-F4E2889F6F4C}">
      <dgm:prSet/>
      <dgm:spPr/>
      <dgm:t>
        <a:bodyPr/>
        <a:lstStyle/>
        <a:p>
          <a:endParaRPr lang="en-US"/>
        </a:p>
      </dgm:t>
    </dgm:pt>
    <dgm:pt modelId="{71122D77-5B44-40B4-9364-13CED320EC8B}">
      <dgm:prSet phldrT="[Text]" custT="1"/>
      <dgm:spPr>
        <a:solidFill>
          <a:srgbClr val="FAF8A6">
            <a:alpha val="90000"/>
          </a:srgbClr>
        </a:solidFill>
      </dgm:spPr>
      <dgm:t>
        <a:bodyPr/>
        <a:lstStyle/>
        <a:p>
          <a:r>
            <a:rPr lang="en-US" sz="2400" dirty="0"/>
            <a:t>&gt;30% Slope</a:t>
          </a:r>
        </a:p>
      </dgm:t>
    </dgm:pt>
    <dgm:pt modelId="{4874DBF7-94E2-447A-8467-C8195C1DDC90}" type="parTrans" cxnId="{48DDB780-F473-4B1C-9F80-F19B470DCE18}">
      <dgm:prSet/>
      <dgm:spPr/>
      <dgm:t>
        <a:bodyPr/>
        <a:lstStyle/>
        <a:p>
          <a:endParaRPr lang="en-US"/>
        </a:p>
      </dgm:t>
    </dgm:pt>
    <dgm:pt modelId="{9628DE66-32FA-42FE-857C-4FB9A8226F58}" type="sibTrans" cxnId="{48DDB780-F473-4B1C-9F80-F19B470DCE18}">
      <dgm:prSet/>
      <dgm:spPr/>
      <dgm:t>
        <a:bodyPr/>
        <a:lstStyle/>
        <a:p>
          <a:endParaRPr lang="en-US"/>
        </a:p>
      </dgm:t>
    </dgm:pt>
    <dgm:pt modelId="{44C4FB54-BEB9-4842-99A6-69926D43C2D0}">
      <dgm:prSet phldrT="[Text]" custT="1"/>
      <dgm:spPr>
        <a:solidFill>
          <a:srgbClr val="FAF8A6">
            <a:alpha val="90000"/>
          </a:srgbClr>
        </a:solidFill>
      </dgm:spPr>
      <dgm:t>
        <a:bodyPr/>
        <a:lstStyle/>
        <a:p>
          <a:r>
            <a:rPr lang="en-US" sz="2400" dirty="0"/>
            <a:t>10% adjustment</a:t>
          </a:r>
        </a:p>
      </dgm:t>
    </dgm:pt>
    <dgm:pt modelId="{15D772F2-6D95-415D-A638-26B558A42BB2}" type="parTrans" cxnId="{ED9CAE1B-B7AC-4439-945F-2EE91876BBB8}">
      <dgm:prSet/>
      <dgm:spPr/>
      <dgm:t>
        <a:bodyPr/>
        <a:lstStyle/>
        <a:p>
          <a:endParaRPr lang="en-US"/>
        </a:p>
      </dgm:t>
    </dgm:pt>
    <dgm:pt modelId="{402303FD-E168-4E9C-879F-7C5E1F5AE96F}" type="sibTrans" cxnId="{ED9CAE1B-B7AC-4439-945F-2EE91876BBB8}">
      <dgm:prSet/>
      <dgm:spPr/>
      <dgm:t>
        <a:bodyPr/>
        <a:lstStyle/>
        <a:p>
          <a:endParaRPr lang="en-US"/>
        </a:p>
      </dgm:t>
    </dgm:pt>
    <dgm:pt modelId="{4426F07D-5607-46C4-B5F4-409349623ED6}">
      <dgm:prSet custT="1"/>
      <dgm:spPr/>
      <dgm:t>
        <a:bodyPr/>
        <a:lstStyle/>
        <a:p>
          <a:r>
            <a:rPr lang="en-US" sz="3200" dirty="0"/>
            <a:t>Moderate Ridge</a:t>
          </a:r>
        </a:p>
      </dgm:t>
    </dgm:pt>
    <dgm:pt modelId="{233A88F5-6419-4F88-9B62-7928A737B43F}" type="parTrans" cxnId="{2C6324C7-E1CC-4AFF-86D2-4AEA6B613DE1}">
      <dgm:prSet/>
      <dgm:spPr/>
      <dgm:t>
        <a:bodyPr/>
        <a:lstStyle/>
        <a:p>
          <a:endParaRPr lang="en-US"/>
        </a:p>
      </dgm:t>
    </dgm:pt>
    <dgm:pt modelId="{C7AEE778-82F6-4073-A843-9B1022ABD978}" type="sibTrans" cxnId="{2C6324C7-E1CC-4AFF-86D2-4AEA6B613DE1}">
      <dgm:prSet/>
      <dgm:spPr/>
      <dgm:t>
        <a:bodyPr/>
        <a:lstStyle/>
        <a:p>
          <a:endParaRPr lang="en-US"/>
        </a:p>
      </dgm:t>
    </dgm:pt>
    <dgm:pt modelId="{5CEA32EB-4B51-47AE-93E6-1E3EE9A1A44D}">
      <dgm:prSet custT="1"/>
      <dgm:spPr/>
      <dgm:t>
        <a:bodyPr/>
        <a:lstStyle/>
        <a:p>
          <a:r>
            <a:rPr lang="en-US" sz="3200" dirty="0"/>
            <a:t>Steep Ridge</a:t>
          </a:r>
        </a:p>
      </dgm:t>
    </dgm:pt>
    <dgm:pt modelId="{B9852CFD-C675-43AC-AEE0-366F476DDA3D}" type="parTrans" cxnId="{10F80ED1-B290-4874-A06C-1EE7519C95F1}">
      <dgm:prSet/>
      <dgm:spPr/>
      <dgm:t>
        <a:bodyPr/>
        <a:lstStyle/>
        <a:p>
          <a:endParaRPr lang="en-US"/>
        </a:p>
      </dgm:t>
    </dgm:pt>
    <dgm:pt modelId="{506503CE-DAF3-4EAF-881C-DDF5149D2611}" type="sibTrans" cxnId="{10F80ED1-B290-4874-A06C-1EE7519C95F1}">
      <dgm:prSet/>
      <dgm:spPr/>
      <dgm:t>
        <a:bodyPr/>
        <a:lstStyle/>
        <a:p>
          <a:endParaRPr lang="en-US"/>
        </a:p>
      </dgm:t>
    </dgm:pt>
    <dgm:pt modelId="{09999BDF-475B-4857-A070-6CDAD7038E5B}">
      <dgm:prSet custT="1"/>
      <dgm:spPr>
        <a:solidFill>
          <a:srgbClr val="FAF8A6">
            <a:alpha val="90000"/>
          </a:srgbClr>
        </a:solidFill>
      </dgm:spPr>
      <dgm:t>
        <a:bodyPr/>
        <a:lstStyle/>
        <a:p>
          <a:r>
            <a:rPr lang="en-US" sz="2000" dirty="0"/>
            <a:t>At least 30% Slope, 6’ to 15’ height.</a:t>
          </a:r>
        </a:p>
      </dgm:t>
    </dgm:pt>
    <dgm:pt modelId="{0C61D2D3-7127-4C4B-85BC-BA4805AA889F}" type="parTrans" cxnId="{9B2BC27F-0489-45C5-8EA5-4392E7197C5E}">
      <dgm:prSet/>
      <dgm:spPr/>
      <dgm:t>
        <a:bodyPr/>
        <a:lstStyle/>
        <a:p>
          <a:endParaRPr lang="en-US"/>
        </a:p>
      </dgm:t>
    </dgm:pt>
    <dgm:pt modelId="{0F6A5E60-3575-4CDB-9EDA-FE6F8172D803}" type="sibTrans" cxnId="{9B2BC27F-0489-45C5-8EA5-4392E7197C5E}">
      <dgm:prSet/>
      <dgm:spPr/>
      <dgm:t>
        <a:bodyPr/>
        <a:lstStyle/>
        <a:p>
          <a:endParaRPr lang="en-US"/>
        </a:p>
      </dgm:t>
    </dgm:pt>
    <dgm:pt modelId="{2CCEFE13-D840-49D2-8183-E4F16A000C0D}">
      <dgm:prSet custT="1"/>
      <dgm:spPr>
        <a:solidFill>
          <a:srgbClr val="FAF8A6">
            <a:alpha val="90000"/>
          </a:srgbClr>
        </a:solidFill>
      </dgm:spPr>
      <dgm:t>
        <a:bodyPr/>
        <a:lstStyle/>
        <a:p>
          <a:r>
            <a:rPr lang="en-US" sz="2000" dirty="0"/>
            <a:t>5% adjustment</a:t>
          </a:r>
        </a:p>
      </dgm:t>
    </dgm:pt>
    <dgm:pt modelId="{E0C8C83B-8C2D-459C-A282-E0D7F2C72C73}" type="parTrans" cxnId="{6C6B8DC2-83E4-4AD8-B202-68BAEC75ED60}">
      <dgm:prSet/>
      <dgm:spPr/>
      <dgm:t>
        <a:bodyPr/>
        <a:lstStyle/>
        <a:p>
          <a:endParaRPr lang="en-US"/>
        </a:p>
      </dgm:t>
    </dgm:pt>
    <dgm:pt modelId="{F580B3A6-A714-48CA-855E-42953E579859}" type="sibTrans" cxnId="{6C6B8DC2-83E4-4AD8-B202-68BAEC75ED60}">
      <dgm:prSet/>
      <dgm:spPr/>
      <dgm:t>
        <a:bodyPr/>
        <a:lstStyle/>
        <a:p>
          <a:endParaRPr lang="en-US"/>
        </a:p>
      </dgm:t>
    </dgm:pt>
    <dgm:pt modelId="{87C47C5E-DCC5-4AEB-B5CA-E359E2F539E1}">
      <dgm:prSet custT="1"/>
      <dgm:spPr>
        <a:solidFill>
          <a:srgbClr val="FAF8A6">
            <a:alpha val="90000"/>
          </a:srgbClr>
        </a:solidFill>
      </dgm:spPr>
      <dgm:t>
        <a:bodyPr/>
        <a:lstStyle/>
        <a:p>
          <a:r>
            <a:rPr lang="en-US" sz="2000" dirty="0"/>
            <a:t>10% adjustment</a:t>
          </a:r>
        </a:p>
      </dgm:t>
    </dgm:pt>
    <dgm:pt modelId="{F7804B27-3FE4-487A-A0FD-6068D856D8C7}" type="parTrans" cxnId="{0F332FCE-1034-44E5-9C13-C690880F786B}">
      <dgm:prSet/>
      <dgm:spPr/>
      <dgm:t>
        <a:bodyPr/>
        <a:lstStyle/>
        <a:p>
          <a:endParaRPr lang="en-US"/>
        </a:p>
      </dgm:t>
    </dgm:pt>
    <dgm:pt modelId="{2F71B308-7FF0-48D2-8167-8BE27301D0F7}" type="sibTrans" cxnId="{0F332FCE-1034-44E5-9C13-C690880F786B}">
      <dgm:prSet/>
      <dgm:spPr/>
      <dgm:t>
        <a:bodyPr/>
        <a:lstStyle/>
        <a:p>
          <a:endParaRPr lang="en-US"/>
        </a:p>
      </dgm:t>
    </dgm:pt>
    <dgm:pt modelId="{C74CE0C4-FF01-4223-BC16-133269497131}">
      <dgm:prSet custT="1"/>
      <dgm:spPr>
        <a:solidFill>
          <a:srgbClr val="FAF8A6">
            <a:alpha val="90000"/>
          </a:srgbClr>
        </a:solidFill>
      </dgm:spPr>
      <dgm:t>
        <a:bodyPr/>
        <a:lstStyle/>
        <a:p>
          <a:r>
            <a:rPr lang="en-US" sz="2000" dirty="0"/>
            <a:t>At least a 30% slope, 15’ to 25’ height</a:t>
          </a:r>
        </a:p>
      </dgm:t>
    </dgm:pt>
    <dgm:pt modelId="{56529202-9F05-4D0C-9E04-67FDBC26EDC5}" type="sibTrans" cxnId="{B8166F94-AFD6-4842-9F2A-8A75B01BF6BA}">
      <dgm:prSet/>
      <dgm:spPr/>
      <dgm:t>
        <a:bodyPr/>
        <a:lstStyle/>
        <a:p>
          <a:endParaRPr lang="en-US"/>
        </a:p>
      </dgm:t>
    </dgm:pt>
    <dgm:pt modelId="{FCF4BC68-E4E1-472C-A5FA-DC85CCDB838B}" type="parTrans" cxnId="{B8166F94-AFD6-4842-9F2A-8A75B01BF6BA}">
      <dgm:prSet/>
      <dgm:spPr/>
      <dgm:t>
        <a:bodyPr/>
        <a:lstStyle/>
        <a:p>
          <a:endParaRPr lang="en-US"/>
        </a:p>
      </dgm:t>
    </dgm:pt>
    <dgm:pt modelId="{E9F6E1E1-7728-4A0D-82D6-239B346DDA21}">
      <dgm:prSet/>
      <dgm:spPr/>
      <dgm:t>
        <a:bodyPr/>
        <a:lstStyle/>
        <a:p>
          <a:r>
            <a:rPr lang="en-US" dirty="0"/>
            <a:t>Very Steep Ridge</a:t>
          </a:r>
        </a:p>
      </dgm:t>
    </dgm:pt>
    <dgm:pt modelId="{E302755E-56B4-4F65-BDAF-734C7566C7C2}" type="parTrans" cxnId="{9E30853D-A404-410A-B381-D486935CF35B}">
      <dgm:prSet/>
      <dgm:spPr/>
      <dgm:t>
        <a:bodyPr/>
        <a:lstStyle/>
        <a:p>
          <a:endParaRPr lang="en-US"/>
        </a:p>
      </dgm:t>
    </dgm:pt>
    <dgm:pt modelId="{F28878A6-94E3-434F-9517-5971A1C059D7}" type="sibTrans" cxnId="{9E30853D-A404-410A-B381-D486935CF35B}">
      <dgm:prSet/>
      <dgm:spPr/>
      <dgm:t>
        <a:bodyPr/>
        <a:lstStyle/>
        <a:p>
          <a:endParaRPr lang="en-US"/>
        </a:p>
      </dgm:t>
    </dgm:pt>
    <dgm:pt modelId="{622DCE38-3E06-424B-9446-7DC7C4F6EB8C}" type="pres">
      <dgm:prSet presAssocID="{28EA7D00-4191-4DEA-9FE5-85B136F314DA}" presName="Name0" presStyleCnt="0">
        <dgm:presLayoutVars>
          <dgm:dir/>
          <dgm:animLvl val="lvl"/>
          <dgm:resizeHandles val="exact"/>
        </dgm:presLayoutVars>
      </dgm:prSet>
      <dgm:spPr/>
    </dgm:pt>
    <dgm:pt modelId="{D1BA9B50-3FA5-4979-AC83-FC699D0AC01A}" type="pres">
      <dgm:prSet presAssocID="{4620DFE5-D17C-4A7D-B31E-36A45562B06A}" presName="linNode" presStyleCnt="0"/>
      <dgm:spPr/>
    </dgm:pt>
    <dgm:pt modelId="{4C451DC8-FC60-41A7-A887-8D8AF1598943}" type="pres">
      <dgm:prSet presAssocID="{4620DFE5-D17C-4A7D-B31E-36A45562B06A}" presName="parentText" presStyleLbl="node1" presStyleIdx="0" presStyleCnt="6">
        <dgm:presLayoutVars>
          <dgm:chMax val="1"/>
          <dgm:bulletEnabled val="1"/>
        </dgm:presLayoutVars>
      </dgm:prSet>
      <dgm:spPr/>
    </dgm:pt>
    <dgm:pt modelId="{420D135E-BEAC-4D31-A2B9-3F8742D5CEC9}" type="pres">
      <dgm:prSet presAssocID="{4620DFE5-D17C-4A7D-B31E-36A45562B06A}" presName="descendantText" presStyleLbl="alignAccFollowNode1" presStyleIdx="0" presStyleCnt="5" custLinFactNeighborX="0" custLinFactNeighborY="-2563">
        <dgm:presLayoutVars>
          <dgm:bulletEnabled val="1"/>
        </dgm:presLayoutVars>
      </dgm:prSet>
      <dgm:spPr/>
    </dgm:pt>
    <dgm:pt modelId="{E9E12AB1-78BB-4436-9767-1EB8D8E5BE37}" type="pres">
      <dgm:prSet presAssocID="{58566C55-9BC7-4B12-8F96-E56EBA3C7479}" presName="sp" presStyleCnt="0"/>
      <dgm:spPr/>
    </dgm:pt>
    <dgm:pt modelId="{70C7F96F-E013-48D3-9E50-3E52E79F2E21}" type="pres">
      <dgm:prSet presAssocID="{E4BC6CFE-009C-4BF6-87F5-F40EFC33790E}" presName="linNode" presStyleCnt="0"/>
      <dgm:spPr/>
    </dgm:pt>
    <dgm:pt modelId="{C865DC36-0D9F-4E0F-A7EB-58F154B6F88F}" type="pres">
      <dgm:prSet presAssocID="{E4BC6CFE-009C-4BF6-87F5-F40EFC33790E}" presName="parentText" presStyleLbl="node1" presStyleIdx="1" presStyleCnt="6">
        <dgm:presLayoutVars>
          <dgm:chMax val="1"/>
          <dgm:bulletEnabled val="1"/>
        </dgm:presLayoutVars>
      </dgm:prSet>
      <dgm:spPr/>
    </dgm:pt>
    <dgm:pt modelId="{D0D6496E-EC56-487D-8879-A8036ACCFD27}" type="pres">
      <dgm:prSet presAssocID="{E4BC6CFE-009C-4BF6-87F5-F40EFC33790E}" presName="descendantText" presStyleLbl="alignAccFollowNode1" presStyleIdx="1" presStyleCnt="5" custLinFactNeighborX="0" custLinFactNeighborY="-1841">
        <dgm:presLayoutVars>
          <dgm:bulletEnabled val="1"/>
        </dgm:presLayoutVars>
      </dgm:prSet>
      <dgm:spPr/>
    </dgm:pt>
    <dgm:pt modelId="{D7E7D0B6-4433-4920-9399-906B22EBD965}" type="pres">
      <dgm:prSet presAssocID="{281DED41-00EC-4159-AC40-0DBDE264A7AE}" presName="sp" presStyleCnt="0"/>
      <dgm:spPr/>
    </dgm:pt>
    <dgm:pt modelId="{3DA996E2-D75F-407E-9B89-647671F3EBE5}" type="pres">
      <dgm:prSet presAssocID="{9C009619-2872-41A5-8D5D-1C9F0A2B38FB}" presName="linNode" presStyleCnt="0"/>
      <dgm:spPr/>
    </dgm:pt>
    <dgm:pt modelId="{47488F07-752D-4B69-87EF-48443636259D}" type="pres">
      <dgm:prSet presAssocID="{9C009619-2872-41A5-8D5D-1C9F0A2B38FB}" presName="parentText" presStyleLbl="node1" presStyleIdx="2" presStyleCnt="6">
        <dgm:presLayoutVars>
          <dgm:chMax val="1"/>
          <dgm:bulletEnabled val="1"/>
        </dgm:presLayoutVars>
      </dgm:prSet>
      <dgm:spPr/>
    </dgm:pt>
    <dgm:pt modelId="{9CE0E441-F788-4EF0-A804-8786A7CED362}" type="pres">
      <dgm:prSet presAssocID="{9C009619-2872-41A5-8D5D-1C9F0A2B38FB}" presName="descendantText" presStyleLbl="alignAccFollowNode1" presStyleIdx="2" presStyleCnt="5" custLinFactNeighborX="0" custLinFactNeighborY="-1119">
        <dgm:presLayoutVars>
          <dgm:bulletEnabled val="1"/>
        </dgm:presLayoutVars>
      </dgm:prSet>
      <dgm:spPr/>
    </dgm:pt>
    <dgm:pt modelId="{E66130F4-F57E-4F49-B430-E00F8891F9E4}" type="pres">
      <dgm:prSet presAssocID="{F5A39769-38B0-45D5-89D2-3CD9A1B948EE}" presName="sp" presStyleCnt="0"/>
      <dgm:spPr/>
    </dgm:pt>
    <dgm:pt modelId="{9B0F486B-35E1-4596-B865-4E212D4E9099}" type="pres">
      <dgm:prSet presAssocID="{4426F07D-5607-46C4-B5F4-409349623ED6}" presName="linNode" presStyleCnt="0"/>
      <dgm:spPr/>
    </dgm:pt>
    <dgm:pt modelId="{20C7386D-11FB-4DF6-B80C-60F8F938CF91}" type="pres">
      <dgm:prSet presAssocID="{4426F07D-5607-46C4-B5F4-409349623ED6}" presName="parentText" presStyleLbl="node1" presStyleIdx="3" presStyleCnt="6">
        <dgm:presLayoutVars>
          <dgm:chMax val="1"/>
          <dgm:bulletEnabled val="1"/>
        </dgm:presLayoutVars>
      </dgm:prSet>
      <dgm:spPr/>
    </dgm:pt>
    <dgm:pt modelId="{732584DC-BE0A-4C92-A895-2D945FAF162E}" type="pres">
      <dgm:prSet presAssocID="{4426F07D-5607-46C4-B5F4-409349623ED6}" presName="descendantText" presStyleLbl="alignAccFollowNode1" presStyleIdx="3" presStyleCnt="5">
        <dgm:presLayoutVars>
          <dgm:bulletEnabled val="1"/>
        </dgm:presLayoutVars>
      </dgm:prSet>
      <dgm:spPr/>
    </dgm:pt>
    <dgm:pt modelId="{FAEE02EB-FF93-42AB-B446-9B60B2A78394}" type="pres">
      <dgm:prSet presAssocID="{C7AEE778-82F6-4073-A843-9B1022ABD978}" presName="sp" presStyleCnt="0"/>
      <dgm:spPr/>
    </dgm:pt>
    <dgm:pt modelId="{826A158E-ED9D-4DBC-90AC-23F6EDBD602F}" type="pres">
      <dgm:prSet presAssocID="{5CEA32EB-4B51-47AE-93E6-1E3EE9A1A44D}" presName="linNode" presStyleCnt="0"/>
      <dgm:spPr/>
    </dgm:pt>
    <dgm:pt modelId="{F6054CB1-099D-4970-90AC-688E5DD2CB56}" type="pres">
      <dgm:prSet presAssocID="{5CEA32EB-4B51-47AE-93E6-1E3EE9A1A44D}" presName="parentText" presStyleLbl="node1" presStyleIdx="4" presStyleCnt="6">
        <dgm:presLayoutVars>
          <dgm:chMax val="1"/>
          <dgm:bulletEnabled val="1"/>
        </dgm:presLayoutVars>
      </dgm:prSet>
      <dgm:spPr/>
    </dgm:pt>
    <dgm:pt modelId="{1C57CB92-EDBB-4B08-8945-ED28728B2A80}" type="pres">
      <dgm:prSet presAssocID="{5CEA32EB-4B51-47AE-93E6-1E3EE9A1A44D}" presName="descendantText" presStyleLbl="alignAccFollowNode1" presStyleIdx="4" presStyleCnt="5" custLinFactNeighborX="-283" custLinFactNeighborY="10476">
        <dgm:presLayoutVars>
          <dgm:bulletEnabled val="1"/>
        </dgm:presLayoutVars>
      </dgm:prSet>
      <dgm:spPr/>
    </dgm:pt>
    <dgm:pt modelId="{620FA098-495C-453D-BEDE-8642F8D6066E}" type="pres">
      <dgm:prSet presAssocID="{506503CE-DAF3-4EAF-881C-DDF5149D2611}" presName="sp" presStyleCnt="0"/>
      <dgm:spPr/>
    </dgm:pt>
    <dgm:pt modelId="{C7C018BB-E307-4537-A054-DF72C148749E}" type="pres">
      <dgm:prSet presAssocID="{E9F6E1E1-7728-4A0D-82D6-239B346DDA21}" presName="linNode" presStyleCnt="0"/>
      <dgm:spPr/>
    </dgm:pt>
    <dgm:pt modelId="{30489709-FEB0-4C18-AECC-87A8CA5FB4F1}" type="pres">
      <dgm:prSet presAssocID="{E9F6E1E1-7728-4A0D-82D6-239B346DDA21}" presName="parentText" presStyleLbl="node1" presStyleIdx="5" presStyleCnt="6">
        <dgm:presLayoutVars>
          <dgm:chMax val="1"/>
          <dgm:bulletEnabled val="1"/>
        </dgm:presLayoutVars>
      </dgm:prSet>
      <dgm:spPr/>
    </dgm:pt>
  </dgm:ptLst>
  <dgm:cxnLst>
    <dgm:cxn modelId="{3422B30B-47DB-45D7-999D-C5D6CAD6D95B}" type="presOf" srcId="{09999BDF-475B-4857-A070-6CDAD7038E5B}" destId="{732584DC-BE0A-4C92-A895-2D945FAF162E}" srcOrd="0" destOrd="0" presId="urn:microsoft.com/office/officeart/2005/8/layout/vList5"/>
    <dgm:cxn modelId="{E857AE10-02A9-4172-95F9-D2868BED1A2E}" type="presOf" srcId="{C74CE0C4-FF01-4223-BC16-133269497131}" destId="{1C57CB92-EDBB-4B08-8945-ED28728B2A80}" srcOrd="0" destOrd="0" presId="urn:microsoft.com/office/officeart/2005/8/layout/vList5"/>
    <dgm:cxn modelId="{4D1EAA18-1F3C-4E2E-A16A-223A017C2608}" type="presOf" srcId="{4620DFE5-D17C-4A7D-B31E-36A45562B06A}" destId="{4C451DC8-FC60-41A7-A887-8D8AF1598943}" srcOrd="0" destOrd="0" presId="urn:microsoft.com/office/officeart/2005/8/layout/vList5"/>
    <dgm:cxn modelId="{ED9CAE1B-B7AC-4439-945F-2EE91876BBB8}" srcId="{9C009619-2872-41A5-8D5D-1C9F0A2B38FB}" destId="{44C4FB54-BEB9-4842-99A6-69926D43C2D0}" srcOrd="1" destOrd="0" parTransId="{15D772F2-6D95-415D-A638-26B558A42BB2}" sibTransId="{402303FD-E168-4E9C-879F-7C5E1F5AE96F}"/>
    <dgm:cxn modelId="{5576EF1C-0DA3-4C50-905B-ACAC54FDA56B}" type="presOf" srcId="{9C009619-2872-41A5-8D5D-1C9F0A2B38FB}" destId="{47488F07-752D-4B69-87EF-48443636259D}" srcOrd="0" destOrd="0" presId="urn:microsoft.com/office/officeart/2005/8/layout/vList5"/>
    <dgm:cxn modelId="{74A01C2E-C168-483E-8E85-361410950D9D}" type="presOf" srcId="{2CCEFE13-D840-49D2-8183-E4F16A000C0D}" destId="{732584DC-BE0A-4C92-A895-2D945FAF162E}" srcOrd="0" destOrd="1" presId="urn:microsoft.com/office/officeart/2005/8/layout/vList5"/>
    <dgm:cxn modelId="{32E7A638-8800-4CD0-A577-88CBB1579A81}" type="presOf" srcId="{28EA7D00-4191-4DEA-9FE5-85B136F314DA}" destId="{622DCE38-3E06-424B-9446-7DC7C4F6EB8C}" srcOrd="0" destOrd="0" presId="urn:microsoft.com/office/officeart/2005/8/layout/vList5"/>
    <dgm:cxn modelId="{9E30853D-A404-410A-B381-D486935CF35B}" srcId="{28EA7D00-4191-4DEA-9FE5-85B136F314DA}" destId="{E9F6E1E1-7728-4A0D-82D6-239B346DDA21}" srcOrd="5" destOrd="0" parTransId="{E302755E-56B4-4F65-BDAF-734C7566C7C2}" sibTransId="{F28878A6-94E3-434F-9517-5971A1C059D7}"/>
    <dgm:cxn modelId="{179BEB40-7F1E-43AD-81A5-DBDE04930B89}" type="presOf" srcId="{E4BC6CFE-009C-4BF6-87F5-F40EFC33790E}" destId="{C865DC36-0D9F-4E0F-A7EB-58F154B6F88F}" srcOrd="0" destOrd="0" presId="urn:microsoft.com/office/officeart/2005/8/layout/vList5"/>
    <dgm:cxn modelId="{0FE49D4B-B4D1-486C-9748-81B7421C7544}" type="presOf" srcId="{E9F6E1E1-7728-4A0D-82D6-239B346DDA21}" destId="{30489709-FEB0-4C18-AECC-87A8CA5FB4F1}" srcOrd="0" destOrd="0" presId="urn:microsoft.com/office/officeart/2005/8/layout/vList5"/>
    <dgm:cxn modelId="{81875059-8927-491A-B81F-428716B7ABAE}" srcId="{28EA7D00-4191-4DEA-9FE5-85B136F314DA}" destId="{E4BC6CFE-009C-4BF6-87F5-F40EFC33790E}" srcOrd="1" destOrd="0" parTransId="{603A33F6-0FC3-46C5-864C-84305F7D6BC2}" sibTransId="{281DED41-00EC-4159-AC40-0DBDE264A7AE}"/>
    <dgm:cxn modelId="{69D46E5A-4606-4327-B631-26A5AFEEDDA7}" srcId="{4620DFE5-D17C-4A7D-B31E-36A45562B06A}" destId="{3284AE2A-24D9-49E8-B493-37393FCC8589}" srcOrd="1" destOrd="0" parTransId="{D836A39E-C9F5-4E1D-9513-16CEDFC8C753}" sibTransId="{5528D21E-A044-4536-AE67-F64029027AFF}"/>
    <dgm:cxn modelId="{6EA15863-545C-416B-B68C-272521FD56EE}" srcId="{4620DFE5-D17C-4A7D-B31E-36A45562B06A}" destId="{0ABA6BFC-588C-4FEA-B89F-D9E3C13ABC57}" srcOrd="0" destOrd="0" parTransId="{B68900E0-BEFF-4CEE-B226-BE25A62B7275}" sibTransId="{2286F013-C95C-4560-9853-72307C69168D}"/>
    <dgm:cxn modelId="{3CE5867D-0D8E-48EC-BB3E-BB0FFBF17B75}" type="presOf" srcId="{0ABA6BFC-588C-4FEA-B89F-D9E3C13ABC57}" destId="{420D135E-BEAC-4D31-A2B9-3F8742D5CEC9}" srcOrd="0" destOrd="0" presId="urn:microsoft.com/office/officeart/2005/8/layout/vList5"/>
    <dgm:cxn modelId="{9B2BC27F-0489-45C5-8EA5-4392E7197C5E}" srcId="{4426F07D-5607-46C4-B5F4-409349623ED6}" destId="{09999BDF-475B-4857-A070-6CDAD7038E5B}" srcOrd="0" destOrd="0" parTransId="{0C61D2D3-7127-4C4B-85BC-BA4805AA889F}" sibTransId="{0F6A5E60-3575-4CDB-9EDA-FE6F8172D803}"/>
    <dgm:cxn modelId="{48DDB780-F473-4B1C-9F80-F19B470DCE18}" srcId="{9C009619-2872-41A5-8D5D-1C9F0A2B38FB}" destId="{71122D77-5B44-40B4-9364-13CED320EC8B}" srcOrd="0" destOrd="0" parTransId="{4874DBF7-94E2-447A-8467-C8195C1DDC90}" sibTransId="{9628DE66-32FA-42FE-857C-4FB9A8226F58}"/>
    <dgm:cxn modelId="{B8166F94-AFD6-4842-9F2A-8A75B01BF6BA}" srcId="{5CEA32EB-4B51-47AE-93E6-1E3EE9A1A44D}" destId="{C74CE0C4-FF01-4223-BC16-133269497131}" srcOrd="0" destOrd="0" parTransId="{FCF4BC68-E4E1-472C-A5FA-DC85CCDB838B}" sibTransId="{56529202-9F05-4D0C-9E04-67FDBC26EDC5}"/>
    <dgm:cxn modelId="{D5E8EB94-F43F-4826-88B5-D54A0162BE58}" type="presOf" srcId="{44C4FB54-BEB9-4842-99A6-69926D43C2D0}" destId="{9CE0E441-F788-4EF0-A804-8786A7CED362}" srcOrd="0" destOrd="1" presId="urn:microsoft.com/office/officeart/2005/8/layout/vList5"/>
    <dgm:cxn modelId="{7E35D499-5A05-41FA-A331-3DC288495AB5}" type="presOf" srcId="{9895333C-3511-4457-9F00-E8840A7E084C}" destId="{D0D6496E-EC56-487D-8879-A8036ACCFD27}" srcOrd="0" destOrd="1" presId="urn:microsoft.com/office/officeart/2005/8/layout/vList5"/>
    <dgm:cxn modelId="{B161819A-47DC-4C7F-818A-D612FB3EE6F5}" type="presOf" srcId="{3284AE2A-24D9-49E8-B493-37393FCC8589}" destId="{420D135E-BEAC-4D31-A2B9-3F8742D5CEC9}" srcOrd="0" destOrd="1" presId="urn:microsoft.com/office/officeart/2005/8/layout/vList5"/>
    <dgm:cxn modelId="{CB757A9F-C115-41A4-855C-F4E2889F6F4C}" srcId="{28EA7D00-4191-4DEA-9FE5-85B136F314DA}" destId="{9C009619-2872-41A5-8D5D-1C9F0A2B38FB}" srcOrd="2" destOrd="0" parTransId="{AACE990D-C119-4B69-BFA4-A71FAC4155FC}" sibTransId="{F5A39769-38B0-45D5-89D2-3CD9A1B948EE}"/>
    <dgm:cxn modelId="{EDD429AF-5E97-42FE-B087-083DD66F5125}" type="presOf" srcId="{5CEA32EB-4B51-47AE-93E6-1E3EE9A1A44D}" destId="{F6054CB1-099D-4970-90AC-688E5DD2CB56}" srcOrd="0" destOrd="0" presId="urn:microsoft.com/office/officeart/2005/8/layout/vList5"/>
    <dgm:cxn modelId="{F81877B0-C331-4185-9269-1C571C3E6768}" srcId="{28EA7D00-4191-4DEA-9FE5-85B136F314DA}" destId="{4620DFE5-D17C-4A7D-B31E-36A45562B06A}" srcOrd="0" destOrd="0" parTransId="{F355ACAC-B146-4598-82DD-4CA0257F899A}" sibTransId="{58566C55-9BC7-4B12-8F96-E56EBA3C7479}"/>
    <dgm:cxn modelId="{7B3704C1-09A0-44AB-9DA0-5AE6F79E381D}" type="presOf" srcId="{87C47C5E-DCC5-4AEB-B5CA-E359E2F539E1}" destId="{1C57CB92-EDBB-4B08-8945-ED28728B2A80}" srcOrd="0" destOrd="1" presId="urn:microsoft.com/office/officeart/2005/8/layout/vList5"/>
    <dgm:cxn modelId="{139FEEC1-D956-4F24-B8BD-FCB1DC4AF7D7}" srcId="{E4BC6CFE-009C-4BF6-87F5-F40EFC33790E}" destId="{9895333C-3511-4457-9F00-E8840A7E084C}" srcOrd="1" destOrd="0" parTransId="{F7EE87C7-8142-426A-9250-CA0EAC61CA76}" sibTransId="{8F2A1957-67CC-4885-8BA1-765407D89B75}"/>
    <dgm:cxn modelId="{6C6B8DC2-83E4-4AD8-B202-68BAEC75ED60}" srcId="{4426F07D-5607-46C4-B5F4-409349623ED6}" destId="{2CCEFE13-D840-49D2-8183-E4F16A000C0D}" srcOrd="1" destOrd="0" parTransId="{E0C8C83B-8C2D-459C-A282-E0D7F2C72C73}" sibTransId="{F580B3A6-A714-48CA-855E-42953E579859}"/>
    <dgm:cxn modelId="{2C6324C7-E1CC-4AFF-86D2-4AEA6B613DE1}" srcId="{28EA7D00-4191-4DEA-9FE5-85B136F314DA}" destId="{4426F07D-5607-46C4-B5F4-409349623ED6}" srcOrd="3" destOrd="0" parTransId="{233A88F5-6419-4F88-9B62-7928A737B43F}" sibTransId="{C7AEE778-82F6-4073-A843-9B1022ABD978}"/>
    <dgm:cxn modelId="{0F332FCE-1034-44E5-9C13-C690880F786B}" srcId="{5CEA32EB-4B51-47AE-93E6-1E3EE9A1A44D}" destId="{87C47C5E-DCC5-4AEB-B5CA-E359E2F539E1}" srcOrd="1" destOrd="0" parTransId="{F7804B27-3FE4-487A-A0FD-6068D856D8C7}" sibTransId="{2F71B308-7FF0-48D2-8167-8BE27301D0F7}"/>
    <dgm:cxn modelId="{10F80ED1-B290-4874-A06C-1EE7519C95F1}" srcId="{28EA7D00-4191-4DEA-9FE5-85B136F314DA}" destId="{5CEA32EB-4B51-47AE-93E6-1E3EE9A1A44D}" srcOrd="4" destOrd="0" parTransId="{B9852CFD-C675-43AC-AEE0-366F476DDA3D}" sibTransId="{506503CE-DAF3-4EAF-881C-DDF5149D2611}"/>
    <dgm:cxn modelId="{2EE61BE8-9B6A-46AF-970D-408F1CC7C87E}" srcId="{E4BC6CFE-009C-4BF6-87F5-F40EFC33790E}" destId="{1655263A-FE29-42CB-A77A-B5755BA9CD8A}" srcOrd="0" destOrd="0" parTransId="{0A81330F-D487-4B8D-A85C-D477A86B1DE2}" sibTransId="{74362298-6085-4A77-B9DE-D8FCC10B7A2D}"/>
    <dgm:cxn modelId="{D8F1E3E8-8F2A-4E67-8FB1-5F5BD9189E66}" type="presOf" srcId="{1655263A-FE29-42CB-A77A-B5755BA9CD8A}" destId="{D0D6496E-EC56-487D-8879-A8036ACCFD27}" srcOrd="0" destOrd="0" presId="urn:microsoft.com/office/officeart/2005/8/layout/vList5"/>
    <dgm:cxn modelId="{408261EE-8EC3-4837-90F7-C56EDDCE6D6B}" type="presOf" srcId="{71122D77-5B44-40B4-9364-13CED320EC8B}" destId="{9CE0E441-F788-4EF0-A804-8786A7CED362}" srcOrd="0" destOrd="0" presId="urn:microsoft.com/office/officeart/2005/8/layout/vList5"/>
    <dgm:cxn modelId="{1C9909FE-7E00-4B45-981E-5E064BE70A53}" type="presOf" srcId="{4426F07D-5607-46C4-B5F4-409349623ED6}" destId="{20C7386D-11FB-4DF6-B80C-60F8F938CF91}" srcOrd="0" destOrd="0" presId="urn:microsoft.com/office/officeart/2005/8/layout/vList5"/>
    <dgm:cxn modelId="{B504CDDA-AB1B-4A43-84D3-B507BED411A1}" type="presParOf" srcId="{622DCE38-3E06-424B-9446-7DC7C4F6EB8C}" destId="{D1BA9B50-3FA5-4979-AC83-FC699D0AC01A}" srcOrd="0" destOrd="0" presId="urn:microsoft.com/office/officeart/2005/8/layout/vList5"/>
    <dgm:cxn modelId="{0869BB80-03C6-4949-A650-52558D3D260B}" type="presParOf" srcId="{D1BA9B50-3FA5-4979-AC83-FC699D0AC01A}" destId="{4C451DC8-FC60-41A7-A887-8D8AF1598943}" srcOrd="0" destOrd="0" presId="urn:microsoft.com/office/officeart/2005/8/layout/vList5"/>
    <dgm:cxn modelId="{C41E8FB7-9A49-43E6-B622-9F38C39EA0DA}" type="presParOf" srcId="{D1BA9B50-3FA5-4979-AC83-FC699D0AC01A}" destId="{420D135E-BEAC-4D31-A2B9-3F8742D5CEC9}" srcOrd="1" destOrd="0" presId="urn:microsoft.com/office/officeart/2005/8/layout/vList5"/>
    <dgm:cxn modelId="{2653470B-6813-473E-8AD9-D459B3076912}" type="presParOf" srcId="{622DCE38-3E06-424B-9446-7DC7C4F6EB8C}" destId="{E9E12AB1-78BB-4436-9767-1EB8D8E5BE37}" srcOrd="1" destOrd="0" presId="urn:microsoft.com/office/officeart/2005/8/layout/vList5"/>
    <dgm:cxn modelId="{D04E5B1B-50FD-4A84-B5DC-ABAA0FF0CD62}" type="presParOf" srcId="{622DCE38-3E06-424B-9446-7DC7C4F6EB8C}" destId="{70C7F96F-E013-48D3-9E50-3E52E79F2E21}" srcOrd="2" destOrd="0" presId="urn:microsoft.com/office/officeart/2005/8/layout/vList5"/>
    <dgm:cxn modelId="{A33529CA-0FB9-4807-ACAA-9C8D5E5C8BAE}" type="presParOf" srcId="{70C7F96F-E013-48D3-9E50-3E52E79F2E21}" destId="{C865DC36-0D9F-4E0F-A7EB-58F154B6F88F}" srcOrd="0" destOrd="0" presId="urn:microsoft.com/office/officeart/2005/8/layout/vList5"/>
    <dgm:cxn modelId="{CF3A6A51-9FE5-491D-A44F-3C1B823E8871}" type="presParOf" srcId="{70C7F96F-E013-48D3-9E50-3E52E79F2E21}" destId="{D0D6496E-EC56-487D-8879-A8036ACCFD27}" srcOrd="1" destOrd="0" presId="urn:microsoft.com/office/officeart/2005/8/layout/vList5"/>
    <dgm:cxn modelId="{2BF7AB04-54A5-4220-B6D3-8D1E5793B818}" type="presParOf" srcId="{622DCE38-3E06-424B-9446-7DC7C4F6EB8C}" destId="{D7E7D0B6-4433-4920-9399-906B22EBD965}" srcOrd="3" destOrd="0" presId="urn:microsoft.com/office/officeart/2005/8/layout/vList5"/>
    <dgm:cxn modelId="{CF5DCB6D-8C54-4BBB-8C07-36BC341D76EF}" type="presParOf" srcId="{622DCE38-3E06-424B-9446-7DC7C4F6EB8C}" destId="{3DA996E2-D75F-407E-9B89-647671F3EBE5}" srcOrd="4" destOrd="0" presId="urn:microsoft.com/office/officeart/2005/8/layout/vList5"/>
    <dgm:cxn modelId="{7E51127E-BDC2-443B-A3CC-3C1651B8712E}" type="presParOf" srcId="{3DA996E2-D75F-407E-9B89-647671F3EBE5}" destId="{47488F07-752D-4B69-87EF-48443636259D}" srcOrd="0" destOrd="0" presId="urn:microsoft.com/office/officeart/2005/8/layout/vList5"/>
    <dgm:cxn modelId="{C22EA754-EDAC-42BB-900D-E5E7B4F9200D}" type="presParOf" srcId="{3DA996E2-D75F-407E-9B89-647671F3EBE5}" destId="{9CE0E441-F788-4EF0-A804-8786A7CED362}" srcOrd="1" destOrd="0" presId="urn:microsoft.com/office/officeart/2005/8/layout/vList5"/>
    <dgm:cxn modelId="{943AD491-74BA-4FAE-BD42-25467EF8D861}" type="presParOf" srcId="{622DCE38-3E06-424B-9446-7DC7C4F6EB8C}" destId="{E66130F4-F57E-4F49-B430-E00F8891F9E4}" srcOrd="5" destOrd="0" presId="urn:microsoft.com/office/officeart/2005/8/layout/vList5"/>
    <dgm:cxn modelId="{F85FFEAF-A206-4CED-BCF6-95CF56E46070}" type="presParOf" srcId="{622DCE38-3E06-424B-9446-7DC7C4F6EB8C}" destId="{9B0F486B-35E1-4596-B865-4E212D4E9099}" srcOrd="6" destOrd="0" presId="urn:microsoft.com/office/officeart/2005/8/layout/vList5"/>
    <dgm:cxn modelId="{706CBA8B-EAB3-4084-95EE-A0F26238A6BF}" type="presParOf" srcId="{9B0F486B-35E1-4596-B865-4E212D4E9099}" destId="{20C7386D-11FB-4DF6-B80C-60F8F938CF91}" srcOrd="0" destOrd="0" presId="urn:microsoft.com/office/officeart/2005/8/layout/vList5"/>
    <dgm:cxn modelId="{31C745F4-66C1-4469-9753-1E05C58A81E5}" type="presParOf" srcId="{9B0F486B-35E1-4596-B865-4E212D4E9099}" destId="{732584DC-BE0A-4C92-A895-2D945FAF162E}" srcOrd="1" destOrd="0" presId="urn:microsoft.com/office/officeart/2005/8/layout/vList5"/>
    <dgm:cxn modelId="{91654C5C-8122-4ECE-AB6A-B29F7C36DF0E}" type="presParOf" srcId="{622DCE38-3E06-424B-9446-7DC7C4F6EB8C}" destId="{FAEE02EB-FF93-42AB-B446-9B60B2A78394}" srcOrd="7" destOrd="0" presId="urn:microsoft.com/office/officeart/2005/8/layout/vList5"/>
    <dgm:cxn modelId="{6AE24A34-3184-40DD-AE72-5070DBEEFE2B}" type="presParOf" srcId="{622DCE38-3E06-424B-9446-7DC7C4F6EB8C}" destId="{826A158E-ED9D-4DBC-90AC-23F6EDBD602F}" srcOrd="8" destOrd="0" presId="urn:microsoft.com/office/officeart/2005/8/layout/vList5"/>
    <dgm:cxn modelId="{3B7B5E99-B32B-4D43-858C-3E93D64ABDD5}" type="presParOf" srcId="{826A158E-ED9D-4DBC-90AC-23F6EDBD602F}" destId="{F6054CB1-099D-4970-90AC-688E5DD2CB56}" srcOrd="0" destOrd="0" presId="urn:microsoft.com/office/officeart/2005/8/layout/vList5"/>
    <dgm:cxn modelId="{52B67402-F8C9-4959-9A51-DDE8A7D81DD1}" type="presParOf" srcId="{826A158E-ED9D-4DBC-90AC-23F6EDBD602F}" destId="{1C57CB92-EDBB-4B08-8945-ED28728B2A80}" srcOrd="1" destOrd="0" presId="urn:microsoft.com/office/officeart/2005/8/layout/vList5"/>
    <dgm:cxn modelId="{4F06B0A8-6893-4ACB-81DA-7CAB9BECD7F5}" type="presParOf" srcId="{622DCE38-3E06-424B-9446-7DC7C4F6EB8C}" destId="{620FA098-495C-453D-BEDE-8642F8D6066E}" srcOrd="9" destOrd="0" presId="urn:microsoft.com/office/officeart/2005/8/layout/vList5"/>
    <dgm:cxn modelId="{01FC70C9-E988-43FA-B546-768C6EBC5E29}" type="presParOf" srcId="{622DCE38-3E06-424B-9446-7DC7C4F6EB8C}" destId="{C7C018BB-E307-4537-A054-DF72C148749E}" srcOrd="10" destOrd="0" presId="urn:microsoft.com/office/officeart/2005/8/layout/vList5"/>
    <dgm:cxn modelId="{05997F58-B6F6-410C-BF7E-09D09C5C6385}" type="presParOf" srcId="{C7C018BB-E307-4537-A054-DF72C148749E}" destId="{30489709-FEB0-4C18-AECC-87A8CA5FB4F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915C20-A535-4480-AA2B-EE9706D11197}" type="doc">
      <dgm:prSet loTypeId="urn:microsoft.com/office/officeart/2005/8/layout/hProcess6" loCatId="process" qsTypeId="urn:microsoft.com/office/officeart/2005/8/quickstyle/simple5" qsCatId="simple" csTypeId="urn:microsoft.com/office/officeart/2005/8/colors/colorful1#4" csCatId="colorful" phldr="1"/>
      <dgm:spPr/>
      <dgm:t>
        <a:bodyPr/>
        <a:lstStyle/>
        <a:p>
          <a:endParaRPr lang="en-US"/>
        </a:p>
      </dgm:t>
    </dgm:pt>
    <dgm:pt modelId="{04E436F6-15C7-4816-8051-B70BE739D150}">
      <dgm:prSet phldrT="[Text]" custT="1"/>
      <dgm:spPr/>
      <dgm:t>
        <a:bodyPr/>
        <a:lstStyle/>
        <a:p>
          <a:r>
            <a:rPr lang="en-US" sz="1200" b="1" dirty="0"/>
            <a:t>Prime</a:t>
          </a:r>
        </a:p>
      </dgm:t>
    </dgm:pt>
    <dgm:pt modelId="{7554E37C-EB20-460B-BEA9-418C4893ED94}" type="parTrans" cxnId="{1FE0AA0B-6A2E-4CAC-9D57-CD244798144F}">
      <dgm:prSet/>
      <dgm:spPr/>
      <dgm:t>
        <a:bodyPr/>
        <a:lstStyle/>
        <a:p>
          <a:endParaRPr lang="en-US"/>
        </a:p>
      </dgm:t>
    </dgm:pt>
    <dgm:pt modelId="{4FF65EDD-7CA3-4BEE-963F-DA0B9B47DB82}" type="sibTrans" cxnId="{1FE0AA0B-6A2E-4CAC-9D57-CD244798144F}">
      <dgm:prSet/>
      <dgm:spPr/>
      <dgm:t>
        <a:bodyPr/>
        <a:lstStyle/>
        <a:p>
          <a:endParaRPr lang="en-US"/>
        </a:p>
      </dgm:t>
    </dgm:pt>
    <dgm:pt modelId="{96C650F6-E607-4FFC-9533-BB9A141AEB8A}">
      <dgm:prSet phldrT="[Text]" custT="1"/>
      <dgm:spPr>
        <a:solidFill>
          <a:srgbClr val="FF0000"/>
        </a:solidFill>
      </dgm:spPr>
      <dgm:t>
        <a:bodyPr/>
        <a:lstStyle/>
        <a:p>
          <a:r>
            <a:rPr lang="en-US" sz="1200" dirty="0"/>
            <a:t>Elevation</a:t>
          </a:r>
        </a:p>
      </dgm:t>
    </dgm:pt>
    <dgm:pt modelId="{041D8EA5-EA16-4EB8-94F0-62188A0EC465}" type="parTrans" cxnId="{50204416-91A0-437C-B183-6E729DA00235}">
      <dgm:prSet/>
      <dgm:spPr/>
      <dgm:t>
        <a:bodyPr/>
        <a:lstStyle/>
        <a:p>
          <a:endParaRPr lang="en-US"/>
        </a:p>
      </dgm:t>
    </dgm:pt>
    <dgm:pt modelId="{2BB2D339-6B7C-405E-A439-5D7027BC123C}" type="sibTrans" cxnId="{50204416-91A0-437C-B183-6E729DA00235}">
      <dgm:prSet/>
      <dgm:spPr/>
      <dgm:t>
        <a:bodyPr/>
        <a:lstStyle/>
        <a:p>
          <a:endParaRPr lang="en-US"/>
        </a:p>
      </dgm:t>
    </dgm:pt>
    <dgm:pt modelId="{5F29B943-7113-4A67-BE8D-8F56C3BC4C92}">
      <dgm:prSet phldrT="[Text]" custT="1"/>
      <dgm:spPr/>
      <dgm:t>
        <a:bodyPr/>
        <a:lstStyle/>
        <a:p>
          <a:r>
            <a:rPr lang="en-US" sz="1000" b="1" dirty="0"/>
            <a:t>Two Categories</a:t>
          </a:r>
        </a:p>
      </dgm:t>
    </dgm:pt>
    <dgm:pt modelId="{B522503C-13B7-40AB-A355-481C970F9FEB}" type="parTrans" cxnId="{76FCF209-72DE-41B8-852F-7A8A65876C16}">
      <dgm:prSet/>
      <dgm:spPr/>
      <dgm:t>
        <a:bodyPr/>
        <a:lstStyle/>
        <a:p>
          <a:endParaRPr lang="en-US"/>
        </a:p>
      </dgm:t>
    </dgm:pt>
    <dgm:pt modelId="{9AFE1F68-AD51-465C-BF3D-5379F55718EE}" type="sibTrans" cxnId="{76FCF209-72DE-41B8-852F-7A8A65876C16}">
      <dgm:prSet/>
      <dgm:spPr/>
      <dgm:t>
        <a:bodyPr/>
        <a:lstStyle/>
        <a:p>
          <a:endParaRPr lang="en-US"/>
        </a:p>
      </dgm:t>
    </dgm:pt>
    <dgm:pt modelId="{9FE25CCF-9E8B-44BB-87D6-CC1791B60172}">
      <dgm:prSet phldrT="[Text]" custT="1"/>
      <dgm:spPr/>
      <dgm:t>
        <a:bodyPr/>
        <a:lstStyle/>
        <a:p>
          <a:r>
            <a:rPr lang="en-US" sz="1000" b="1" dirty="0"/>
            <a:t>5% - 15% adjustment</a:t>
          </a:r>
        </a:p>
      </dgm:t>
    </dgm:pt>
    <dgm:pt modelId="{BDF47717-5AB9-43AC-8C97-094D26F80449}" type="parTrans" cxnId="{782CC0C5-DBE4-4BD4-86E5-99CAB51498D4}">
      <dgm:prSet/>
      <dgm:spPr/>
      <dgm:t>
        <a:bodyPr/>
        <a:lstStyle/>
        <a:p>
          <a:endParaRPr lang="en-US"/>
        </a:p>
      </dgm:t>
    </dgm:pt>
    <dgm:pt modelId="{A1823678-DBAE-41DB-B2AB-B40B912DE8E5}" type="sibTrans" cxnId="{782CC0C5-DBE4-4BD4-86E5-99CAB51498D4}">
      <dgm:prSet/>
      <dgm:spPr/>
      <dgm:t>
        <a:bodyPr/>
        <a:lstStyle/>
        <a:p>
          <a:endParaRPr lang="en-US"/>
        </a:p>
      </dgm:t>
    </dgm:pt>
    <dgm:pt modelId="{9CF66250-C233-4014-9C9F-FD4CA41588C5}">
      <dgm:prSet phldrT="[Text]" custT="1"/>
      <dgm:spPr>
        <a:solidFill>
          <a:srgbClr val="00B050"/>
        </a:solidFill>
      </dgm:spPr>
      <dgm:t>
        <a:bodyPr/>
        <a:lstStyle/>
        <a:p>
          <a:endParaRPr lang="en-US" sz="1100" b="0" dirty="0"/>
        </a:p>
        <a:p>
          <a:r>
            <a:rPr lang="en-US" sz="1600" b="0" dirty="0"/>
            <a:t>Vegetation</a:t>
          </a:r>
        </a:p>
        <a:p>
          <a:endParaRPr lang="en-US" sz="1100" b="0" dirty="0"/>
        </a:p>
      </dgm:t>
    </dgm:pt>
    <dgm:pt modelId="{498D1E88-C68B-4C6B-84D2-2086BB4FC238}" type="parTrans" cxnId="{C8838FF2-D3F4-4C3E-B2BB-3F137E171321}">
      <dgm:prSet/>
      <dgm:spPr/>
      <dgm:t>
        <a:bodyPr/>
        <a:lstStyle/>
        <a:p>
          <a:endParaRPr lang="en-US"/>
        </a:p>
      </dgm:t>
    </dgm:pt>
    <dgm:pt modelId="{29842230-CA90-4909-A021-9A2A431A7277}" type="sibTrans" cxnId="{C8838FF2-D3F4-4C3E-B2BB-3F137E171321}">
      <dgm:prSet/>
      <dgm:spPr/>
      <dgm:t>
        <a:bodyPr/>
        <a:lstStyle/>
        <a:p>
          <a:endParaRPr lang="en-US"/>
        </a:p>
      </dgm:t>
    </dgm:pt>
    <dgm:pt modelId="{DAC4BFCC-E50A-425F-823E-2537FFEC7E71}">
      <dgm:prSet phldrT="[Text]" custT="1"/>
      <dgm:spPr/>
      <dgm:t>
        <a:bodyPr/>
        <a:lstStyle/>
        <a:p>
          <a:r>
            <a:rPr lang="en-US" sz="1100" b="1" dirty="0"/>
            <a:t>Four base grades</a:t>
          </a:r>
        </a:p>
      </dgm:t>
    </dgm:pt>
    <dgm:pt modelId="{A3C6F147-764E-4BBA-98C6-843EBEBED3A1}" type="parTrans" cxnId="{18AB3097-C20A-4D73-92A8-A982B820E7D9}">
      <dgm:prSet/>
      <dgm:spPr/>
      <dgm:t>
        <a:bodyPr/>
        <a:lstStyle/>
        <a:p>
          <a:endParaRPr lang="en-US"/>
        </a:p>
      </dgm:t>
    </dgm:pt>
    <dgm:pt modelId="{CF8EEAC6-9177-4540-8EFF-8AD8CD6E4330}" type="sibTrans" cxnId="{18AB3097-C20A-4D73-92A8-A982B820E7D9}">
      <dgm:prSet/>
      <dgm:spPr/>
      <dgm:t>
        <a:bodyPr/>
        <a:lstStyle/>
        <a:p>
          <a:endParaRPr lang="en-US"/>
        </a:p>
      </dgm:t>
    </dgm:pt>
    <dgm:pt modelId="{E936BC53-52FE-4F15-A2DB-87209CBE3417}">
      <dgm:prSet phldrT="[Text]" custT="1"/>
      <dgm:spPr/>
      <dgm:t>
        <a:bodyPr/>
        <a:lstStyle/>
        <a:p>
          <a:r>
            <a:rPr lang="en-US" sz="1100" b="1" dirty="0"/>
            <a:t>5% - 70% adjustment</a:t>
          </a:r>
        </a:p>
      </dgm:t>
    </dgm:pt>
    <dgm:pt modelId="{25991A95-92F3-4857-BFBF-291880E0F47E}" type="parTrans" cxnId="{C36620E4-9710-48B7-ACFD-C45BF1D3857E}">
      <dgm:prSet/>
      <dgm:spPr/>
      <dgm:t>
        <a:bodyPr/>
        <a:lstStyle/>
        <a:p>
          <a:endParaRPr lang="en-US"/>
        </a:p>
      </dgm:t>
    </dgm:pt>
    <dgm:pt modelId="{DA96863E-DA22-45ED-A664-3A26D468D660}" type="sibTrans" cxnId="{C36620E4-9710-48B7-ACFD-C45BF1D3857E}">
      <dgm:prSet/>
      <dgm:spPr/>
      <dgm:t>
        <a:bodyPr/>
        <a:lstStyle/>
        <a:p>
          <a:endParaRPr lang="en-US"/>
        </a:p>
      </dgm:t>
    </dgm:pt>
    <dgm:pt modelId="{2D2213B6-132F-4ACD-B70C-60B7209AD8F1}">
      <dgm:prSet custT="1"/>
      <dgm:spPr>
        <a:solidFill>
          <a:schemeClr val="bg2">
            <a:lumMod val="50000"/>
          </a:schemeClr>
        </a:solidFill>
      </dgm:spPr>
      <dgm:t>
        <a:bodyPr/>
        <a:lstStyle/>
        <a:p>
          <a:r>
            <a:rPr lang="en-US" sz="1600" dirty="0"/>
            <a:t>Utility</a:t>
          </a:r>
        </a:p>
      </dgm:t>
    </dgm:pt>
    <dgm:pt modelId="{4E3458A4-2535-42FF-9010-452390413F09}" type="parTrans" cxnId="{DE1B208D-31F0-4CCE-87B2-6326C987E42D}">
      <dgm:prSet/>
      <dgm:spPr/>
      <dgm:t>
        <a:bodyPr/>
        <a:lstStyle/>
        <a:p>
          <a:endParaRPr lang="en-US"/>
        </a:p>
      </dgm:t>
    </dgm:pt>
    <dgm:pt modelId="{4186BA8C-CEB0-47DE-A68E-9144DD6D1A51}" type="sibTrans" cxnId="{DE1B208D-31F0-4CCE-87B2-6326C987E42D}">
      <dgm:prSet/>
      <dgm:spPr/>
      <dgm:t>
        <a:bodyPr/>
        <a:lstStyle/>
        <a:p>
          <a:endParaRPr lang="en-US"/>
        </a:p>
      </dgm:t>
    </dgm:pt>
    <dgm:pt modelId="{F7CE6FA5-30F0-4CA9-9E96-A35ABE77826E}">
      <dgm:prSet phldrT="[Text]"/>
      <dgm:spPr/>
      <dgm:t>
        <a:bodyPr/>
        <a:lstStyle/>
        <a:p>
          <a:r>
            <a:rPr lang="en-US" b="1" dirty="0"/>
            <a:t>Irregular Shape</a:t>
          </a:r>
        </a:p>
      </dgm:t>
    </dgm:pt>
    <dgm:pt modelId="{6FEE324F-919F-48EF-84DA-2B5BF2C5C3BB}" type="parTrans" cxnId="{3743A6D6-B912-4EF2-9A6C-6A1CFA921A70}">
      <dgm:prSet/>
      <dgm:spPr/>
      <dgm:t>
        <a:bodyPr/>
        <a:lstStyle/>
        <a:p>
          <a:endParaRPr lang="en-US"/>
        </a:p>
      </dgm:t>
    </dgm:pt>
    <dgm:pt modelId="{2F339B51-884D-411E-BEBB-D41E9D43C4A3}" type="sibTrans" cxnId="{3743A6D6-B912-4EF2-9A6C-6A1CFA921A70}">
      <dgm:prSet/>
      <dgm:spPr/>
      <dgm:t>
        <a:bodyPr/>
        <a:lstStyle/>
        <a:p>
          <a:endParaRPr lang="en-US"/>
        </a:p>
      </dgm:t>
    </dgm:pt>
    <dgm:pt modelId="{9B5B947D-244A-4F89-B8DF-11420783D6FB}">
      <dgm:prSet/>
      <dgm:spPr/>
      <dgm:t>
        <a:bodyPr/>
        <a:lstStyle/>
        <a:p>
          <a:r>
            <a:rPr lang="en-US" b="1" dirty="0"/>
            <a:t>Depth</a:t>
          </a:r>
        </a:p>
      </dgm:t>
    </dgm:pt>
    <dgm:pt modelId="{9254737B-D9F6-4919-ACDC-B2692DA6DCAC}" type="parTrans" cxnId="{8594009D-131D-455B-94F7-D1277BDAFF52}">
      <dgm:prSet/>
      <dgm:spPr/>
      <dgm:t>
        <a:bodyPr/>
        <a:lstStyle/>
        <a:p>
          <a:endParaRPr lang="en-US"/>
        </a:p>
      </dgm:t>
    </dgm:pt>
    <dgm:pt modelId="{065CCACA-8EFB-44B8-BF0E-EC6CC70555B8}" type="sibTrans" cxnId="{8594009D-131D-455B-94F7-D1277BDAFF52}">
      <dgm:prSet/>
      <dgm:spPr/>
      <dgm:t>
        <a:bodyPr/>
        <a:lstStyle/>
        <a:p>
          <a:endParaRPr lang="en-US"/>
        </a:p>
      </dgm:t>
    </dgm:pt>
    <dgm:pt modelId="{9095328D-E11A-461A-A0FD-85A3D7F7C1C1}">
      <dgm:prSet phldrT="[Text]"/>
      <dgm:spPr/>
      <dgm:t>
        <a:bodyPr/>
        <a:lstStyle/>
        <a:p>
          <a:r>
            <a:rPr lang="en-US" b="1" dirty="0"/>
            <a:t>Build ability</a:t>
          </a:r>
        </a:p>
      </dgm:t>
    </dgm:pt>
    <dgm:pt modelId="{727ED2B5-3AE5-4459-965B-1D3845BC6981}" type="parTrans" cxnId="{1EEF628D-D21E-40B1-979D-B7FF18E50C9D}">
      <dgm:prSet/>
      <dgm:spPr/>
      <dgm:t>
        <a:bodyPr/>
        <a:lstStyle/>
        <a:p>
          <a:endParaRPr lang="en-US"/>
        </a:p>
      </dgm:t>
    </dgm:pt>
    <dgm:pt modelId="{4F10B9A7-31FB-4116-80B7-2C8DAF9BEAE6}" type="sibTrans" cxnId="{1EEF628D-D21E-40B1-979D-B7FF18E50C9D}">
      <dgm:prSet/>
      <dgm:spPr/>
      <dgm:t>
        <a:bodyPr/>
        <a:lstStyle/>
        <a:p>
          <a:endParaRPr lang="en-US"/>
        </a:p>
      </dgm:t>
    </dgm:pt>
    <dgm:pt modelId="{916E6DA8-9BDE-4C01-8029-251A55D6F960}">
      <dgm:prSet phldrT="[Text]"/>
      <dgm:spPr/>
      <dgm:t>
        <a:bodyPr/>
        <a:lstStyle/>
        <a:p>
          <a:r>
            <a:rPr lang="en-US" b="1" dirty="0"/>
            <a:t>Usability</a:t>
          </a:r>
        </a:p>
      </dgm:t>
    </dgm:pt>
    <dgm:pt modelId="{9A9EEAFB-9E57-426D-8383-CD899E8881EB}" type="parTrans" cxnId="{0781D1F1-3B8A-435C-B299-84FE19ABC8E5}">
      <dgm:prSet/>
      <dgm:spPr/>
      <dgm:t>
        <a:bodyPr/>
        <a:lstStyle/>
        <a:p>
          <a:endParaRPr lang="en-US"/>
        </a:p>
      </dgm:t>
    </dgm:pt>
    <dgm:pt modelId="{DC3F0F5F-4C1F-4492-9539-65AD43F384BA}" type="sibTrans" cxnId="{0781D1F1-3B8A-435C-B299-84FE19ABC8E5}">
      <dgm:prSet/>
      <dgm:spPr/>
      <dgm:t>
        <a:bodyPr/>
        <a:lstStyle/>
        <a:p>
          <a:endParaRPr lang="en-US"/>
        </a:p>
      </dgm:t>
    </dgm:pt>
    <dgm:pt modelId="{CD6DADDB-2255-41FE-B577-AA9C174FB92C}">
      <dgm:prSet phldrT="[Text]"/>
      <dgm:spPr/>
      <dgm:t>
        <a:bodyPr/>
        <a:lstStyle/>
        <a:p>
          <a:r>
            <a:rPr lang="en-US" b="1" dirty="0"/>
            <a:t>Privacy</a:t>
          </a:r>
        </a:p>
      </dgm:t>
    </dgm:pt>
    <dgm:pt modelId="{308B7BDE-D9DB-49F6-B626-8D3BFF47A050}" type="parTrans" cxnId="{94581C7D-470F-47A8-89EB-AD414F4D0D7C}">
      <dgm:prSet/>
      <dgm:spPr/>
      <dgm:t>
        <a:bodyPr/>
        <a:lstStyle/>
        <a:p>
          <a:endParaRPr lang="en-US"/>
        </a:p>
      </dgm:t>
    </dgm:pt>
    <dgm:pt modelId="{C89872CE-79BC-4924-BE2B-C7D4D07A691D}" type="sibTrans" cxnId="{94581C7D-470F-47A8-89EB-AD414F4D0D7C}">
      <dgm:prSet/>
      <dgm:spPr/>
      <dgm:t>
        <a:bodyPr/>
        <a:lstStyle/>
        <a:p>
          <a:endParaRPr lang="en-US"/>
        </a:p>
      </dgm:t>
    </dgm:pt>
    <dgm:pt modelId="{7CE7E088-A331-422F-87AF-C6BD987896B5}">
      <dgm:prSet custT="1"/>
      <dgm:spPr/>
      <dgm:t>
        <a:bodyPr/>
        <a:lstStyle/>
        <a:p>
          <a:r>
            <a:rPr lang="en-US" sz="1100" b="1" dirty="0"/>
            <a:t>No adjustment to front footage rate</a:t>
          </a:r>
        </a:p>
      </dgm:t>
    </dgm:pt>
    <dgm:pt modelId="{62783EE0-5BE0-4D9A-AFC2-5A958E7130C0}" type="parTrans" cxnId="{6CB00447-189D-4080-9716-A8F68A9F534F}">
      <dgm:prSet/>
      <dgm:spPr/>
      <dgm:t>
        <a:bodyPr/>
        <a:lstStyle/>
        <a:p>
          <a:endParaRPr lang="en-US"/>
        </a:p>
      </dgm:t>
    </dgm:pt>
    <dgm:pt modelId="{F60EB5FA-7401-4EB6-A712-5B9CE9FAD672}" type="sibTrans" cxnId="{6CB00447-189D-4080-9716-A8F68A9F534F}">
      <dgm:prSet/>
      <dgm:spPr/>
      <dgm:t>
        <a:bodyPr/>
        <a:lstStyle/>
        <a:p>
          <a:endParaRPr lang="en-US"/>
        </a:p>
      </dgm:t>
    </dgm:pt>
    <dgm:pt modelId="{00C5847F-E917-4F7F-849C-1076683D5007}">
      <dgm:prSet phldrT="[Text]" custT="1"/>
      <dgm:spPr/>
      <dgm:t>
        <a:bodyPr/>
        <a:lstStyle/>
        <a:p>
          <a:r>
            <a:rPr lang="en-US" sz="1000" b="1" dirty="0"/>
            <a:t>6 Grades</a:t>
          </a:r>
        </a:p>
      </dgm:t>
    </dgm:pt>
    <dgm:pt modelId="{A8E81B07-6096-45A3-B679-4F57C7035C1D}" type="parTrans" cxnId="{538BAD72-6B1B-4EF4-B243-A48B1F4D7D5D}">
      <dgm:prSet/>
      <dgm:spPr/>
      <dgm:t>
        <a:bodyPr/>
        <a:lstStyle/>
        <a:p>
          <a:endParaRPr lang="en-US"/>
        </a:p>
      </dgm:t>
    </dgm:pt>
    <dgm:pt modelId="{30B91DF8-70EF-4ADD-8EBE-4BE092E9546B}" type="sibTrans" cxnId="{538BAD72-6B1B-4EF4-B243-A48B1F4D7D5D}">
      <dgm:prSet/>
      <dgm:spPr/>
      <dgm:t>
        <a:bodyPr/>
        <a:lstStyle/>
        <a:p>
          <a:endParaRPr lang="en-US"/>
        </a:p>
      </dgm:t>
    </dgm:pt>
    <dgm:pt modelId="{F6248705-4DC2-4728-B88C-4E7725F63E00}" type="pres">
      <dgm:prSet presAssocID="{73915C20-A535-4480-AA2B-EE9706D11197}" presName="theList" presStyleCnt="0">
        <dgm:presLayoutVars>
          <dgm:dir/>
          <dgm:animLvl val="lvl"/>
          <dgm:resizeHandles val="exact"/>
        </dgm:presLayoutVars>
      </dgm:prSet>
      <dgm:spPr/>
    </dgm:pt>
    <dgm:pt modelId="{D897B364-0AA3-4DF7-ADCC-AD121BCBEB69}" type="pres">
      <dgm:prSet presAssocID="{04E436F6-15C7-4816-8051-B70BE739D150}" presName="compNode" presStyleCnt="0"/>
      <dgm:spPr/>
    </dgm:pt>
    <dgm:pt modelId="{B82250DB-33BA-410C-8795-8C6CC4D61900}" type="pres">
      <dgm:prSet presAssocID="{04E436F6-15C7-4816-8051-B70BE739D150}" presName="noGeometry" presStyleCnt="0"/>
      <dgm:spPr/>
    </dgm:pt>
    <dgm:pt modelId="{5DCB9985-A925-49D3-A9FE-BB01F376C4EC}" type="pres">
      <dgm:prSet presAssocID="{04E436F6-15C7-4816-8051-B70BE739D150}" presName="childTextVisible" presStyleLbl="bgAccFollowNode1" presStyleIdx="0" presStyleCnt="4" custScaleX="126461" custScaleY="118930" custLinFactNeighborX="12533" custLinFactNeighborY="547">
        <dgm:presLayoutVars>
          <dgm:bulletEnabled val="1"/>
        </dgm:presLayoutVars>
      </dgm:prSet>
      <dgm:spPr/>
    </dgm:pt>
    <dgm:pt modelId="{FB572ECB-F0B4-4569-89DE-72846BDF418F}" type="pres">
      <dgm:prSet presAssocID="{04E436F6-15C7-4816-8051-B70BE739D150}" presName="childTextHidden" presStyleLbl="bgAccFollowNode1" presStyleIdx="0" presStyleCnt="4"/>
      <dgm:spPr/>
    </dgm:pt>
    <dgm:pt modelId="{8C19C92E-7CCE-4F00-8A9A-D8D8BF1F4372}" type="pres">
      <dgm:prSet presAssocID="{04E436F6-15C7-4816-8051-B70BE739D150}" presName="parentText" presStyleLbl="node1" presStyleIdx="0" presStyleCnt="4" custScaleX="131853" custScaleY="159188" custLinFactNeighborX="-170" custLinFactNeighborY="3741">
        <dgm:presLayoutVars>
          <dgm:chMax val="1"/>
          <dgm:bulletEnabled val="1"/>
        </dgm:presLayoutVars>
      </dgm:prSet>
      <dgm:spPr/>
    </dgm:pt>
    <dgm:pt modelId="{FD29A76B-C9BC-4EDD-B003-360AF5FB85AB}" type="pres">
      <dgm:prSet presAssocID="{04E436F6-15C7-4816-8051-B70BE739D150}" presName="aSpace" presStyleCnt="0"/>
      <dgm:spPr/>
    </dgm:pt>
    <dgm:pt modelId="{2EC11222-02B0-414C-823C-154A31E1472D}" type="pres">
      <dgm:prSet presAssocID="{96C650F6-E607-4FFC-9533-BB9A141AEB8A}" presName="compNode" presStyleCnt="0"/>
      <dgm:spPr/>
    </dgm:pt>
    <dgm:pt modelId="{6A0DF3B2-6C6E-49D2-84DE-9DE139EE6343}" type="pres">
      <dgm:prSet presAssocID="{96C650F6-E607-4FFC-9533-BB9A141AEB8A}" presName="noGeometry" presStyleCnt="0"/>
      <dgm:spPr/>
    </dgm:pt>
    <dgm:pt modelId="{FDE57083-0A06-4C6D-8E2C-53C94E885F84}" type="pres">
      <dgm:prSet presAssocID="{96C650F6-E607-4FFC-9533-BB9A141AEB8A}" presName="childTextVisible" presStyleLbl="bgAccFollowNode1" presStyleIdx="1" presStyleCnt="4" custScaleX="130486" custScaleY="134488" custLinFactNeighborX="6518" custLinFactNeighborY="3212">
        <dgm:presLayoutVars>
          <dgm:bulletEnabled val="1"/>
        </dgm:presLayoutVars>
      </dgm:prSet>
      <dgm:spPr/>
    </dgm:pt>
    <dgm:pt modelId="{6131239C-0A89-4186-8BE1-F17D503200F7}" type="pres">
      <dgm:prSet presAssocID="{96C650F6-E607-4FFC-9533-BB9A141AEB8A}" presName="childTextHidden" presStyleLbl="bgAccFollowNode1" presStyleIdx="1" presStyleCnt="4"/>
      <dgm:spPr/>
    </dgm:pt>
    <dgm:pt modelId="{0002FC21-4BA8-4A72-98F0-EDEA9AFCB805}" type="pres">
      <dgm:prSet presAssocID="{96C650F6-E607-4FFC-9533-BB9A141AEB8A}" presName="parentText" presStyleLbl="node1" presStyleIdx="1" presStyleCnt="4" custScaleX="151933" custScaleY="182275" custLinFactNeighborX="-30248" custLinFactNeighborY="11039">
        <dgm:presLayoutVars>
          <dgm:chMax val="1"/>
          <dgm:bulletEnabled val="1"/>
        </dgm:presLayoutVars>
      </dgm:prSet>
      <dgm:spPr/>
    </dgm:pt>
    <dgm:pt modelId="{D9DD9E0A-81B2-4247-AFEC-982B470A8FFB}" type="pres">
      <dgm:prSet presAssocID="{96C650F6-E607-4FFC-9533-BB9A141AEB8A}" presName="aSpace" presStyleCnt="0"/>
      <dgm:spPr/>
    </dgm:pt>
    <dgm:pt modelId="{E1368DF8-5328-4888-BAD1-37D81D66013E}" type="pres">
      <dgm:prSet presAssocID="{9CF66250-C233-4014-9C9F-FD4CA41588C5}" presName="compNode" presStyleCnt="0"/>
      <dgm:spPr/>
    </dgm:pt>
    <dgm:pt modelId="{4AE44F86-6159-45FC-A7B2-23F7754E7D47}" type="pres">
      <dgm:prSet presAssocID="{9CF66250-C233-4014-9C9F-FD4CA41588C5}" presName="noGeometry" presStyleCnt="0"/>
      <dgm:spPr/>
    </dgm:pt>
    <dgm:pt modelId="{F34343A1-85A7-4CB9-B678-1F80E4DB1D3D}" type="pres">
      <dgm:prSet presAssocID="{9CF66250-C233-4014-9C9F-FD4CA41588C5}" presName="childTextVisible" presStyleLbl="bgAccFollowNode1" presStyleIdx="2" presStyleCnt="4" custScaleX="133944" custScaleY="120788" custLinFactNeighborX="14522" custLinFactNeighborY="2460">
        <dgm:presLayoutVars>
          <dgm:bulletEnabled val="1"/>
        </dgm:presLayoutVars>
      </dgm:prSet>
      <dgm:spPr/>
    </dgm:pt>
    <dgm:pt modelId="{892C12B1-1389-4FD9-86BE-71ACC27F08EA}" type="pres">
      <dgm:prSet presAssocID="{9CF66250-C233-4014-9C9F-FD4CA41588C5}" presName="childTextHidden" presStyleLbl="bgAccFollowNode1" presStyleIdx="2" presStyleCnt="4"/>
      <dgm:spPr/>
    </dgm:pt>
    <dgm:pt modelId="{EC6941EB-D727-4BA2-9040-3E5EA9FF62BC}" type="pres">
      <dgm:prSet presAssocID="{9CF66250-C233-4014-9C9F-FD4CA41588C5}" presName="parentText" presStyleLbl="node1" presStyleIdx="2" presStyleCnt="4" custScaleX="235219" custScaleY="263940" custLinFactNeighborX="-57871" custLinFactNeighborY="-1297">
        <dgm:presLayoutVars>
          <dgm:chMax val="1"/>
          <dgm:bulletEnabled val="1"/>
        </dgm:presLayoutVars>
      </dgm:prSet>
      <dgm:spPr>
        <a:prstGeom prst="ellipse">
          <a:avLst/>
        </a:prstGeom>
      </dgm:spPr>
    </dgm:pt>
    <dgm:pt modelId="{B47372C8-B19D-4B94-975A-C5532D729EB4}" type="pres">
      <dgm:prSet presAssocID="{9CF66250-C233-4014-9C9F-FD4CA41588C5}" presName="aSpace" presStyleCnt="0"/>
      <dgm:spPr/>
    </dgm:pt>
    <dgm:pt modelId="{6AD6656E-0556-4815-A67D-733D8B69BE52}" type="pres">
      <dgm:prSet presAssocID="{2D2213B6-132F-4ACD-B70C-60B7209AD8F1}" presName="compNode" presStyleCnt="0"/>
      <dgm:spPr/>
    </dgm:pt>
    <dgm:pt modelId="{1A9DD20E-3250-446D-9DF4-6115036E273C}" type="pres">
      <dgm:prSet presAssocID="{2D2213B6-132F-4ACD-B70C-60B7209AD8F1}" presName="noGeometry" presStyleCnt="0"/>
      <dgm:spPr/>
    </dgm:pt>
    <dgm:pt modelId="{D5FF799E-BC8C-4B6E-92BF-01CB00C6FED2}" type="pres">
      <dgm:prSet presAssocID="{2D2213B6-132F-4ACD-B70C-60B7209AD8F1}" presName="childTextVisible" presStyleLbl="bgAccFollowNode1" presStyleIdx="3" presStyleCnt="4" custScaleX="128348" custScaleY="119624">
        <dgm:presLayoutVars>
          <dgm:bulletEnabled val="1"/>
        </dgm:presLayoutVars>
      </dgm:prSet>
      <dgm:spPr/>
    </dgm:pt>
    <dgm:pt modelId="{C7BBB6CE-FCC5-4B29-9EEC-D728F2CF36CF}" type="pres">
      <dgm:prSet presAssocID="{2D2213B6-132F-4ACD-B70C-60B7209AD8F1}" presName="childTextHidden" presStyleLbl="bgAccFollowNode1" presStyleIdx="3" presStyleCnt="4"/>
      <dgm:spPr/>
    </dgm:pt>
    <dgm:pt modelId="{C917A352-03E3-4F7B-9D8E-D845F7C239BE}" type="pres">
      <dgm:prSet presAssocID="{2D2213B6-132F-4ACD-B70C-60B7209AD8F1}" presName="parentText" presStyleLbl="node1" presStyleIdx="3" presStyleCnt="4" custScaleX="119608" custScaleY="149442" custLinFactNeighborX="-41084" custLinFactNeighborY="4746">
        <dgm:presLayoutVars>
          <dgm:chMax val="1"/>
          <dgm:bulletEnabled val="1"/>
        </dgm:presLayoutVars>
      </dgm:prSet>
      <dgm:spPr/>
    </dgm:pt>
  </dgm:ptLst>
  <dgm:cxnLst>
    <dgm:cxn modelId="{E675D108-7F49-42FA-AFEB-D458B5A5927F}" type="presOf" srcId="{E936BC53-52FE-4F15-A2DB-87209CBE3417}" destId="{892C12B1-1389-4FD9-86BE-71ACC27F08EA}" srcOrd="1" destOrd="1" presId="urn:microsoft.com/office/officeart/2005/8/layout/hProcess6"/>
    <dgm:cxn modelId="{76FCF209-72DE-41B8-852F-7A8A65876C16}" srcId="{96C650F6-E607-4FFC-9533-BB9A141AEB8A}" destId="{5F29B943-7113-4A67-BE8D-8F56C3BC4C92}" srcOrd="0" destOrd="0" parTransId="{B522503C-13B7-40AB-A355-481C970F9FEB}" sibTransId="{9AFE1F68-AD51-465C-BF3D-5379F55718EE}"/>
    <dgm:cxn modelId="{1FE0AA0B-6A2E-4CAC-9D57-CD244798144F}" srcId="{73915C20-A535-4480-AA2B-EE9706D11197}" destId="{04E436F6-15C7-4816-8051-B70BE739D150}" srcOrd="0" destOrd="0" parTransId="{7554E37C-EB20-460B-BEA9-418C4893ED94}" sibTransId="{4FF65EDD-7CA3-4BEE-963F-DA0B9B47DB82}"/>
    <dgm:cxn modelId="{EFCBC20E-0B3C-4622-943B-A09D83FB595E}" type="presOf" srcId="{04E436F6-15C7-4816-8051-B70BE739D150}" destId="{8C19C92E-7CCE-4F00-8A9A-D8D8BF1F4372}" srcOrd="0" destOrd="0" presId="urn:microsoft.com/office/officeart/2005/8/layout/hProcess6"/>
    <dgm:cxn modelId="{50204416-91A0-437C-B183-6E729DA00235}" srcId="{73915C20-A535-4480-AA2B-EE9706D11197}" destId="{96C650F6-E607-4FFC-9533-BB9A141AEB8A}" srcOrd="1" destOrd="0" parTransId="{041D8EA5-EA16-4EB8-94F0-62188A0EC465}" sibTransId="{2BB2D339-6B7C-405E-A439-5D7027BC123C}"/>
    <dgm:cxn modelId="{07B75B16-00C4-4248-8342-9176560B1C8C}" type="presOf" srcId="{9B5B947D-244A-4F89-B8DF-11420783D6FB}" destId="{D5FF799E-BC8C-4B6E-92BF-01CB00C6FED2}" srcOrd="0" destOrd="0" presId="urn:microsoft.com/office/officeart/2005/8/layout/hProcess6"/>
    <dgm:cxn modelId="{E667F526-B633-4403-A7F6-171F0CD2AA24}" type="presOf" srcId="{DAC4BFCC-E50A-425F-823E-2537FFEC7E71}" destId="{F34343A1-85A7-4CB9-B678-1F80E4DB1D3D}" srcOrd="0" destOrd="0" presId="urn:microsoft.com/office/officeart/2005/8/layout/hProcess6"/>
    <dgm:cxn modelId="{464A6F2B-D197-4DC1-8F4E-CF3C2AA88DA9}" type="presOf" srcId="{9B5B947D-244A-4F89-B8DF-11420783D6FB}" destId="{C7BBB6CE-FCC5-4B29-9EEC-D728F2CF36CF}" srcOrd="1" destOrd="0" presId="urn:microsoft.com/office/officeart/2005/8/layout/hProcess6"/>
    <dgm:cxn modelId="{6CB00447-189D-4080-9716-A8F68A9F534F}" srcId="{04E436F6-15C7-4816-8051-B70BE739D150}" destId="{7CE7E088-A331-422F-87AF-C6BD987896B5}" srcOrd="0" destOrd="0" parTransId="{62783EE0-5BE0-4D9A-AFC2-5A958E7130C0}" sibTransId="{F60EB5FA-7401-4EB6-A712-5B9CE9FAD672}"/>
    <dgm:cxn modelId="{7E07A049-AA3D-488C-B48A-C5B995E08EC1}" type="presOf" srcId="{916E6DA8-9BDE-4C01-8029-251A55D6F960}" destId="{D5FF799E-BC8C-4B6E-92BF-01CB00C6FED2}" srcOrd="0" destOrd="3" presId="urn:microsoft.com/office/officeart/2005/8/layout/hProcess6"/>
    <dgm:cxn modelId="{0CF8F24B-64AC-4332-8CAE-09E74789BA20}" type="presOf" srcId="{CD6DADDB-2255-41FE-B577-AA9C174FB92C}" destId="{C7BBB6CE-FCC5-4B29-9EEC-D728F2CF36CF}" srcOrd="1" destOrd="4" presId="urn:microsoft.com/office/officeart/2005/8/layout/hProcess6"/>
    <dgm:cxn modelId="{47D3914D-DE1A-459D-BC35-73196E46340C}" type="presOf" srcId="{00C5847F-E917-4F7F-849C-1076683D5007}" destId="{FDE57083-0A06-4C6D-8E2C-53C94E885F84}" srcOrd="0" destOrd="1" presId="urn:microsoft.com/office/officeart/2005/8/layout/hProcess6"/>
    <dgm:cxn modelId="{09BB855B-FF07-4D08-BFE0-14412F086DDB}" type="presOf" srcId="{9095328D-E11A-461A-A0FD-85A3D7F7C1C1}" destId="{D5FF799E-BC8C-4B6E-92BF-01CB00C6FED2}" srcOrd="0" destOrd="2" presId="urn:microsoft.com/office/officeart/2005/8/layout/hProcess6"/>
    <dgm:cxn modelId="{7C6C3E71-F545-4977-BB91-EAA42B98E457}" type="presOf" srcId="{DAC4BFCC-E50A-425F-823E-2537FFEC7E71}" destId="{892C12B1-1389-4FD9-86BE-71ACC27F08EA}" srcOrd="1" destOrd="0" presId="urn:microsoft.com/office/officeart/2005/8/layout/hProcess6"/>
    <dgm:cxn modelId="{538BAD72-6B1B-4EF4-B243-A48B1F4D7D5D}" srcId="{96C650F6-E607-4FFC-9533-BB9A141AEB8A}" destId="{00C5847F-E917-4F7F-849C-1076683D5007}" srcOrd="1" destOrd="0" parTransId="{A8E81B07-6096-45A3-B679-4F57C7035C1D}" sibTransId="{30B91DF8-70EF-4ADD-8EBE-4BE092E9546B}"/>
    <dgm:cxn modelId="{2D19B676-B53B-4B66-8D64-948595D21AC0}" type="presOf" srcId="{96C650F6-E607-4FFC-9533-BB9A141AEB8A}" destId="{0002FC21-4BA8-4A72-98F0-EDEA9AFCB805}" srcOrd="0" destOrd="0" presId="urn:microsoft.com/office/officeart/2005/8/layout/hProcess6"/>
    <dgm:cxn modelId="{94581C7D-470F-47A8-89EB-AD414F4D0D7C}" srcId="{2D2213B6-132F-4ACD-B70C-60B7209AD8F1}" destId="{CD6DADDB-2255-41FE-B577-AA9C174FB92C}" srcOrd="4" destOrd="0" parTransId="{308B7BDE-D9DB-49F6-B626-8D3BFF47A050}" sibTransId="{C89872CE-79BC-4924-BE2B-C7D4D07A691D}"/>
    <dgm:cxn modelId="{57C9DB86-F318-4A0B-91BC-3E2BA0FB4E6D}" type="presOf" srcId="{9CF66250-C233-4014-9C9F-FD4CA41588C5}" destId="{EC6941EB-D727-4BA2-9040-3E5EA9FF62BC}" srcOrd="0" destOrd="0" presId="urn:microsoft.com/office/officeart/2005/8/layout/hProcess6"/>
    <dgm:cxn modelId="{32876D89-A250-43FF-A965-312D60BF5753}" type="presOf" srcId="{916E6DA8-9BDE-4C01-8029-251A55D6F960}" destId="{C7BBB6CE-FCC5-4B29-9EEC-D728F2CF36CF}" srcOrd="1" destOrd="3" presId="urn:microsoft.com/office/officeart/2005/8/layout/hProcess6"/>
    <dgm:cxn modelId="{DE1B208D-31F0-4CCE-87B2-6326C987E42D}" srcId="{73915C20-A535-4480-AA2B-EE9706D11197}" destId="{2D2213B6-132F-4ACD-B70C-60B7209AD8F1}" srcOrd="3" destOrd="0" parTransId="{4E3458A4-2535-42FF-9010-452390413F09}" sibTransId="{4186BA8C-CEB0-47DE-A68E-9144DD6D1A51}"/>
    <dgm:cxn modelId="{1EEF628D-D21E-40B1-979D-B7FF18E50C9D}" srcId="{2D2213B6-132F-4ACD-B70C-60B7209AD8F1}" destId="{9095328D-E11A-461A-A0FD-85A3D7F7C1C1}" srcOrd="2" destOrd="0" parTransId="{727ED2B5-3AE5-4459-965B-1D3845BC6981}" sibTransId="{4F10B9A7-31FB-4116-80B7-2C8DAF9BEAE6}"/>
    <dgm:cxn modelId="{3E65F38E-9DE6-44BD-85E2-07D6775E4759}" type="presOf" srcId="{F7CE6FA5-30F0-4CA9-9E96-A35ABE77826E}" destId="{C7BBB6CE-FCC5-4B29-9EEC-D728F2CF36CF}" srcOrd="1" destOrd="1" presId="urn:microsoft.com/office/officeart/2005/8/layout/hProcess6"/>
    <dgm:cxn modelId="{18AB3097-C20A-4D73-92A8-A982B820E7D9}" srcId="{9CF66250-C233-4014-9C9F-FD4CA41588C5}" destId="{DAC4BFCC-E50A-425F-823E-2537FFEC7E71}" srcOrd="0" destOrd="0" parTransId="{A3C6F147-764E-4BBA-98C6-843EBEBED3A1}" sibTransId="{CF8EEAC6-9177-4540-8EFF-8AD8CD6E4330}"/>
    <dgm:cxn modelId="{49EA0D98-321D-4DF2-B8EE-C20BF2AB7621}" type="presOf" srcId="{00C5847F-E917-4F7F-849C-1076683D5007}" destId="{6131239C-0A89-4186-8BE1-F17D503200F7}" srcOrd="1" destOrd="1" presId="urn:microsoft.com/office/officeart/2005/8/layout/hProcess6"/>
    <dgm:cxn modelId="{34D0C498-BDDF-4037-9FCC-F1ECA2D1C7DE}" type="presOf" srcId="{7CE7E088-A331-422F-87AF-C6BD987896B5}" destId="{FB572ECB-F0B4-4569-89DE-72846BDF418F}" srcOrd="1" destOrd="0" presId="urn:microsoft.com/office/officeart/2005/8/layout/hProcess6"/>
    <dgm:cxn modelId="{8594009D-131D-455B-94F7-D1277BDAFF52}" srcId="{2D2213B6-132F-4ACD-B70C-60B7209AD8F1}" destId="{9B5B947D-244A-4F89-B8DF-11420783D6FB}" srcOrd="0" destOrd="0" parTransId="{9254737B-D9F6-4919-ACDC-B2692DA6DCAC}" sibTransId="{065CCACA-8EFB-44B8-BF0E-EC6CC70555B8}"/>
    <dgm:cxn modelId="{D5CB9B9E-0194-4886-88C3-7C7AE6AAAB2B}" type="presOf" srcId="{5F29B943-7113-4A67-BE8D-8F56C3BC4C92}" destId="{FDE57083-0A06-4C6D-8E2C-53C94E885F84}" srcOrd="0" destOrd="0" presId="urn:microsoft.com/office/officeart/2005/8/layout/hProcess6"/>
    <dgm:cxn modelId="{9DBC169F-0AFC-4776-BE55-847E7ED3966B}" type="presOf" srcId="{7CE7E088-A331-422F-87AF-C6BD987896B5}" destId="{5DCB9985-A925-49D3-A9FE-BB01F376C4EC}" srcOrd="0" destOrd="0" presId="urn:microsoft.com/office/officeart/2005/8/layout/hProcess6"/>
    <dgm:cxn modelId="{EFFBD9A5-B312-4EFB-8A21-6AEA4F17671E}" type="presOf" srcId="{5F29B943-7113-4A67-BE8D-8F56C3BC4C92}" destId="{6131239C-0A89-4186-8BE1-F17D503200F7}" srcOrd="1" destOrd="0" presId="urn:microsoft.com/office/officeart/2005/8/layout/hProcess6"/>
    <dgm:cxn modelId="{302EB6B5-D40C-423A-B8E2-AE95174859C8}" type="presOf" srcId="{9FE25CCF-9E8B-44BB-87D6-CC1791B60172}" destId="{6131239C-0A89-4186-8BE1-F17D503200F7}" srcOrd="1" destOrd="2" presId="urn:microsoft.com/office/officeart/2005/8/layout/hProcess6"/>
    <dgm:cxn modelId="{985A93BB-B8BD-4BEA-8BC7-60FF8F449260}" type="presOf" srcId="{9095328D-E11A-461A-A0FD-85A3D7F7C1C1}" destId="{C7BBB6CE-FCC5-4B29-9EEC-D728F2CF36CF}" srcOrd="1" destOrd="2" presId="urn:microsoft.com/office/officeart/2005/8/layout/hProcess6"/>
    <dgm:cxn modelId="{B157D6C0-9F7E-4682-9A11-9336566ED35A}" type="presOf" srcId="{2D2213B6-132F-4ACD-B70C-60B7209AD8F1}" destId="{C917A352-03E3-4F7B-9D8E-D845F7C239BE}" srcOrd="0" destOrd="0" presId="urn:microsoft.com/office/officeart/2005/8/layout/hProcess6"/>
    <dgm:cxn modelId="{782CC0C5-DBE4-4BD4-86E5-99CAB51498D4}" srcId="{96C650F6-E607-4FFC-9533-BB9A141AEB8A}" destId="{9FE25CCF-9E8B-44BB-87D6-CC1791B60172}" srcOrd="2" destOrd="0" parTransId="{BDF47717-5AB9-43AC-8C97-094D26F80449}" sibTransId="{A1823678-DBAE-41DB-B2AB-B40B912DE8E5}"/>
    <dgm:cxn modelId="{3743A6D6-B912-4EF2-9A6C-6A1CFA921A70}" srcId="{2D2213B6-132F-4ACD-B70C-60B7209AD8F1}" destId="{F7CE6FA5-30F0-4CA9-9E96-A35ABE77826E}" srcOrd="1" destOrd="0" parTransId="{6FEE324F-919F-48EF-84DA-2B5BF2C5C3BB}" sibTransId="{2F339B51-884D-411E-BEBB-D41E9D43C4A3}"/>
    <dgm:cxn modelId="{CB5F16DA-DD4C-4D7F-929E-E3528134E2E1}" type="presOf" srcId="{E936BC53-52FE-4F15-A2DB-87209CBE3417}" destId="{F34343A1-85A7-4CB9-B678-1F80E4DB1D3D}" srcOrd="0" destOrd="1" presId="urn:microsoft.com/office/officeart/2005/8/layout/hProcess6"/>
    <dgm:cxn modelId="{4A52BEE1-7019-487E-9F38-8B475AF3AB98}" type="presOf" srcId="{9FE25CCF-9E8B-44BB-87D6-CC1791B60172}" destId="{FDE57083-0A06-4C6D-8E2C-53C94E885F84}" srcOrd="0" destOrd="2" presId="urn:microsoft.com/office/officeart/2005/8/layout/hProcess6"/>
    <dgm:cxn modelId="{2FB0E3E1-8E62-45C1-8E86-D0C8D046DE71}" type="presOf" srcId="{CD6DADDB-2255-41FE-B577-AA9C174FB92C}" destId="{D5FF799E-BC8C-4B6E-92BF-01CB00C6FED2}" srcOrd="0" destOrd="4" presId="urn:microsoft.com/office/officeart/2005/8/layout/hProcess6"/>
    <dgm:cxn modelId="{C36620E4-9710-48B7-ACFD-C45BF1D3857E}" srcId="{9CF66250-C233-4014-9C9F-FD4CA41588C5}" destId="{E936BC53-52FE-4F15-A2DB-87209CBE3417}" srcOrd="1" destOrd="0" parTransId="{25991A95-92F3-4857-BFBF-291880E0F47E}" sibTransId="{DA96863E-DA22-45ED-A664-3A26D468D660}"/>
    <dgm:cxn modelId="{359A72E7-419A-49BB-A2AC-BE49429660CE}" type="presOf" srcId="{F7CE6FA5-30F0-4CA9-9E96-A35ABE77826E}" destId="{D5FF799E-BC8C-4B6E-92BF-01CB00C6FED2}" srcOrd="0" destOrd="1" presId="urn:microsoft.com/office/officeart/2005/8/layout/hProcess6"/>
    <dgm:cxn modelId="{06FCCDEF-42B0-4073-A436-B2E042790429}" type="presOf" srcId="{73915C20-A535-4480-AA2B-EE9706D11197}" destId="{F6248705-4DC2-4728-B88C-4E7725F63E00}" srcOrd="0" destOrd="0" presId="urn:microsoft.com/office/officeart/2005/8/layout/hProcess6"/>
    <dgm:cxn modelId="{0781D1F1-3B8A-435C-B299-84FE19ABC8E5}" srcId="{2D2213B6-132F-4ACD-B70C-60B7209AD8F1}" destId="{916E6DA8-9BDE-4C01-8029-251A55D6F960}" srcOrd="3" destOrd="0" parTransId="{9A9EEAFB-9E57-426D-8383-CD899E8881EB}" sibTransId="{DC3F0F5F-4C1F-4492-9539-65AD43F384BA}"/>
    <dgm:cxn modelId="{C8838FF2-D3F4-4C3E-B2BB-3F137E171321}" srcId="{73915C20-A535-4480-AA2B-EE9706D11197}" destId="{9CF66250-C233-4014-9C9F-FD4CA41588C5}" srcOrd="2" destOrd="0" parTransId="{498D1E88-C68B-4C6B-84D2-2086BB4FC238}" sibTransId="{29842230-CA90-4909-A021-9A2A431A7277}"/>
    <dgm:cxn modelId="{C15A0334-0EA8-492D-835B-9E611C0E79F8}" type="presParOf" srcId="{F6248705-4DC2-4728-B88C-4E7725F63E00}" destId="{D897B364-0AA3-4DF7-ADCC-AD121BCBEB69}" srcOrd="0" destOrd="0" presId="urn:microsoft.com/office/officeart/2005/8/layout/hProcess6"/>
    <dgm:cxn modelId="{B890FF8E-210F-45E0-9B9B-CD2498F6298E}" type="presParOf" srcId="{D897B364-0AA3-4DF7-ADCC-AD121BCBEB69}" destId="{B82250DB-33BA-410C-8795-8C6CC4D61900}" srcOrd="0" destOrd="0" presId="urn:microsoft.com/office/officeart/2005/8/layout/hProcess6"/>
    <dgm:cxn modelId="{A3C8BDF4-633C-490E-BA56-D7547C0E215E}" type="presParOf" srcId="{D897B364-0AA3-4DF7-ADCC-AD121BCBEB69}" destId="{5DCB9985-A925-49D3-A9FE-BB01F376C4EC}" srcOrd="1" destOrd="0" presId="urn:microsoft.com/office/officeart/2005/8/layout/hProcess6"/>
    <dgm:cxn modelId="{AE45E56F-C6E5-405B-8E7E-D38E2F505C98}" type="presParOf" srcId="{D897B364-0AA3-4DF7-ADCC-AD121BCBEB69}" destId="{FB572ECB-F0B4-4569-89DE-72846BDF418F}" srcOrd="2" destOrd="0" presId="urn:microsoft.com/office/officeart/2005/8/layout/hProcess6"/>
    <dgm:cxn modelId="{F4013ED4-D141-4004-B566-1B1E47B68AAB}" type="presParOf" srcId="{D897B364-0AA3-4DF7-ADCC-AD121BCBEB69}" destId="{8C19C92E-7CCE-4F00-8A9A-D8D8BF1F4372}" srcOrd="3" destOrd="0" presId="urn:microsoft.com/office/officeart/2005/8/layout/hProcess6"/>
    <dgm:cxn modelId="{206D0806-C86F-4B02-96A9-1AA776C52F4A}" type="presParOf" srcId="{F6248705-4DC2-4728-B88C-4E7725F63E00}" destId="{FD29A76B-C9BC-4EDD-B003-360AF5FB85AB}" srcOrd="1" destOrd="0" presId="urn:microsoft.com/office/officeart/2005/8/layout/hProcess6"/>
    <dgm:cxn modelId="{3F76CFB2-BEA6-4516-8547-6B5B035C8C6B}" type="presParOf" srcId="{F6248705-4DC2-4728-B88C-4E7725F63E00}" destId="{2EC11222-02B0-414C-823C-154A31E1472D}" srcOrd="2" destOrd="0" presId="urn:microsoft.com/office/officeart/2005/8/layout/hProcess6"/>
    <dgm:cxn modelId="{6881E36C-EFE3-4444-8B09-085C9ED669A1}" type="presParOf" srcId="{2EC11222-02B0-414C-823C-154A31E1472D}" destId="{6A0DF3B2-6C6E-49D2-84DE-9DE139EE6343}" srcOrd="0" destOrd="0" presId="urn:microsoft.com/office/officeart/2005/8/layout/hProcess6"/>
    <dgm:cxn modelId="{C38D9491-147F-4D0B-8204-2CA72B937DC5}" type="presParOf" srcId="{2EC11222-02B0-414C-823C-154A31E1472D}" destId="{FDE57083-0A06-4C6D-8E2C-53C94E885F84}" srcOrd="1" destOrd="0" presId="urn:microsoft.com/office/officeart/2005/8/layout/hProcess6"/>
    <dgm:cxn modelId="{36C8A63F-9BCE-4E24-9AE1-4530922ACA24}" type="presParOf" srcId="{2EC11222-02B0-414C-823C-154A31E1472D}" destId="{6131239C-0A89-4186-8BE1-F17D503200F7}" srcOrd="2" destOrd="0" presId="urn:microsoft.com/office/officeart/2005/8/layout/hProcess6"/>
    <dgm:cxn modelId="{DD8999CB-D971-41BC-9B7E-A7C51887CE3F}" type="presParOf" srcId="{2EC11222-02B0-414C-823C-154A31E1472D}" destId="{0002FC21-4BA8-4A72-98F0-EDEA9AFCB805}" srcOrd="3" destOrd="0" presId="urn:microsoft.com/office/officeart/2005/8/layout/hProcess6"/>
    <dgm:cxn modelId="{205DF79F-C24C-420F-AE9A-B0D05DF8B614}" type="presParOf" srcId="{F6248705-4DC2-4728-B88C-4E7725F63E00}" destId="{D9DD9E0A-81B2-4247-AFEC-982B470A8FFB}" srcOrd="3" destOrd="0" presId="urn:microsoft.com/office/officeart/2005/8/layout/hProcess6"/>
    <dgm:cxn modelId="{C19B8D21-9CD3-4879-8EDF-0BDCFABF791D}" type="presParOf" srcId="{F6248705-4DC2-4728-B88C-4E7725F63E00}" destId="{E1368DF8-5328-4888-BAD1-37D81D66013E}" srcOrd="4" destOrd="0" presId="urn:microsoft.com/office/officeart/2005/8/layout/hProcess6"/>
    <dgm:cxn modelId="{3AF78B5C-161D-4BB0-BF9E-F5F492FFDE23}" type="presParOf" srcId="{E1368DF8-5328-4888-BAD1-37D81D66013E}" destId="{4AE44F86-6159-45FC-A7B2-23F7754E7D47}" srcOrd="0" destOrd="0" presId="urn:microsoft.com/office/officeart/2005/8/layout/hProcess6"/>
    <dgm:cxn modelId="{62D88B9E-D497-4CB3-AA78-087D41D5A562}" type="presParOf" srcId="{E1368DF8-5328-4888-BAD1-37D81D66013E}" destId="{F34343A1-85A7-4CB9-B678-1F80E4DB1D3D}" srcOrd="1" destOrd="0" presId="urn:microsoft.com/office/officeart/2005/8/layout/hProcess6"/>
    <dgm:cxn modelId="{049730AD-48C2-4589-81E4-B035F4C7D413}" type="presParOf" srcId="{E1368DF8-5328-4888-BAD1-37D81D66013E}" destId="{892C12B1-1389-4FD9-86BE-71ACC27F08EA}" srcOrd="2" destOrd="0" presId="urn:microsoft.com/office/officeart/2005/8/layout/hProcess6"/>
    <dgm:cxn modelId="{176C1B70-624B-4F86-833A-19752E6FF11D}" type="presParOf" srcId="{E1368DF8-5328-4888-BAD1-37D81D66013E}" destId="{EC6941EB-D727-4BA2-9040-3E5EA9FF62BC}" srcOrd="3" destOrd="0" presId="urn:microsoft.com/office/officeart/2005/8/layout/hProcess6"/>
    <dgm:cxn modelId="{5AEBDC13-AB8C-43F8-9357-C19CED9CDF6A}" type="presParOf" srcId="{F6248705-4DC2-4728-B88C-4E7725F63E00}" destId="{B47372C8-B19D-4B94-975A-C5532D729EB4}" srcOrd="5" destOrd="0" presId="urn:microsoft.com/office/officeart/2005/8/layout/hProcess6"/>
    <dgm:cxn modelId="{FA04AC1C-CDF3-4F57-8F74-90A4D3BD013F}" type="presParOf" srcId="{F6248705-4DC2-4728-B88C-4E7725F63E00}" destId="{6AD6656E-0556-4815-A67D-733D8B69BE52}" srcOrd="6" destOrd="0" presId="urn:microsoft.com/office/officeart/2005/8/layout/hProcess6"/>
    <dgm:cxn modelId="{E40612A0-1940-4D42-A8FD-545B1F66606B}" type="presParOf" srcId="{6AD6656E-0556-4815-A67D-733D8B69BE52}" destId="{1A9DD20E-3250-446D-9DF4-6115036E273C}" srcOrd="0" destOrd="0" presId="urn:microsoft.com/office/officeart/2005/8/layout/hProcess6"/>
    <dgm:cxn modelId="{3B83EC4B-6EDD-4E0A-A6E1-93F3D0BD21A1}" type="presParOf" srcId="{6AD6656E-0556-4815-A67D-733D8B69BE52}" destId="{D5FF799E-BC8C-4B6E-92BF-01CB00C6FED2}" srcOrd="1" destOrd="0" presId="urn:microsoft.com/office/officeart/2005/8/layout/hProcess6"/>
    <dgm:cxn modelId="{CDA2E4B4-CBA6-44C3-9145-06146D198FA7}" type="presParOf" srcId="{6AD6656E-0556-4815-A67D-733D8B69BE52}" destId="{C7BBB6CE-FCC5-4B29-9EEC-D728F2CF36CF}" srcOrd="2" destOrd="0" presId="urn:microsoft.com/office/officeart/2005/8/layout/hProcess6"/>
    <dgm:cxn modelId="{2DEE44E4-1BCF-4284-87A5-6CD3AE7BCACC}" type="presParOf" srcId="{6AD6656E-0556-4815-A67D-733D8B69BE52}" destId="{C917A352-03E3-4F7B-9D8E-D845F7C239BE}" srcOrd="3" destOrd="0" presId="urn:microsoft.com/office/officeart/2005/8/layout/hProcess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D135E-BEAC-4D31-A2B9-3F8742D5CEC9}">
      <dsp:nvSpPr>
        <dsp:cNvPr id="0" name=""/>
        <dsp:cNvSpPr/>
      </dsp:nvSpPr>
      <dsp:spPr>
        <a:xfrm rot="5400000">
          <a:off x="5842612" y="-2474572"/>
          <a:ext cx="750614" cy="5852160"/>
        </a:xfrm>
        <a:prstGeom prst="round2SameRect">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0% to 14% Slope</a:t>
          </a:r>
        </a:p>
        <a:p>
          <a:pPr marL="228600" lvl="1" indent="-228600" algn="l" defTabSz="1066800">
            <a:lnSpc>
              <a:spcPct val="90000"/>
            </a:lnSpc>
            <a:spcBef>
              <a:spcPct val="0"/>
            </a:spcBef>
            <a:spcAft>
              <a:spcPct val="15000"/>
            </a:spcAft>
            <a:buChar char="•"/>
          </a:pPr>
          <a:r>
            <a:rPr lang="en-US" sz="2400" kern="1200" dirty="0"/>
            <a:t>No Adjustment</a:t>
          </a:r>
        </a:p>
      </dsp:txBody>
      <dsp:txXfrm rot="-5400000">
        <a:off x="3291839" y="112843"/>
        <a:ext cx="5815518" cy="677330"/>
      </dsp:txXfrm>
    </dsp:sp>
    <dsp:sp modelId="{4C451DC8-FC60-41A7-A887-8D8AF1598943}">
      <dsp:nvSpPr>
        <dsp:cNvPr id="0" name=""/>
        <dsp:cNvSpPr/>
      </dsp:nvSpPr>
      <dsp:spPr>
        <a:xfrm>
          <a:off x="0" y="1611"/>
          <a:ext cx="3291840" cy="938268"/>
        </a:xfrm>
        <a:prstGeom prst="roundRect">
          <a:avLst/>
        </a:prstGeom>
        <a:solidFill>
          <a:schemeClr val="bg2">
            <a:lumMod val="40000"/>
            <a:lumOff val="60000"/>
            <a:alpha val="9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Gradual Slope</a:t>
          </a:r>
          <a:r>
            <a:rPr lang="en-US" sz="1300" kern="1200" dirty="0"/>
            <a:t>	</a:t>
          </a:r>
        </a:p>
      </dsp:txBody>
      <dsp:txXfrm>
        <a:off x="45802" y="47413"/>
        <a:ext cx="3200236" cy="846664"/>
      </dsp:txXfrm>
    </dsp:sp>
    <dsp:sp modelId="{D0D6496E-EC56-487D-8879-A8036ACCFD27}">
      <dsp:nvSpPr>
        <dsp:cNvPr id="0" name=""/>
        <dsp:cNvSpPr/>
      </dsp:nvSpPr>
      <dsp:spPr>
        <a:xfrm rot="5400000">
          <a:off x="5842612" y="-1483971"/>
          <a:ext cx="750614" cy="5852160"/>
        </a:xfrm>
        <a:prstGeom prst="round2SameRect">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16% to 28% Slope</a:t>
          </a:r>
        </a:p>
        <a:p>
          <a:pPr marL="228600" lvl="1" indent="-228600" algn="l" defTabSz="1066800">
            <a:lnSpc>
              <a:spcPct val="90000"/>
            </a:lnSpc>
            <a:spcBef>
              <a:spcPct val="0"/>
            </a:spcBef>
            <a:spcAft>
              <a:spcPct val="15000"/>
            </a:spcAft>
            <a:buChar char="•"/>
          </a:pPr>
          <a:r>
            <a:rPr lang="en-US" sz="2400" kern="1200" dirty="0"/>
            <a:t> 5% adjustment</a:t>
          </a:r>
        </a:p>
      </dsp:txBody>
      <dsp:txXfrm rot="-5400000">
        <a:off x="3291839" y="1103444"/>
        <a:ext cx="5815518" cy="677330"/>
      </dsp:txXfrm>
    </dsp:sp>
    <dsp:sp modelId="{C865DC36-0D9F-4E0F-A7EB-58F154B6F88F}">
      <dsp:nvSpPr>
        <dsp:cNvPr id="0" name=""/>
        <dsp:cNvSpPr/>
      </dsp:nvSpPr>
      <dsp:spPr>
        <a:xfrm>
          <a:off x="0" y="986793"/>
          <a:ext cx="3291840" cy="938268"/>
        </a:xfrm>
        <a:prstGeom prst="roundRect">
          <a:avLst/>
        </a:prstGeom>
        <a:solidFill>
          <a:schemeClr val="bg2">
            <a:lumMod val="40000"/>
            <a:lumOff val="60000"/>
            <a:alpha val="82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Moderate Slope</a:t>
          </a:r>
        </a:p>
      </dsp:txBody>
      <dsp:txXfrm>
        <a:off x="45802" y="1032595"/>
        <a:ext cx="3200236" cy="846664"/>
      </dsp:txXfrm>
    </dsp:sp>
    <dsp:sp modelId="{9CE0E441-F788-4EF0-A804-8786A7CED362}">
      <dsp:nvSpPr>
        <dsp:cNvPr id="0" name=""/>
        <dsp:cNvSpPr/>
      </dsp:nvSpPr>
      <dsp:spPr>
        <a:xfrm rot="5400000">
          <a:off x="5842612" y="-493370"/>
          <a:ext cx="750614" cy="5852160"/>
        </a:xfrm>
        <a:prstGeom prst="round2SameRect">
          <a:avLst/>
        </a:prstGeom>
        <a:solidFill>
          <a:srgbClr val="FAF8A6">
            <a:alpha val="90000"/>
          </a:srgbClr>
        </a:solidFill>
        <a:ln w="1270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&gt;30% Slope</a:t>
          </a:r>
        </a:p>
        <a:p>
          <a:pPr marL="228600" lvl="1" indent="-228600" algn="l" defTabSz="1066800">
            <a:lnSpc>
              <a:spcPct val="90000"/>
            </a:lnSpc>
            <a:spcBef>
              <a:spcPct val="0"/>
            </a:spcBef>
            <a:spcAft>
              <a:spcPct val="15000"/>
            </a:spcAft>
            <a:buChar char="•"/>
          </a:pPr>
          <a:r>
            <a:rPr lang="en-US" sz="2400" kern="1200" dirty="0"/>
            <a:t>10% adjustment</a:t>
          </a:r>
        </a:p>
      </dsp:txBody>
      <dsp:txXfrm rot="-5400000">
        <a:off x="3291839" y="2094045"/>
        <a:ext cx="5815518" cy="677330"/>
      </dsp:txXfrm>
    </dsp:sp>
    <dsp:sp modelId="{47488F07-752D-4B69-87EF-48443636259D}">
      <dsp:nvSpPr>
        <dsp:cNvPr id="0" name=""/>
        <dsp:cNvSpPr/>
      </dsp:nvSpPr>
      <dsp:spPr>
        <a:xfrm>
          <a:off x="0" y="1971974"/>
          <a:ext cx="3291840" cy="938268"/>
        </a:xfrm>
        <a:prstGeom prst="roundRect">
          <a:avLst/>
        </a:prstGeom>
        <a:solidFill>
          <a:schemeClr val="bg2">
            <a:lumMod val="40000"/>
            <a:lumOff val="60000"/>
            <a:alpha val="74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Steep Slope</a:t>
          </a:r>
        </a:p>
      </dsp:txBody>
      <dsp:txXfrm>
        <a:off x="45802" y="2017776"/>
        <a:ext cx="3200236" cy="846664"/>
      </dsp:txXfrm>
    </dsp:sp>
    <dsp:sp modelId="{732584DC-BE0A-4C92-A895-2D945FAF162E}">
      <dsp:nvSpPr>
        <dsp:cNvPr id="0" name=""/>
        <dsp:cNvSpPr/>
      </dsp:nvSpPr>
      <dsp:spPr>
        <a:xfrm rot="5400000">
          <a:off x="5842612" y="500210"/>
          <a:ext cx="750614" cy="5852160"/>
        </a:xfrm>
        <a:prstGeom prst="round2SameRect">
          <a:avLst/>
        </a:prstGeom>
        <a:solidFill>
          <a:srgbClr val="FAF8A6">
            <a:alpha val="90000"/>
          </a:srgbClr>
        </a:solidFill>
        <a:ln w="1270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 least 30% Slope, 6’ to 15’ height.</a:t>
          </a:r>
        </a:p>
        <a:p>
          <a:pPr marL="228600" lvl="1" indent="-228600" algn="l" defTabSz="889000">
            <a:lnSpc>
              <a:spcPct val="90000"/>
            </a:lnSpc>
            <a:spcBef>
              <a:spcPct val="0"/>
            </a:spcBef>
            <a:spcAft>
              <a:spcPct val="15000"/>
            </a:spcAft>
            <a:buChar char="•"/>
          </a:pPr>
          <a:r>
            <a:rPr lang="en-US" sz="2000" kern="1200" dirty="0"/>
            <a:t>5% adjustment</a:t>
          </a:r>
        </a:p>
      </dsp:txBody>
      <dsp:txXfrm rot="-5400000">
        <a:off x="3291839" y="3087625"/>
        <a:ext cx="5815518" cy="677330"/>
      </dsp:txXfrm>
    </dsp:sp>
    <dsp:sp modelId="{20C7386D-11FB-4DF6-B80C-60F8F938CF91}">
      <dsp:nvSpPr>
        <dsp:cNvPr id="0" name=""/>
        <dsp:cNvSpPr/>
      </dsp:nvSpPr>
      <dsp:spPr>
        <a:xfrm>
          <a:off x="0" y="2957156"/>
          <a:ext cx="3291840" cy="938268"/>
        </a:xfrm>
        <a:prstGeom prst="roundRect">
          <a:avLst/>
        </a:prstGeom>
        <a:solidFill>
          <a:schemeClr val="accent2">
            <a:alpha val="90000"/>
            <a:hueOff val="0"/>
            <a:satOff val="0"/>
            <a:lumOff val="0"/>
            <a:alphaOff val="-24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Moderate Ridge</a:t>
          </a:r>
        </a:p>
      </dsp:txBody>
      <dsp:txXfrm>
        <a:off x="45802" y="3002958"/>
        <a:ext cx="3200236" cy="846664"/>
      </dsp:txXfrm>
    </dsp:sp>
    <dsp:sp modelId="{1C57CB92-EDBB-4B08-8945-ED28728B2A80}">
      <dsp:nvSpPr>
        <dsp:cNvPr id="0" name=""/>
        <dsp:cNvSpPr/>
      </dsp:nvSpPr>
      <dsp:spPr>
        <a:xfrm rot="5400000">
          <a:off x="5833296" y="1564026"/>
          <a:ext cx="750614" cy="5852160"/>
        </a:xfrm>
        <a:prstGeom prst="round2SameRect">
          <a:avLst/>
        </a:prstGeom>
        <a:solidFill>
          <a:srgbClr val="FAF8A6">
            <a:alpha val="90000"/>
          </a:srgbClr>
        </a:solidFill>
        <a:ln w="1270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 least a 30% slope, 15’ to 25’ height</a:t>
          </a:r>
        </a:p>
        <a:p>
          <a:pPr marL="228600" lvl="1" indent="-228600" algn="l" defTabSz="889000">
            <a:lnSpc>
              <a:spcPct val="90000"/>
            </a:lnSpc>
            <a:spcBef>
              <a:spcPct val="0"/>
            </a:spcBef>
            <a:spcAft>
              <a:spcPct val="15000"/>
            </a:spcAft>
            <a:buChar char="•"/>
          </a:pPr>
          <a:r>
            <a:rPr lang="en-US" sz="2000" kern="1200" dirty="0"/>
            <a:t>10% adjustment</a:t>
          </a:r>
        </a:p>
      </dsp:txBody>
      <dsp:txXfrm rot="-5400000">
        <a:off x="3282523" y="4151441"/>
        <a:ext cx="5815518" cy="677330"/>
      </dsp:txXfrm>
    </dsp:sp>
    <dsp:sp modelId="{F6054CB1-099D-4970-90AC-688E5DD2CB56}">
      <dsp:nvSpPr>
        <dsp:cNvPr id="0" name=""/>
        <dsp:cNvSpPr/>
      </dsp:nvSpPr>
      <dsp:spPr>
        <a:xfrm>
          <a:off x="0" y="3942338"/>
          <a:ext cx="3291840" cy="938268"/>
        </a:xfrm>
        <a:prstGeom prst="roundRect">
          <a:avLst/>
        </a:prstGeom>
        <a:solidFill>
          <a:schemeClr val="accent2">
            <a:alpha val="90000"/>
            <a:hueOff val="0"/>
            <a:satOff val="0"/>
            <a:lumOff val="0"/>
            <a:alphaOff val="-32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Steep Ridge</a:t>
          </a:r>
        </a:p>
      </dsp:txBody>
      <dsp:txXfrm>
        <a:off x="45802" y="3988140"/>
        <a:ext cx="3200236" cy="846664"/>
      </dsp:txXfrm>
    </dsp:sp>
    <dsp:sp modelId="{30489709-FEB0-4C18-AECC-87A8CA5FB4F1}">
      <dsp:nvSpPr>
        <dsp:cNvPr id="0" name=""/>
        <dsp:cNvSpPr/>
      </dsp:nvSpPr>
      <dsp:spPr>
        <a:xfrm>
          <a:off x="0" y="4927520"/>
          <a:ext cx="3291840" cy="938268"/>
        </a:xfrm>
        <a:prstGeom prst="roundRect">
          <a:avLst/>
        </a:prstGeom>
        <a:solidFill>
          <a:schemeClr val="accent2">
            <a:alpha val="90000"/>
            <a:hueOff val="0"/>
            <a:satOff val="0"/>
            <a:lumOff val="0"/>
            <a:alphaOff val="-40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Very Steep Ridge</a:t>
          </a:r>
        </a:p>
      </dsp:txBody>
      <dsp:txXfrm>
        <a:off x="45802" y="4973322"/>
        <a:ext cx="3200236" cy="846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B9985-A925-49D3-A9FE-BB01F376C4EC}">
      <dsp:nvSpPr>
        <dsp:cNvPr id="0" name=""/>
        <dsp:cNvSpPr/>
      </dsp:nvSpPr>
      <dsp:spPr>
        <a:xfrm>
          <a:off x="449383" y="315618"/>
          <a:ext cx="1750950" cy="1439404"/>
        </a:xfrm>
        <a:prstGeom prst="rightArrow">
          <a:avLst>
            <a:gd name="adj1" fmla="val 70000"/>
            <a:gd name="adj2" fmla="val 5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No adjustment to front footage rate</a:t>
          </a:r>
        </a:p>
      </dsp:txBody>
      <dsp:txXfrm>
        <a:off x="887121" y="531529"/>
        <a:ext cx="853588" cy="1007582"/>
      </dsp:txXfrm>
    </dsp:sp>
    <dsp:sp modelId="{8C19C92E-7CCE-4F00-8A9A-D8D8BF1F4372}">
      <dsp:nvSpPr>
        <dsp:cNvPr id="0" name=""/>
        <dsp:cNvSpPr/>
      </dsp:nvSpPr>
      <dsp:spPr>
        <a:xfrm>
          <a:off x="1462" y="503578"/>
          <a:ext cx="912803" cy="1102040"/>
        </a:xfrm>
        <a:prstGeom prst="ellipse">
          <a:avLst/>
        </a:prstGeom>
        <a:gradFill rotWithShape="0">
          <a:gsLst>
            <a:gs pos="0">
              <a:schemeClr val="accent2">
                <a:hueOff val="0"/>
                <a:satOff val="0"/>
                <a:lumOff val="0"/>
                <a:alphaOff val="0"/>
                <a:tint val="98000"/>
                <a:hueMod val="94000"/>
                <a:satMod val="130000"/>
                <a:lumMod val="13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Prime</a:t>
          </a:r>
        </a:p>
      </dsp:txBody>
      <dsp:txXfrm>
        <a:off x="135139" y="664968"/>
        <a:ext cx="645449" cy="779260"/>
      </dsp:txXfrm>
    </dsp:sp>
    <dsp:sp modelId="{FDE57083-0A06-4C6D-8E2C-53C94E885F84}">
      <dsp:nvSpPr>
        <dsp:cNvPr id="0" name=""/>
        <dsp:cNvSpPr/>
      </dsp:nvSpPr>
      <dsp:spPr>
        <a:xfrm>
          <a:off x="2518444" y="253723"/>
          <a:ext cx="1806680" cy="1627701"/>
        </a:xfrm>
        <a:prstGeom prst="rightArrow">
          <a:avLst>
            <a:gd name="adj1" fmla="val 70000"/>
            <a:gd name="adj2" fmla="val 5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Two Categories</a:t>
          </a:r>
        </a:p>
        <a:p>
          <a:pPr marL="57150" lvl="1" indent="-57150" algn="l" defTabSz="444500">
            <a:lnSpc>
              <a:spcPct val="90000"/>
            </a:lnSpc>
            <a:spcBef>
              <a:spcPct val="0"/>
            </a:spcBef>
            <a:spcAft>
              <a:spcPct val="15000"/>
            </a:spcAft>
            <a:buChar char="•"/>
          </a:pPr>
          <a:r>
            <a:rPr lang="en-US" sz="1000" b="1" kern="1200" dirty="0"/>
            <a:t>6 Grades</a:t>
          </a:r>
        </a:p>
        <a:p>
          <a:pPr marL="57150" lvl="1" indent="-57150" algn="l" defTabSz="444500">
            <a:lnSpc>
              <a:spcPct val="90000"/>
            </a:lnSpc>
            <a:spcBef>
              <a:spcPct val="0"/>
            </a:spcBef>
            <a:spcAft>
              <a:spcPct val="15000"/>
            </a:spcAft>
            <a:buChar char="•"/>
          </a:pPr>
          <a:r>
            <a:rPr lang="en-US" sz="1000" b="1" kern="1200" dirty="0"/>
            <a:t>5% - 15% adjustment</a:t>
          </a:r>
        </a:p>
      </dsp:txBody>
      <dsp:txXfrm>
        <a:off x="2970114" y="497878"/>
        <a:ext cx="880757" cy="1139391"/>
      </dsp:txXfrm>
    </dsp:sp>
    <dsp:sp modelId="{0002FC21-4BA8-4A72-98F0-EDEA9AFCB805}">
      <dsp:nvSpPr>
        <dsp:cNvPr id="0" name=""/>
        <dsp:cNvSpPr/>
      </dsp:nvSpPr>
      <dsp:spPr>
        <a:xfrm>
          <a:off x="1903938" y="474186"/>
          <a:ext cx="1051815" cy="1261869"/>
        </a:xfrm>
        <a:prstGeom prst="ellipse">
          <a:avLst/>
        </a:prstGeom>
        <a:solidFill>
          <a:srgbClr val="FF000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Elevation</a:t>
          </a:r>
        </a:p>
      </dsp:txBody>
      <dsp:txXfrm>
        <a:off x="2057973" y="658982"/>
        <a:ext cx="743745" cy="892277"/>
      </dsp:txXfrm>
    </dsp:sp>
    <dsp:sp modelId="{F34343A1-85A7-4CB9-B678-1F80E4DB1D3D}">
      <dsp:nvSpPr>
        <dsp:cNvPr id="0" name=""/>
        <dsp:cNvSpPr/>
      </dsp:nvSpPr>
      <dsp:spPr>
        <a:xfrm>
          <a:off x="5101689" y="327527"/>
          <a:ext cx="1854558" cy="1461891"/>
        </a:xfrm>
        <a:prstGeom prst="rightArrow">
          <a:avLst>
            <a:gd name="adj1" fmla="val 70000"/>
            <a:gd name="adj2" fmla="val 5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t>Four base grades</a:t>
          </a:r>
        </a:p>
        <a:p>
          <a:pPr marL="57150" lvl="1" indent="-57150" algn="l" defTabSz="488950">
            <a:lnSpc>
              <a:spcPct val="90000"/>
            </a:lnSpc>
            <a:spcBef>
              <a:spcPct val="0"/>
            </a:spcBef>
            <a:spcAft>
              <a:spcPct val="15000"/>
            </a:spcAft>
            <a:buChar char="•"/>
          </a:pPr>
          <a:r>
            <a:rPr lang="en-US" sz="1100" b="1" kern="1200" dirty="0"/>
            <a:t>5% - 70% adjustment</a:t>
          </a:r>
        </a:p>
      </dsp:txBody>
      <dsp:txXfrm>
        <a:off x="5565329" y="546811"/>
        <a:ext cx="904097" cy="1023323"/>
      </dsp:txXfrm>
    </dsp:sp>
    <dsp:sp modelId="{EC6941EB-D727-4BA2-9040-3E5EA9FF62BC}">
      <dsp:nvSpPr>
        <dsp:cNvPr id="0" name=""/>
        <dsp:cNvSpPr/>
      </dsp:nvSpPr>
      <dsp:spPr>
        <a:xfrm>
          <a:off x="3920779" y="106107"/>
          <a:ext cx="1628395" cy="1827227"/>
        </a:xfrm>
        <a:prstGeom prst="ellipse">
          <a:avLst/>
        </a:prstGeom>
        <a:solidFill>
          <a:srgbClr val="00B05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b="0" kern="1200" dirty="0"/>
        </a:p>
        <a:p>
          <a:pPr marL="0" lvl="0" indent="0" algn="ctr" defTabSz="488950">
            <a:lnSpc>
              <a:spcPct val="90000"/>
            </a:lnSpc>
            <a:spcBef>
              <a:spcPct val="0"/>
            </a:spcBef>
            <a:spcAft>
              <a:spcPct val="35000"/>
            </a:spcAft>
            <a:buNone/>
          </a:pPr>
          <a:r>
            <a:rPr lang="en-US" sz="1600" b="0" kern="1200" dirty="0"/>
            <a:t>Vegetation</a:t>
          </a:r>
        </a:p>
        <a:p>
          <a:pPr marL="0" lvl="0" indent="0" algn="ctr" defTabSz="488950">
            <a:lnSpc>
              <a:spcPct val="90000"/>
            </a:lnSpc>
            <a:spcBef>
              <a:spcPct val="0"/>
            </a:spcBef>
            <a:spcAft>
              <a:spcPct val="35000"/>
            </a:spcAft>
            <a:buNone/>
          </a:pPr>
          <a:endParaRPr lang="en-US" sz="1100" b="0" kern="1200" dirty="0"/>
        </a:p>
      </dsp:txBody>
      <dsp:txXfrm>
        <a:off x="4159252" y="373698"/>
        <a:ext cx="1151449" cy="1292045"/>
      </dsp:txXfrm>
    </dsp:sp>
    <dsp:sp modelId="{D5FF799E-BC8C-4B6E-92BF-01CB00C6FED2}">
      <dsp:nvSpPr>
        <dsp:cNvPr id="0" name=""/>
        <dsp:cNvSpPr/>
      </dsp:nvSpPr>
      <dsp:spPr>
        <a:xfrm>
          <a:off x="7059482" y="304798"/>
          <a:ext cx="1777077" cy="1447803"/>
        </a:xfrm>
        <a:prstGeom prst="rightArrow">
          <a:avLst>
            <a:gd name="adj1" fmla="val 70000"/>
            <a:gd name="adj2" fmla="val 5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Depth</a:t>
          </a:r>
        </a:p>
        <a:p>
          <a:pPr marL="57150" lvl="1" indent="-57150" algn="l" defTabSz="444500">
            <a:lnSpc>
              <a:spcPct val="90000"/>
            </a:lnSpc>
            <a:spcBef>
              <a:spcPct val="0"/>
            </a:spcBef>
            <a:spcAft>
              <a:spcPct val="15000"/>
            </a:spcAft>
            <a:buChar char="•"/>
          </a:pPr>
          <a:r>
            <a:rPr lang="en-US" sz="1000" b="1" kern="1200" dirty="0"/>
            <a:t>Irregular Shape</a:t>
          </a:r>
        </a:p>
        <a:p>
          <a:pPr marL="57150" lvl="1" indent="-57150" algn="l" defTabSz="444500">
            <a:lnSpc>
              <a:spcPct val="90000"/>
            </a:lnSpc>
            <a:spcBef>
              <a:spcPct val="0"/>
            </a:spcBef>
            <a:spcAft>
              <a:spcPct val="15000"/>
            </a:spcAft>
            <a:buChar char="•"/>
          </a:pPr>
          <a:r>
            <a:rPr lang="en-US" sz="1000" b="1" kern="1200" dirty="0"/>
            <a:t>Build ability</a:t>
          </a:r>
        </a:p>
        <a:p>
          <a:pPr marL="57150" lvl="1" indent="-57150" algn="l" defTabSz="444500">
            <a:lnSpc>
              <a:spcPct val="90000"/>
            </a:lnSpc>
            <a:spcBef>
              <a:spcPct val="0"/>
            </a:spcBef>
            <a:spcAft>
              <a:spcPct val="15000"/>
            </a:spcAft>
            <a:buChar char="•"/>
          </a:pPr>
          <a:r>
            <a:rPr lang="en-US" sz="1000" b="1" kern="1200" dirty="0"/>
            <a:t>Usability</a:t>
          </a:r>
        </a:p>
        <a:p>
          <a:pPr marL="57150" lvl="1" indent="-57150" algn="l" defTabSz="444500">
            <a:lnSpc>
              <a:spcPct val="90000"/>
            </a:lnSpc>
            <a:spcBef>
              <a:spcPct val="0"/>
            </a:spcBef>
            <a:spcAft>
              <a:spcPct val="15000"/>
            </a:spcAft>
            <a:buChar char="•"/>
          </a:pPr>
          <a:r>
            <a:rPr lang="en-US" sz="1000" b="1" kern="1200" dirty="0"/>
            <a:t>Privacy</a:t>
          </a:r>
        </a:p>
      </dsp:txBody>
      <dsp:txXfrm>
        <a:off x="7503752" y="521968"/>
        <a:ext cx="866325" cy="1013463"/>
      </dsp:txXfrm>
    </dsp:sp>
    <dsp:sp modelId="{C917A352-03E3-4F7B-9D8E-D845F7C239BE}">
      <dsp:nvSpPr>
        <dsp:cNvPr id="0" name=""/>
        <dsp:cNvSpPr/>
      </dsp:nvSpPr>
      <dsp:spPr>
        <a:xfrm>
          <a:off x="6557296" y="544270"/>
          <a:ext cx="828032" cy="1034570"/>
        </a:xfrm>
        <a:prstGeom prst="ellipse">
          <a:avLst/>
        </a:prstGeom>
        <a:solidFill>
          <a:schemeClr val="bg2">
            <a:lumMod val="5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Utility</a:t>
          </a:r>
        </a:p>
      </dsp:txBody>
      <dsp:txXfrm>
        <a:off x="6678558" y="695779"/>
        <a:ext cx="585508" cy="7315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128363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FF0AB3D-9C44-41EC-9C8B-D2621B35FF1E}" type="datetimeFigureOut">
              <a:rPr lang="en-US" smtClean="0"/>
              <a:pPr/>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30225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3897352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1159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413564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4748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228024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1901021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123305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144475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0AB3D-9C44-41EC-9C8B-D2621B35FF1E}" type="datetimeFigureOut">
              <a:rPr lang="en-US" smtClean="0"/>
              <a:pPr/>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58015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0AB3D-9C44-41EC-9C8B-D2621B35FF1E}" type="datetimeFigureOut">
              <a:rPr lang="en-US" smtClean="0"/>
              <a:pPr/>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78162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F0AB3D-9C44-41EC-9C8B-D2621B35FF1E}" type="datetimeFigureOut">
              <a:rPr lang="en-US" smtClean="0"/>
              <a:pPr/>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22649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F0AB3D-9C44-41EC-9C8B-D2621B35FF1E}" type="datetimeFigureOut">
              <a:rPr lang="en-US" smtClean="0"/>
              <a:pPr/>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386100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0AB3D-9C44-41EC-9C8B-D2621B35FF1E}" type="datetimeFigureOut">
              <a:rPr lang="en-US" smtClean="0"/>
              <a:pPr/>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253325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0AB3D-9C44-41EC-9C8B-D2621B35FF1E}" type="datetimeFigureOut">
              <a:rPr lang="en-US" smtClean="0"/>
              <a:pPr/>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80444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0AB3D-9C44-41EC-9C8B-D2621B35FF1E}" type="datetimeFigureOut">
              <a:rPr lang="en-US" smtClean="0"/>
              <a:pPr/>
              <a:t>7/5/18</a:t>
            </a:fld>
            <a:endParaRPr lang="en-US"/>
          </a:p>
        </p:txBody>
      </p:sp>
      <p:sp>
        <p:nvSpPr>
          <p:cNvPr id="6" name="Footer Placeholder 5"/>
          <p:cNvSpPr>
            <a:spLocks noGrp="1"/>
          </p:cNvSpPr>
          <p:nvPr>
            <p:ph type="ftr" sz="quarter" idx="11"/>
          </p:nvPr>
        </p:nvSpPr>
        <p:spPr>
          <a:xfrm>
            <a:off x="711200" y="6172201"/>
            <a:ext cx="7748965" cy="365125"/>
          </a:xfrm>
        </p:spPr>
        <p:txBody>
          <a:bodyPr/>
          <a:lstStyle/>
          <a:p>
            <a:endParaRPr lang="en-US"/>
          </a:p>
        </p:txBody>
      </p:sp>
      <p:sp>
        <p:nvSpPr>
          <p:cNvPr id="7" name="Slide Number Placeholder 6"/>
          <p:cNvSpPr>
            <a:spLocks noGrp="1"/>
          </p:cNvSpPr>
          <p:nvPr>
            <p:ph type="sldNum" sz="quarter" idx="12"/>
          </p:nvPr>
        </p:nvSpPr>
        <p:spPr/>
        <p:txBody>
          <a:bodyPr/>
          <a:lstStyle/>
          <a:p>
            <a:fld id="{34813286-65C1-4165-8381-CB6BF5BFA48C}" type="slidenum">
              <a:rPr lang="en-US" smtClean="0"/>
              <a:pPr/>
              <a:t>‹#›</a:t>
            </a:fld>
            <a:endParaRPr lang="en-US"/>
          </a:p>
        </p:txBody>
      </p:sp>
    </p:spTree>
    <p:extLst>
      <p:ext uri="{BB962C8B-B14F-4D97-AF65-F5344CB8AC3E}">
        <p14:creationId xmlns:p14="http://schemas.microsoft.com/office/powerpoint/2010/main" val="58954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FF0AB3D-9C44-41EC-9C8B-D2621B35FF1E}" type="datetimeFigureOut">
              <a:rPr lang="en-US" smtClean="0"/>
              <a:pPr/>
              <a:t>7/5/18</a:t>
            </a:fld>
            <a:endParaRPr lang="en-US"/>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4813286-65C1-4165-8381-CB6BF5BFA48C}" type="slidenum">
              <a:rPr lang="en-US" smtClean="0"/>
              <a:pPr/>
              <a:t>‹#›</a:t>
            </a:fld>
            <a:endParaRPr lang="en-US"/>
          </a:p>
        </p:txBody>
      </p:sp>
    </p:spTree>
    <p:extLst>
      <p:ext uri="{BB962C8B-B14F-4D97-AF65-F5344CB8AC3E}">
        <p14:creationId xmlns:p14="http://schemas.microsoft.com/office/powerpoint/2010/main" val="14442760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4.xml"/><Relationship Id="rId6" Type="http://schemas.openxmlformats.org/officeDocument/2006/relationships/image" Target="../media/image42.gif"/><Relationship Id="rId5" Type="http://schemas.openxmlformats.org/officeDocument/2006/relationships/image" Target="http://images.dnr.state.mn.us/natural_resources/plants/aquatic_plants/curlyleaf_pondweed.gif" TargetMode="External"/><Relationship Id="rId4" Type="http://schemas.openxmlformats.org/officeDocument/2006/relationships/image" Target="../media/image41.gif"/></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524000" y="762000"/>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891408" y="1"/>
            <a:ext cx="6777817" cy="830997"/>
          </a:xfrm>
          <a:prstGeom prst="rect">
            <a:avLst/>
          </a:prstGeom>
        </p:spPr>
        <p:txBody>
          <a:bodyPr wrap="none">
            <a:spAutoFit/>
          </a:bodyPr>
          <a:lstStyle/>
          <a:p>
            <a:pPr algn="ctr"/>
            <a:r>
              <a:rPr lang="en-US" sz="4800" b="1" dirty="0">
                <a:solidFill>
                  <a:prstClr val="white"/>
                </a:solidFill>
                <a:latin typeface="Century Gothic" panose="020B0502020202020204"/>
              </a:rPr>
              <a:t>Elevation Adjustments</a:t>
            </a:r>
          </a:p>
        </p:txBody>
      </p:sp>
      <p:grpSp>
        <p:nvGrpSpPr>
          <p:cNvPr id="2" name="Group 6"/>
          <p:cNvGrpSpPr/>
          <p:nvPr/>
        </p:nvGrpSpPr>
        <p:grpSpPr>
          <a:xfrm>
            <a:off x="4815840" y="5791200"/>
            <a:ext cx="5852160" cy="750614"/>
            <a:chOff x="3291839" y="3050983"/>
            <a:chExt cx="5852160" cy="750614"/>
          </a:xfrm>
          <a:solidFill>
            <a:srgbClr val="FAF8A6"/>
          </a:solidFill>
        </p:grpSpPr>
        <p:sp>
          <p:nvSpPr>
            <p:cNvPr id="8" name="Round Same Side Corner Rectangle 7"/>
            <p:cNvSpPr/>
            <p:nvPr/>
          </p:nvSpPr>
          <p:spPr>
            <a:xfrm rot="5400000">
              <a:off x="5842612" y="500210"/>
              <a:ext cx="750614" cy="5852160"/>
            </a:xfrm>
            <a:prstGeom prst="round2SameRect">
              <a:avLst/>
            </a:prstGeom>
            <a:grp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3291839" y="3087625"/>
              <a:ext cx="5815518" cy="6773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defTabSz="622300">
                <a:lnSpc>
                  <a:spcPct val="90000"/>
                </a:lnSpc>
                <a:spcBef>
                  <a:spcPct val="0"/>
                </a:spcBef>
                <a:spcAft>
                  <a:spcPct val="15000"/>
                </a:spcAft>
                <a:buFontTx/>
                <a:buChar char="••"/>
              </a:pPr>
              <a:r>
                <a:rPr lang="en-US" sz="2400" dirty="0">
                  <a:solidFill>
                    <a:prstClr val="black">
                      <a:hueOff val="0"/>
                      <a:satOff val="0"/>
                      <a:lumOff val="0"/>
                      <a:alphaOff val="0"/>
                    </a:prstClr>
                  </a:solidFill>
                  <a:latin typeface="Century Gothic" panose="020B0502020202020204"/>
                </a:rPr>
                <a:t>At least 30% Slope, over 25’.</a:t>
              </a:r>
            </a:p>
            <a:p>
              <a:pPr marL="114300" lvl="1" indent="-114300" defTabSz="622300">
                <a:lnSpc>
                  <a:spcPct val="90000"/>
                </a:lnSpc>
                <a:spcBef>
                  <a:spcPct val="0"/>
                </a:spcBef>
                <a:spcAft>
                  <a:spcPct val="15000"/>
                </a:spcAft>
                <a:buFontTx/>
                <a:buChar char="••"/>
              </a:pPr>
              <a:r>
                <a:rPr lang="en-US" sz="2400" dirty="0">
                  <a:solidFill>
                    <a:prstClr val="black">
                      <a:hueOff val="0"/>
                      <a:satOff val="0"/>
                      <a:lumOff val="0"/>
                      <a:alphaOff val="0"/>
                    </a:prstClr>
                  </a:solidFill>
                  <a:latin typeface="Century Gothic" panose="020B0502020202020204"/>
                </a:rPr>
                <a:t>15% adjustment</a:t>
              </a:r>
            </a:p>
          </p:txBody>
        </p:sp>
      </p:grpSp>
    </p:spTree>
    <p:extLst>
      <p:ext uri="{BB962C8B-B14F-4D97-AF65-F5344CB8AC3E}">
        <p14:creationId xmlns:p14="http://schemas.microsoft.com/office/powerpoint/2010/main" val="390982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734" y="0"/>
            <a:ext cx="6554867" cy="1524000"/>
          </a:xfrm>
        </p:spPr>
        <p:txBody>
          <a:bodyPr>
            <a:normAutofit/>
          </a:bodyPr>
          <a:lstStyle/>
          <a:p>
            <a:r>
              <a:rPr lang="en-US" sz="4800" dirty="0"/>
              <a:t>Moderate Slope</a:t>
            </a:r>
          </a:p>
        </p:txBody>
      </p:sp>
      <p:sp>
        <p:nvSpPr>
          <p:cNvPr id="3" name="TextBox 2"/>
          <p:cNvSpPr txBox="1"/>
          <p:nvPr/>
        </p:nvSpPr>
        <p:spPr>
          <a:xfrm>
            <a:off x="2743200" y="1676400"/>
            <a:ext cx="7239000" cy="4647426"/>
          </a:xfrm>
          <a:prstGeom prst="rect">
            <a:avLst/>
          </a:prstGeom>
          <a:noFill/>
        </p:spPr>
        <p:txBody>
          <a:bodyPr wrap="square" rtlCol="0">
            <a:spAutoFit/>
          </a:bodyPr>
          <a:lstStyle/>
          <a:p>
            <a:r>
              <a:rPr lang="en-US" sz="3200" dirty="0">
                <a:solidFill>
                  <a:prstClr val="white"/>
                </a:solidFill>
                <a:latin typeface="Century Gothic" panose="020B0502020202020204"/>
              </a:rPr>
              <a:t>A moderate slope has a slope between 16% and 28%. It is common for moderate slopes to have no path to the lakeshore. However, many moderate slopes do have steps or a path to make the descent to the lake easier.</a:t>
            </a:r>
          </a:p>
          <a:p>
            <a:endParaRPr lang="en-US" dirty="0">
              <a:solidFill>
                <a:prstClr val="white"/>
              </a:solidFill>
              <a:latin typeface="Century Gothic" panose="020B0502020202020204"/>
            </a:endParaRPr>
          </a:p>
          <a:p>
            <a:endParaRPr lang="en-US" dirty="0">
              <a:solidFill>
                <a:prstClr val="white"/>
              </a:solidFill>
              <a:latin typeface="Century Gothic" panose="020B0502020202020204"/>
            </a:endParaRPr>
          </a:p>
          <a:p>
            <a:pPr algn="ctr"/>
            <a:r>
              <a:rPr lang="en-US" sz="3600" b="1" dirty="0">
                <a:solidFill>
                  <a:srgbClr val="FFFF99"/>
                </a:solidFill>
                <a:latin typeface="Century Gothic" panose="020B0502020202020204"/>
              </a:rPr>
              <a:t>16% to 28% </a:t>
            </a:r>
          </a:p>
        </p:txBody>
      </p:sp>
    </p:spTree>
    <p:extLst>
      <p:ext uri="{BB962C8B-B14F-4D97-AF65-F5344CB8AC3E}">
        <p14:creationId xmlns:p14="http://schemas.microsoft.com/office/powerpoint/2010/main" val="28950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28\280022102C00009_03.jpg"/>
          <p:cNvPicPr/>
          <p:nvPr/>
        </p:nvPicPr>
        <p:blipFill>
          <a:blip r:embed="rId2" cstate="print"/>
          <a:srcRect/>
          <a:stretch>
            <a:fillRect/>
          </a:stretch>
        </p:blipFill>
        <p:spPr bwMode="auto">
          <a:xfrm>
            <a:off x="1524000" y="0"/>
            <a:ext cx="44958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pic>
        <p:nvPicPr>
          <p:cNvPr id="3" name="Picture 2" descr="C:\Documents and Settings\benb\Desktop\Daily Pictures\Picture 044.jpg"/>
          <p:cNvPicPr/>
          <p:nvPr/>
        </p:nvPicPr>
        <p:blipFill>
          <a:blip r:embed="rId3" cstate="print"/>
          <a:srcRect/>
          <a:stretch>
            <a:fillRect/>
          </a:stretch>
        </p:blipFill>
        <p:spPr bwMode="auto">
          <a:xfrm>
            <a:off x="5867400" y="1600200"/>
            <a:ext cx="46482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3352800"/>
            <a:ext cx="46736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670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1" y="0"/>
            <a:ext cx="6554867" cy="1524000"/>
          </a:xfrm>
        </p:spPr>
        <p:txBody>
          <a:bodyPr>
            <a:normAutofit/>
          </a:bodyPr>
          <a:lstStyle/>
          <a:p>
            <a:r>
              <a:rPr lang="en-US" sz="4800" dirty="0"/>
              <a:t>Steep Slope</a:t>
            </a:r>
          </a:p>
        </p:txBody>
      </p:sp>
      <p:sp>
        <p:nvSpPr>
          <p:cNvPr id="3" name="TextBox 2"/>
          <p:cNvSpPr txBox="1"/>
          <p:nvPr/>
        </p:nvSpPr>
        <p:spPr>
          <a:xfrm>
            <a:off x="2514600" y="1981200"/>
            <a:ext cx="7315200" cy="3970318"/>
          </a:xfrm>
          <a:prstGeom prst="rect">
            <a:avLst/>
          </a:prstGeom>
          <a:noFill/>
        </p:spPr>
        <p:txBody>
          <a:bodyPr wrap="square" rtlCol="0">
            <a:spAutoFit/>
          </a:bodyPr>
          <a:lstStyle/>
          <a:p>
            <a:r>
              <a:rPr lang="en-US" sz="3200" dirty="0">
                <a:solidFill>
                  <a:prstClr val="white"/>
                </a:solidFill>
                <a:latin typeface="Century Gothic" panose="020B0502020202020204"/>
              </a:rPr>
              <a:t>A steep slope has a slope greater than 30%.  Steep slopes may have natural access to the lake, but will often have some sort of path or stairs due to the steepness of the slope.</a:t>
            </a:r>
          </a:p>
          <a:p>
            <a:endParaRPr lang="en-US" sz="2400" dirty="0">
              <a:solidFill>
                <a:prstClr val="white"/>
              </a:solidFill>
              <a:latin typeface="Century Gothic" panose="020B0502020202020204"/>
            </a:endParaRPr>
          </a:p>
          <a:p>
            <a:pPr algn="ctr"/>
            <a:r>
              <a:rPr lang="en-US" sz="3600" b="1" dirty="0">
                <a:solidFill>
                  <a:srgbClr val="FFFF99"/>
                </a:solidFill>
                <a:latin typeface="Century Gothic" panose="020B0502020202020204"/>
              </a:rPr>
              <a:t>&gt;=30%</a:t>
            </a:r>
          </a:p>
        </p:txBody>
      </p:sp>
    </p:spTree>
    <p:extLst>
      <p:ext uri="{BB962C8B-B14F-4D97-AF65-F5344CB8AC3E}">
        <p14:creationId xmlns:p14="http://schemas.microsoft.com/office/powerpoint/2010/main" val="253671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8465" y="0"/>
            <a:ext cx="9135070" cy="6858000"/>
          </a:xfrm>
          <a:prstGeom prst="rect">
            <a:avLst/>
          </a:prstGeom>
        </p:spPr>
      </p:pic>
    </p:spTree>
    <p:extLst>
      <p:ext uri="{BB962C8B-B14F-4D97-AF65-F5344CB8AC3E}">
        <p14:creationId xmlns:p14="http://schemas.microsoft.com/office/powerpoint/2010/main" val="221846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1" y="26437"/>
            <a:ext cx="6554867" cy="1524000"/>
          </a:xfrm>
        </p:spPr>
        <p:txBody>
          <a:bodyPr>
            <a:normAutofit/>
          </a:bodyPr>
          <a:lstStyle/>
          <a:p>
            <a:r>
              <a:rPr lang="en-US" sz="4800" dirty="0"/>
              <a:t>Moderate Ridge</a:t>
            </a:r>
          </a:p>
        </p:txBody>
      </p:sp>
      <p:sp>
        <p:nvSpPr>
          <p:cNvPr id="3" name="TextBox 2"/>
          <p:cNvSpPr txBox="1"/>
          <p:nvPr/>
        </p:nvSpPr>
        <p:spPr>
          <a:xfrm>
            <a:off x="2438400" y="1578429"/>
            <a:ext cx="7239000" cy="4339650"/>
          </a:xfrm>
          <a:prstGeom prst="rect">
            <a:avLst/>
          </a:prstGeom>
          <a:noFill/>
        </p:spPr>
        <p:txBody>
          <a:bodyPr wrap="square" rtlCol="0">
            <a:spAutoFit/>
          </a:bodyPr>
          <a:lstStyle/>
          <a:p>
            <a:r>
              <a:rPr lang="en-US" sz="3600" dirty="0">
                <a:solidFill>
                  <a:prstClr val="white"/>
                </a:solidFill>
                <a:latin typeface="Century Gothic" panose="020B0502020202020204"/>
              </a:rPr>
              <a:t>A moderate ridge has a slope of at least 30% and a height of 6’ – 15’. Moderate ridges typically have steps, but it is not unusual for a moderate ridge to lack stairs.</a:t>
            </a:r>
          </a:p>
          <a:p>
            <a:endParaRPr lang="en-US" sz="2400" dirty="0">
              <a:solidFill>
                <a:prstClr val="white"/>
              </a:solidFill>
              <a:latin typeface="Century Gothic" panose="020B0502020202020204"/>
            </a:endParaRPr>
          </a:p>
          <a:p>
            <a:pPr algn="ctr"/>
            <a:r>
              <a:rPr lang="en-US" sz="3600" b="1" dirty="0">
                <a:solidFill>
                  <a:srgbClr val="FFFF99"/>
                </a:solidFill>
                <a:latin typeface="Century Gothic" panose="020B0502020202020204"/>
              </a:rPr>
              <a:t>6’ to 15’</a:t>
            </a:r>
          </a:p>
        </p:txBody>
      </p:sp>
    </p:spTree>
    <p:extLst>
      <p:ext uri="{BB962C8B-B14F-4D97-AF65-F5344CB8AC3E}">
        <p14:creationId xmlns:p14="http://schemas.microsoft.com/office/powerpoint/2010/main" val="425022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0"/>
            <a:ext cx="4622800" cy="346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71652" y="1828800"/>
            <a:ext cx="499634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3429000"/>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200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3134" y="-76200"/>
            <a:ext cx="6554867" cy="1524000"/>
          </a:xfrm>
        </p:spPr>
        <p:txBody>
          <a:bodyPr>
            <a:normAutofit/>
          </a:bodyPr>
          <a:lstStyle/>
          <a:p>
            <a:r>
              <a:rPr lang="en-US" sz="4800" dirty="0"/>
              <a:t>Steep Ridge</a:t>
            </a:r>
          </a:p>
        </p:txBody>
      </p:sp>
      <p:sp>
        <p:nvSpPr>
          <p:cNvPr id="3" name="TextBox 2"/>
          <p:cNvSpPr txBox="1"/>
          <p:nvPr/>
        </p:nvSpPr>
        <p:spPr>
          <a:xfrm>
            <a:off x="2514600" y="1828801"/>
            <a:ext cx="7239000" cy="3693319"/>
          </a:xfrm>
          <a:prstGeom prst="rect">
            <a:avLst/>
          </a:prstGeom>
          <a:noFill/>
        </p:spPr>
        <p:txBody>
          <a:bodyPr wrap="square" rtlCol="0">
            <a:spAutoFit/>
          </a:bodyPr>
          <a:lstStyle/>
          <a:p>
            <a:r>
              <a:rPr lang="en-US" sz="3600" dirty="0">
                <a:solidFill>
                  <a:prstClr val="white"/>
                </a:solidFill>
                <a:latin typeface="Century Gothic" panose="020B0502020202020204"/>
              </a:rPr>
              <a:t>A steep ridge has a slope of at least 30% and a height of 15’ – 25’. Steep ridges typically have stairs to the lake, due to the higher elevation of the  ridge. </a:t>
            </a:r>
          </a:p>
          <a:p>
            <a:endParaRPr lang="en-US" dirty="0">
              <a:solidFill>
                <a:prstClr val="white"/>
              </a:solidFill>
              <a:latin typeface="Century Gothic" panose="020B0502020202020204"/>
            </a:endParaRPr>
          </a:p>
          <a:p>
            <a:pPr algn="ctr"/>
            <a:r>
              <a:rPr lang="en-US" sz="3600" b="1" dirty="0">
                <a:solidFill>
                  <a:srgbClr val="FFFF99"/>
                </a:solidFill>
                <a:latin typeface="Century Gothic" panose="020B0502020202020204"/>
              </a:rPr>
              <a:t>15’ to 25’</a:t>
            </a:r>
          </a:p>
        </p:txBody>
      </p:sp>
    </p:spTree>
    <p:extLst>
      <p:ext uri="{BB962C8B-B14F-4D97-AF65-F5344CB8AC3E}">
        <p14:creationId xmlns:p14="http://schemas.microsoft.com/office/powerpoint/2010/main" val="8878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S101AA9D\cama\68\6890100000B0889_04.jpg"/>
          <p:cNvPicPr/>
          <p:nvPr/>
        </p:nvPicPr>
        <p:blipFill>
          <a:blip r:embed="rId2" cstate="print"/>
          <a:srcRect/>
          <a:stretch>
            <a:fillRect/>
          </a:stretch>
        </p:blipFill>
        <p:spPr bwMode="auto">
          <a:xfrm>
            <a:off x="1524000" y="0"/>
            <a:ext cx="47244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2286000"/>
            <a:ext cx="4572000" cy="334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3455264"/>
            <a:ext cx="4648200" cy="3402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824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1" y="-152400"/>
            <a:ext cx="6554867" cy="1524000"/>
          </a:xfrm>
        </p:spPr>
        <p:txBody>
          <a:bodyPr>
            <a:normAutofit/>
          </a:bodyPr>
          <a:lstStyle/>
          <a:p>
            <a:r>
              <a:rPr lang="en-US" sz="4800" dirty="0"/>
              <a:t>Very Steep Ridge</a:t>
            </a:r>
          </a:p>
        </p:txBody>
      </p:sp>
      <p:sp>
        <p:nvSpPr>
          <p:cNvPr id="3" name="TextBox 2"/>
          <p:cNvSpPr txBox="1"/>
          <p:nvPr/>
        </p:nvSpPr>
        <p:spPr>
          <a:xfrm>
            <a:off x="2539594" y="1524001"/>
            <a:ext cx="7315200" cy="5078313"/>
          </a:xfrm>
          <a:prstGeom prst="rect">
            <a:avLst/>
          </a:prstGeom>
          <a:noFill/>
        </p:spPr>
        <p:txBody>
          <a:bodyPr wrap="square" rtlCol="0">
            <a:spAutoFit/>
          </a:bodyPr>
          <a:lstStyle/>
          <a:p>
            <a:r>
              <a:rPr lang="en-US" sz="3600" dirty="0">
                <a:solidFill>
                  <a:prstClr val="white"/>
                </a:solidFill>
                <a:latin typeface="Century Gothic" panose="020B0502020202020204"/>
              </a:rPr>
              <a:t>A very steep ridge has a slope of at least 30% and a height over 25 feet. Very steep ridges typically have stairs to the lake or a mechanical lift or elevator, due to the higher elevation of the  ridge. </a:t>
            </a:r>
          </a:p>
          <a:p>
            <a:endParaRPr lang="en-US" sz="3600" dirty="0">
              <a:solidFill>
                <a:prstClr val="white"/>
              </a:solidFill>
              <a:latin typeface="Century Gothic" panose="020B0502020202020204"/>
            </a:endParaRPr>
          </a:p>
          <a:p>
            <a:pPr algn="ctr"/>
            <a:r>
              <a:rPr lang="en-US" sz="3600" b="1" dirty="0">
                <a:solidFill>
                  <a:srgbClr val="FFFF99"/>
                </a:solidFill>
                <a:latin typeface="Century Gothic" panose="020B0502020202020204"/>
              </a:rPr>
              <a:t>&gt;= 25’</a:t>
            </a:r>
            <a:endParaRPr lang="en-US" sz="3600" dirty="0">
              <a:solidFill>
                <a:prstClr val="white"/>
              </a:solidFill>
              <a:latin typeface="Century Gothic" panose="020B0502020202020204"/>
            </a:endParaRPr>
          </a:p>
        </p:txBody>
      </p:sp>
    </p:spTree>
    <p:extLst>
      <p:ext uri="{BB962C8B-B14F-4D97-AF65-F5344CB8AC3E}">
        <p14:creationId xmlns:p14="http://schemas.microsoft.com/office/powerpoint/2010/main" val="389025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0"/>
            <a:ext cx="4724400" cy="3543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1828800"/>
            <a:ext cx="4521200"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3176352"/>
            <a:ext cx="5029200" cy="3681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538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Examples</a:t>
            </a:r>
          </a:p>
        </p:txBody>
      </p:sp>
      <p:sp>
        <p:nvSpPr>
          <p:cNvPr id="9" name="Text Placeholder 8"/>
          <p:cNvSpPr>
            <a:spLocks noGrp="1"/>
          </p:cNvSpPr>
          <p:nvPr>
            <p:ph type="body" idx="1"/>
          </p:nvPr>
        </p:nvSpPr>
        <p:spPr/>
        <p:txBody>
          <a:bodyPr/>
          <a:lstStyle/>
          <a:p>
            <a:r>
              <a:rPr lang="en-US" sz="3200" dirty="0"/>
              <a:t>Slope</a:t>
            </a:r>
          </a:p>
        </p:txBody>
      </p:sp>
      <p:sp>
        <p:nvSpPr>
          <p:cNvPr id="3" name="Content Placeholder 2"/>
          <p:cNvSpPr>
            <a:spLocks noGrp="1"/>
          </p:cNvSpPr>
          <p:nvPr>
            <p:ph sz="half" idx="2"/>
          </p:nvPr>
        </p:nvSpPr>
        <p:spPr/>
        <p:txBody>
          <a:bodyPr/>
          <a:lstStyle/>
          <a:p>
            <a:pPr>
              <a:buNone/>
            </a:pPr>
            <a:r>
              <a:rPr lang="en-US" dirty="0"/>
              <a:t>	</a:t>
            </a:r>
          </a:p>
        </p:txBody>
      </p:sp>
      <p:sp>
        <p:nvSpPr>
          <p:cNvPr id="10" name="Text Placeholder 9"/>
          <p:cNvSpPr>
            <a:spLocks noGrp="1"/>
          </p:cNvSpPr>
          <p:nvPr>
            <p:ph type="body" sz="quarter" idx="3"/>
          </p:nvPr>
        </p:nvSpPr>
        <p:spPr/>
        <p:txBody>
          <a:bodyPr/>
          <a:lstStyle/>
          <a:p>
            <a:r>
              <a:rPr lang="en-US" sz="3200" dirty="0"/>
              <a:t>Ridge</a:t>
            </a:r>
          </a:p>
        </p:txBody>
      </p:sp>
      <p:pic>
        <p:nvPicPr>
          <p:cNvPr id="52228" name="Picture 4"/>
          <p:cNvPicPr>
            <a:picLocks noGrp="1" noChangeAspect="1" noChangeArrowheads="1"/>
          </p:cNvPicPr>
          <p:nvPr>
            <p:ph sz="quarter" idx="4"/>
          </p:nvPr>
        </p:nvPicPr>
        <p:blipFill>
          <a:blip r:embed="rId2" cstate="print"/>
          <a:srcRect/>
          <a:stretch>
            <a:fillRect/>
          </a:stretch>
        </p:blipFill>
        <p:spPr bwMode="auto">
          <a:xfrm>
            <a:off x="6172200" y="2286000"/>
            <a:ext cx="419915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I:\28\280022102faa009_0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1250" y="2286000"/>
            <a:ext cx="4109951"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541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305800" cy="1143000"/>
          </a:xfrm>
        </p:spPr>
        <p:txBody>
          <a:bodyPr/>
          <a:lstStyle/>
          <a:p>
            <a:r>
              <a:rPr lang="en-US" b="1" dirty="0"/>
              <a:t>Landings</a:t>
            </a:r>
          </a:p>
        </p:txBody>
      </p:sp>
      <p:sp>
        <p:nvSpPr>
          <p:cNvPr id="3" name="TextBox 2"/>
          <p:cNvSpPr txBox="1"/>
          <p:nvPr/>
        </p:nvSpPr>
        <p:spPr>
          <a:xfrm>
            <a:off x="2476500" y="1143001"/>
            <a:ext cx="7315200" cy="5632311"/>
          </a:xfrm>
          <a:prstGeom prst="rect">
            <a:avLst/>
          </a:prstGeom>
          <a:noFill/>
        </p:spPr>
        <p:txBody>
          <a:bodyPr wrap="square" rtlCol="0">
            <a:spAutoFit/>
          </a:bodyPr>
          <a:lstStyle/>
          <a:p>
            <a:pPr>
              <a:buFont typeface="Arial" pitchFamily="34" charset="0"/>
              <a:buChar char="•"/>
            </a:pPr>
            <a:r>
              <a:rPr lang="en-US" sz="2400" dirty="0">
                <a:solidFill>
                  <a:prstClr val="white"/>
                </a:solidFill>
                <a:latin typeface="Century Gothic" panose="020B0502020202020204"/>
              </a:rPr>
              <a:t>When a lot has a landing at the base of a steep slope or a ridge, the adjustment used for the elevation will be decreased to reflect the greater utility of a lot.</a:t>
            </a:r>
          </a:p>
          <a:p>
            <a:endParaRPr lang="en-US" sz="2400" dirty="0">
              <a:solidFill>
                <a:prstClr val="white"/>
              </a:solidFill>
              <a:latin typeface="Century Gothic" panose="020B0502020202020204"/>
            </a:endParaRPr>
          </a:p>
          <a:p>
            <a:pPr>
              <a:buFont typeface="Arial" pitchFamily="34" charset="0"/>
              <a:buChar char="•"/>
            </a:pPr>
            <a:r>
              <a:rPr lang="en-US" sz="2400" dirty="0">
                <a:solidFill>
                  <a:prstClr val="white"/>
                </a:solidFill>
                <a:latin typeface="Century Gothic" panose="020B0502020202020204"/>
              </a:rPr>
              <a:t>A landing is defined as a strip of land at the shore that is level or gradually slopes back to the ridge.</a:t>
            </a:r>
          </a:p>
          <a:p>
            <a:endParaRPr lang="en-US" sz="2400" dirty="0">
              <a:solidFill>
                <a:prstClr val="white"/>
              </a:solidFill>
              <a:latin typeface="Century Gothic" panose="020B0502020202020204"/>
            </a:endParaRPr>
          </a:p>
          <a:p>
            <a:pPr>
              <a:buFont typeface="Arial" pitchFamily="34" charset="0"/>
              <a:buChar char="•"/>
            </a:pPr>
            <a:r>
              <a:rPr lang="en-US" sz="2400" dirty="0">
                <a:solidFill>
                  <a:prstClr val="white"/>
                </a:solidFill>
                <a:latin typeface="Century Gothic" panose="020B0502020202020204"/>
              </a:rPr>
              <a:t>A landing should be at least 6’ deep to be considered.</a:t>
            </a:r>
          </a:p>
          <a:p>
            <a:pPr>
              <a:buFont typeface="Arial" pitchFamily="34" charset="0"/>
              <a:buChar char="•"/>
            </a:pPr>
            <a:endParaRPr lang="en-US" sz="2400" dirty="0">
              <a:solidFill>
                <a:prstClr val="white"/>
              </a:solidFill>
              <a:latin typeface="Century Gothic" panose="020B0502020202020204"/>
            </a:endParaRPr>
          </a:p>
          <a:p>
            <a:pPr>
              <a:buFont typeface="Arial" pitchFamily="34" charset="0"/>
              <a:buChar char="•"/>
            </a:pPr>
            <a:r>
              <a:rPr lang="en-US" sz="2400" dirty="0">
                <a:solidFill>
                  <a:prstClr val="white"/>
                </a:solidFill>
                <a:latin typeface="Century Gothic" panose="020B0502020202020204"/>
              </a:rPr>
              <a:t>There are two grades of landings:</a:t>
            </a:r>
          </a:p>
          <a:p>
            <a:pPr lvl="1">
              <a:buFont typeface="Arial" pitchFamily="34" charset="0"/>
              <a:buChar char="•"/>
            </a:pPr>
            <a:r>
              <a:rPr lang="en-US" sz="2400" dirty="0">
                <a:solidFill>
                  <a:srgbClr val="FAF8A6"/>
                </a:solidFill>
                <a:latin typeface="Century Gothic" panose="020B0502020202020204"/>
              </a:rPr>
              <a:t>LD1</a:t>
            </a:r>
            <a:r>
              <a:rPr lang="en-US" sz="2400" dirty="0">
                <a:solidFill>
                  <a:prstClr val="white"/>
                </a:solidFill>
                <a:latin typeface="Century Gothic" panose="020B0502020202020204"/>
              </a:rPr>
              <a:t>: a landing 6’ to 14’ deep</a:t>
            </a:r>
          </a:p>
          <a:p>
            <a:pPr lvl="1">
              <a:buFont typeface="Arial" pitchFamily="34" charset="0"/>
              <a:buChar char="•"/>
            </a:pPr>
            <a:r>
              <a:rPr lang="en-US" sz="2400" dirty="0">
                <a:solidFill>
                  <a:srgbClr val="FAF8A6"/>
                </a:solidFill>
                <a:latin typeface="Century Gothic" panose="020B0502020202020204"/>
              </a:rPr>
              <a:t>LD2</a:t>
            </a:r>
            <a:r>
              <a:rPr lang="en-US" sz="2400" dirty="0">
                <a:solidFill>
                  <a:prstClr val="white"/>
                </a:solidFill>
                <a:latin typeface="Century Gothic" panose="020B0502020202020204"/>
              </a:rPr>
              <a:t>: a landing &gt;= 15’ deep</a:t>
            </a:r>
          </a:p>
        </p:txBody>
      </p:sp>
    </p:spTree>
    <p:extLst>
      <p:ext uri="{BB962C8B-B14F-4D97-AF65-F5344CB8AC3E}">
        <p14:creationId xmlns:p14="http://schemas.microsoft.com/office/powerpoint/2010/main" val="60018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91300" y="685801"/>
            <a:ext cx="4076700" cy="5000625"/>
          </a:xfrm>
          <a:prstGeom prst="rect">
            <a:avLst/>
          </a:prstGeom>
          <a:noFill/>
          <a:ln w="9525">
            <a:noFill/>
            <a:miter lim="800000"/>
            <a:headEnd/>
            <a:tailEnd/>
          </a:ln>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1524000"/>
            <a:ext cx="5003800" cy="3752850"/>
          </a:xfrm>
          <a:prstGeom prst="rect">
            <a:avLst/>
          </a:prstGeom>
          <a:noFill/>
          <a:ln w="9525">
            <a:noFill/>
            <a:miter lim="800000"/>
            <a:headEnd/>
            <a:tailEnd/>
          </a:ln>
          <a:effectLst/>
        </p:spPr>
      </p:pic>
      <p:cxnSp>
        <p:nvCxnSpPr>
          <p:cNvPr id="5" name="Straight Arrow Connector 4"/>
          <p:cNvCxnSpPr/>
          <p:nvPr/>
        </p:nvCxnSpPr>
        <p:spPr>
          <a:xfrm flipV="1">
            <a:off x="7467600" y="3124200"/>
            <a:ext cx="60960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77201" y="3429001"/>
            <a:ext cx="979755" cy="584775"/>
          </a:xfrm>
          <a:prstGeom prst="rect">
            <a:avLst/>
          </a:prstGeom>
          <a:solidFill>
            <a:srgbClr val="FAF8A6">
              <a:alpha val="54902"/>
            </a:srgbClr>
          </a:solidFill>
        </p:spPr>
        <p:txBody>
          <a:bodyPr wrap="none" rtlCol="0">
            <a:spAutoFit/>
          </a:bodyPr>
          <a:lstStyle/>
          <a:p>
            <a:r>
              <a:rPr lang="en-US" sz="3200" b="1" dirty="0">
                <a:solidFill>
                  <a:srgbClr val="FF0000"/>
                </a:solidFill>
                <a:latin typeface="Century Gothic" panose="020B0502020202020204"/>
              </a:rPr>
              <a:t>160</a:t>
            </a:r>
            <a:r>
              <a:rPr lang="en-US" sz="2400" dirty="0">
                <a:solidFill>
                  <a:srgbClr val="FF0000"/>
                </a:solidFill>
                <a:latin typeface="Century Gothic" panose="020B0502020202020204"/>
              </a:rPr>
              <a:t>’</a:t>
            </a:r>
          </a:p>
        </p:txBody>
      </p:sp>
    </p:spTree>
    <p:extLst>
      <p:ext uri="{BB962C8B-B14F-4D97-AF65-F5344CB8AC3E}">
        <p14:creationId xmlns:p14="http://schemas.microsoft.com/office/powerpoint/2010/main" val="114550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305800" cy="1143000"/>
          </a:xfrm>
        </p:spPr>
        <p:txBody>
          <a:bodyPr>
            <a:normAutofit/>
          </a:bodyPr>
          <a:lstStyle/>
          <a:p>
            <a:r>
              <a:rPr lang="en-US" sz="4800" dirty="0"/>
              <a:t>Close Calls</a:t>
            </a:r>
          </a:p>
        </p:txBody>
      </p:sp>
      <p:sp>
        <p:nvSpPr>
          <p:cNvPr id="3" name="TextBox 2"/>
          <p:cNvSpPr txBox="1"/>
          <p:nvPr/>
        </p:nvSpPr>
        <p:spPr>
          <a:xfrm>
            <a:off x="2438400" y="1600200"/>
            <a:ext cx="7315200" cy="1477328"/>
          </a:xfrm>
          <a:prstGeom prst="rect">
            <a:avLst/>
          </a:prstGeom>
          <a:noFill/>
        </p:spPr>
        <p:txBody>
          <a:bodyPr wrap="square" rtlCol="0">
            <a:spAutoFit/>
          </a:bodyPr>
          <a:lstStyle/>
          <a:p>
            <a:r>
              <a:rPr lang="en-US" sz="2400" dirty="0">
                <a:solidFill>
                  <a:prstClr val="white"/>
                </a:solidFill>
                <a:latin typeface="Century Gothic" panose="020B0502020202020204"/>
              </a:rPr>
              <a:t>The goal is to be as objective as possible.   Sometimes a lot will be difficult to classify and we will have to make a subjective call.</a:t>
            </a:r>
          </a:p>
          <a:p>
            <a:endParaRPr lang="en-US" dirty="0">
              <a:solidFill>
                <a:prstClr val="white"/>
              </a:solidFill>
              <a:latin typeface="Century Gothic" panose="020B0502020202020204"/>
            </a:endParaRPr>
          </a:p>
        </p:txBody>
      </p:sp>
      <p:pic>
        <p:nvPicPr>
          <p:cNvPr id="4" name="Picture 3"/>
          <p:cNvPicPr>
            <a:picLocks noChangeAspect="1"/>
          </p:cNvPicPr>
          <p:nvPr/>
        </p:nvPicPr>
        <p:blipFill>
          <a:blip r:embed="rId2" cstate="print"/>
          <a:stretch>
            <a:fillRect/>
          </a:stretch>
        </p:blipFill>
        <p:spPr>
          <a:xfrm>
            <a:off x="1676401" y="3077528"/>
            <a:ext cx="5366669"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467600" y="3581400"/>
            <a:ext cx="2819400" cy="2308324"/>
          </a:xfrm>
          <a:prstGeom prst="rect">
            <a:avLst/>
          </a:prstGeom>
          <a:solidFill>
            <a:srgbClr val="FFFF99"/>
          </a:solidFill>
        </p:spPr>
        <p:txBody>
          <a:bodyPr wrap="square" rtlCol="0">
            <a:spAutoFit/>
          </a:bodyPr>
          <a:lstStyle/>
          <a:p>
            <a:pPr>
              <a:buFont typeface="Arial" pitchFamily="34" charset="0"/>
              <a:buChar char="•"/>
            </a:pPr>
            <a:endParaRPr lang="en-US" sz="2400" dirty="0">
              <a:solidFill>
                <a:prstClr val="black"/>
              </a:solidFill>
              <a:latin typeface="Century Gothic" panose="020B0502020202020204"/>
            </a:endParaRPr>
          </a:p>
          <a:p>
            <a:pPr>
              <a:buFont typeface="Arial" pitchFamily="34" charset="0"/>
              <a:buChar char="•"/>
            </a:pPr>
            <a:r>
              <a:rPr lang="en-US" sz="2400" dirty="0">
                <a:solidFill>
                  <a:prstClr val="black"/>
                </a:solidFill>
                <a:latin typeface="Century Gothic" panose="020B0502020202020204"/>
              </a:rPr>
              <a:t>6’ high ridge</a:t>
            </a:r>
          </a:p>
          <a:p>
            <a:pPr>
              <a:buFont typeface="Arial" pitchFamily="34" charset="0"/>
              <a:buChar char="•"/>
            </a:pPr>
            <a:r>
              <a:rPr lang="en-US" sz="2400" dirty="0">
                <a:solidFill>
                  <a:prstClr val="black"/>
                </a:solidFill>
                <a:latin typeface="Century Gothic" panose="020B0502020202020204"/>
              </a:rPr>
              <a:t>25% slope</a:t>
            </a:r>
          </a:p>
          <a:p>
            <a:pPr>
              <a:buFont typeface="Arial" pitchFamily="34" charset="0"/>
              <a:buChar char="•"/>
            </a:pPr>
            <a:r>
              <a:rPr lang="en-US" sz="2400" dirty="0">
                <a:solidFill>
                  <a:prstClr val="black"/>
                </a:solidFill>
                <a:latin typeface="Century Gothic" panose="020B0502020202020204"/>
              </a:rPr>
              <a:t>Moderate Ridge?</a:t>
            </a:r>
          </a:p>
          <a:p>
            <a:endParaRPr lang="en-US" sz="2400" dirty="0">
              <a:solidFill>
                <a:prstClr val="black"/>
              </a:solidFill>
              <a:latin typeface="Century Gothic" panose="020B0502020202020204"/>
            </a:endParaRPr>
          </a:p>
        </p:txBody>
      </p:sp>
    </p:spTree>
    <p:extLst>
      <p:ext uri="{BB962C8B-B14F-4D97-AF65-F5344CB8AC3E}">
        <p14:creationId xmlns:p14="http://schemas.microsoft.com/office/powerpoint/2010/main" val="344825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93" y="116026"/>
            <a:ext cx="7543800" cy="1524000"/>
          </a:xfrm>
        </p:spPr>
        <p:txBody>
          <a:bodyPr>
            <a:normAutofit/>
          </a:bodyPr>
          <a:lstStyle/>
          <a:p>
            <a:r>
              <a:rPr lang="en-US" dirty="0"/>
              <a:t>What if these lots are side by side?</a:t>
            </a:r>
          </a:p>
        </p:txBody>
      </p:sp>
      <p:pic>
        <p:nvPicPr>
          <p:cNvPr id="5" name="Content Placeholder 4" descr="C:\Documents and Settings\benb\Desktop\Daily Pictures\Picture 028.jpg"/>
          <p:cNvPicPr>
            <a:picLocks noGrp="1"/>
          </p:cNvPicPr>
          <p:nvPr>
            <p:ph sz="half" idx="13"/>
          </p:nvPr>
        </p:nvPicPr>
        <p:blipFill>
          <a:blip r:embed="rId2" cstate="print"/>
          <a:stretch>
            <a:fillRect/>
          </a:stretch>
        </p:blipFill>
        <p:spPr bwMode="auto">
          <a:xfrm>
            <a:off x="6096001" y="2508550"/>
            <a:ext cx="4229793" cy="3054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quarter" idx="4"/>
          </p:nvPr>
        </p:nvPicPr>
        <p:blipFill>
          <a:blip r:embed="rId3" cstate="print"/>
          <a:stretch>
            <a:fillRect/>
          </a:stretch>
        </p:blipFill>
        <p:spPr>
          <a:xfrm>
            <a:off x="1676401" y="2514600"/>
            <a:ext cx="4093455"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362200" y="5791201"/>
            <a:ext cx="2667000" cy="830997"/>
          </a:xfrm>
          <a:prstGeom prst="rect">
            <a:avLst/>
          </a:prstGeom>
          <a:solidFill>
            <a:srgbClr val="FFFF99"/>
          </a:solidFill>
        </p:spPr>
        <p:txBody>
          <a:bodyPr wrap="square" rtlCol="0">
            <a:spAutoFit/>
          </a:bodyPr>
          <a:lstStyle/>
          <a:p>
            <a:pPr>
              <a:buFont typeface="Arial" pitchFamily="34" charset="0"/>
              <a:buChar char="•"/>
            </a:pPr>
            <a:r>
              <a:rPr lang="en-US" sz="2400" dirty="0">
                <a:solidFill>
                  <a:prstClr val="black"/>
                </a:solidFill>
                <a:latin typeface="Century Gothic" panose="020B0502020202020204"/>
              </a:rPr>
              <a:t>6’ high ridge</a:t>
            </a:r>
          </a:p>
          <a:p>
            <a:pPr>
              <a:buFont typeface="Arial" pitchFamily="34" charset="0"/>
              <a:buChar char="•"/>
            </a:pPr>
            <a:r>
              <a:rPr lang="en-US" sz="2400" dirty="0">
                <a:solidFill>
                  <a:prstClr val="black"/>
                </a:solidFill>
                <a:latin typeface="Century Gothic" panose="020B0502020202020204"/>
              </a:rPr>
              <a:t>25% slope</a:t>
            </a:r>
          </a:p>
        </p:txBody>
      </p:sp>
      <p:sp>
        <p:nvSpPr>
          <p:cNvPr id="8" name="TextBox 7"/>
          <p:cNvSpPr txBox="1"/>
          <p:nvPr/>
        </p:nvSpPr>
        <p:spPr>
          <a:xfrm>
            <a:off x="7239000" y="5791201"/>
            <a:ext cx="2514600" cy="830997"/>
          </a:xfrm>
          <a:prstGeom prst="rect">
            <a:avLst/>
          </a:prstGeom>
          <a:solidFill>
            <a:srgbClr val="FFFF99"/>
          </a:solidFill>
        </p:spPr>
        <p:txBody>
          <a:bodyPr wrap="square" rtlCol="0">
            <a:spAutoFit/>
          </a:bodyPr>
          <a:lstStyle/>
          <a:p>
            <a:pPr>
              <a:buFont typeface="Arial" pitchFamily="34" charset="0"/>
              <a:buChar char="•"/>
            </a:pPr>
            <a:r>
              <a:rPr lang="en-US" sz="2400" dirty="0">
                <a:solidFill>
                  <a:prstClr val="black"/>
                </a:solidFill>
                <a:latin typeface="Century Gothic" panose="020B0502020202020204"/>
              </a:rPr>
              <a:t>8’ high ridge</a:t>
            </a:r>
          </a:p>
          <a:p>
            <a:pPr>
              <a:buFont typeface="Arial" pitchFamily="34" charset="0"/>
              <a:buChar char="•"/>
            </a:pPr>
            <a:r>
              <a:rPr lang="en-US" sz="2400" dirty="0">
                <a:solidFill>
                  <a:prstClr val="black"/>
                </a:solidFill>
                <a:latin typeface="Century Gothic" panose="020B0502020202020204"/>
              </a:rPr>
              <a:t>33.33% slope</a:t>
            </a:r>
          </a:p>
        </p:txBody>
      </p:sp>
    </p:spTree>
    <p:extLst>
      <p:ext uri="{BB962C8B-B14F-4D97-AF65-F5344CB8AC3E}">
        <p14:creationId xmlns:p14="http://schemas.microsoft.com/office/powerpoint/2010/main" val="80658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1" y="1371601"/>
            <a:ext cx="6306085" cy="584775"/>
          </a:xfrm>
          <a:prstGeom prst="rect">
            <a:avLst/>
          </a:prstGeom>
        </p:spPr>
        <p:txBody>
          <a:bodyPr wrap="none">
            <a:spAutoFit/>
          </a:bodyPr>
          <a:lstStyle/>
          <a:p>
            <a:pPr algn="ctr"/>
            <a:r>
              <a:rPr lang="en-US" sz="3200" b="1" dirty="0">
                <a:solidFill>
                  <a:prstClr val="white"/>
                </a:solidFill>
                <a:latin typeface="Century Gothic" panose="020B0502020202020204"/>
              </a:rPr>
              <a:t>Lakeshore Quality Adjustments</a:t>
            </a:r>
          </a:p>
        </p:txBody>
      </p:sp>
      <p:graphicFrame>
        <p:nvGraphicFramePr>
          <p:cNvPr id="3" name="Diagram 2"/>
          <p:cNvGraphicFramePr/>
          <p:nvPr>
            <p:extLst/>
          </p:nvPr>
        </p:nvGraphicFramePr>
        <p:xfrm>
          <a:off x="1828800" y="3124200"/>
          <a:ext cx="88392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103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4294967295"/>
          </p:nvPr>
        </p:nvPicPr>
        <p:blipFill>
          <a:blip r:embed="rId2" cstate="print"/>
          <a:srcRect/>
          <a:stretch>
            <a:fillRect/>
          </a:stretch>
        </p:blipFill>
        <p:spPr bwMode="auto">
          <a:xfrm>
            <a:off x="1752600" y="152400"/>
            <a:ext cx="8686800" cy="6517006"/>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476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767" y="457200"/>
            <a:ext cx="6554867" cy="1752600"/>
          </a:xfrm>
        </p:spPr>
        <p:txBody>
          <a:bodyPr>
            <a:noAutofit/>
          </a:bodyPr>
          <a:lstStyle/>
          <a:p>
            <a:pPr algn="ctr"/>
            <a:r>
              <a:rPr lang="en-US" sz="2800" dirty="0"/>
              <a:t>Areas of Consideration in Evaluating Lakeshore Vegetation</a:t>
            </a:r>
          </a:p>
        </p:txBody>
      </p:sp>
      <p:sp>
        <p:nvSpPr>
          <p:cNvPr id="8" name="TextBox 7"/>
          <p:cNvSpPr txBox="1"/>
          <p:nvPr/>
        </p:nvSpPr>
        <p:spPr>
          <a:xfrm>
            <a:off x="1904999" y="2217576"/>
            <a:ext cx="7772400" cy="3785652"/>
          </a:xfrm>
          <a:prstGeom prst="rect">
            <a:avLst/>
          </a:prstGeom>
          <a:noFill/>
        </p:spPr>
        <p:txBody>
          <a:bodyPr wrap="square" rtlCol="0">
            <a:spAutoFit/>
          </a:bodyPr>
          <a:lstStyle/>
          <a:p>
            <a:r>
              <a:rPr lang="en-US" sz="2400" dirty="0">
                <a:solidFill>
                  <a:prstClr val="white"/>
                </a:solidFill>
                <a:latin typeface="Century Gothic" panose="020B0502020202020204"/>
              </a:rPr>
              <a:t>The process for grading lakeshore vegetation must be addressed in a multi-faceted manner due to the wide variety of vegetation, shoreline and lake bottoms.  These factors can not only be found on different lakes, but also in various areas on the same lake.</a:t>
            </a:r>
          </a:p>
          <a:p>
            <a:endParaRPr lang="en-US" sz="2400" dirty="0">
              <a:solidFill>
                <a:prstClr val="white"/>
              </a:solidFill>
              <a:latin typeface="Century Gothic" panose="020B0502020202020204"/>
            </a:endParaRPr>
          </a:p>
          <a:p>
            <a:r>
              <a:rPr lang="en-US" sz="2400" dirty="0">
                <a:solidFill>
                  <a:prstClr val="white"/>
                </a:solidFill>
                <a:latin typeface="Century Gothic" panose="020B0502020202020204"/>
              </a:rPr>
              <a:t>Additionally, the considerations must be easily understood and applied by individual appraisers so there can be consistency county-wide.</a:t>
            </a:r>
          </a:p>
        </p:txBody>
      </p:sp>
    </p:spTree>
    <p:extLst>
      <p:ext uri="{BB962C8B-B14F-4D97-AF65-F5344CB8AC3E}">
        <p14:creationId xmlns:p14="http://schemas.microsoft.com/office/powerpoint/2010/main" val="176578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894184"/>
            <a:ext cx="6554867" cy="1524000"/>
          </a:xfrm>
        </p:spPr>
        <p:txBody>
          <a:bodyPr>
            <a:noAutofit/>
          </a:bodyPr>
          <a:lstStyle/>
          <a:p>
            <a:pPr algn="ctr"/>
            <a:r>
              <a:rPr lang="en-US" sz="4800" dirty="0"/>
              <a:t>Three Areas of Consideration of Lakeshore Vegetation</a:t>
            </a:r>
          </a:p>
        </p:txBody>
      </p:sp>
      <p:sp>
        <p:nvSpPr>
          <p:cNvPr id="3" name="Content Placeholder 2"/>
          <p:cNvSpPr>
            <a:spLocks noGrp="1"/>
          </p:cNvSpPr>
          <p:nvPr>
            <p:ph idx="1"/>
          </p:nvPr>
        </p:nvSpPr>
        <p:spPr>
          <a:xfrm>
            <a:off x="4114800" y="2954694"/>
            <a:ext cx="3962400" cy="3886200"/>
          </a:xfrm>
        </p:spPr>
        <p:txBody>
          <a:bodyPr>
            <a:normAutofit/>
          </a:bodyPr>
          <a:lstStyle/>
          <a:p>
            <a:r>
              <a:rPr lang="en-US" sz="2400" dirty="0"/>
              <a:t>Vegetation in the Water</a:t>
            </a:r>
          </a:p>
          <a:p>
            <a:endParaRPr lang="en-US" sz="2400" dirty="0"/>
          </a:p>
          <a:p>
            <a:r>
              <a:rPr lang="en-US" sz="2400" dirty="0"/>
              <a:t>Vegetation on the Shore</a:t>
            </a:r>
          </a:p>
          <a:p>
            <a:endParaRPr lang="en-US" sz="2400" dirty="0"/>
          </a:p>
          <a:p>
            <a:r>
              <a:rPr lang="en-US" sz="2400" dirty="0"/>
              <a:t>Lake Bottom Quality</a:t>
            </a:r>
          </a:p>
        </p:txBody>
      </p:sp>
    </p:spTree>
    <p:extLst>
      <p:ext uri="{BB962C8B-B14F-4D97-AF65-F5344CB8AC3E}">
        <p14:creationId xmlns:p14="http://schemas.microsoft.com/office/powerpoint/2010/main" val="2922643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95400"/>
            <a:ext cx="8229600" cy="1143000"/>
          </a:xfrm>
        </p:spPr>
        <p:txBody>
          <a:bodyPr/>
          <a:lstStyle/>
          <a:p>
            <a:pPr algn="ctr"/>
            <a:r>
              <a:rPr lang="en-US" dirty="0"/>
              <a:t>Vegetation in the Water</a:t>
            </a:r>
          </a:p>
        </p:txBody>
      </p:sp>
      <p:sp>
        <p:nvSpPr>
          <p:cNvPr id="4" name="TextBox 3"/>
          <p:cNvSpPr txBox="1"/>
          <p:nvPr/>
        </p:nvSpPr>
        <p:spPr>
          <a:xfrm>
            <a:off x="3810001" y="2819400"/>
            <a:ext cx="5639685" cy="2862322"/>
          </a:xfrm>
          <a:prstGeom prst="rect">
            <a:avLst/>
          </a:prstGeom>
          <a:noFill/>
        </p:spPr>
        <p:txBody>
          <a:bodyPr wrap="none" rtlCol="0">
            <a:spAutoFit/>
          </a:bodyPr>
          <a:lstStyle/>
          <a:p>
            <a:pPr>
              <a:buFont typeface="Arial" pitchFamily="34" charset="0"/>
              <a:buChar char="•"/>
            </a:pPr>
            <a:r>
              <a:rPr lang="en-US" sz="3600" dirty="0">
                <a:solidFill>
                  <a:srgbClr val="FFFF99"/>
                </a:solidFill>
                <a:latin typeface="Century Gothic" panose="020B0502020202020204"/>
              </a:rPr>
              <a:t>Emergent Vegetation</a:t>
            </a:r>
          </a:p>
          <a:p>
            <a:pPr>
              <a:buFont typeface="Arial" pitchFamily="34" charset="0"/>
              <a:buChar char="•"/>
            </a:pPr>
            <a:endParaRPr lang="en-US" sz="3600" dirty="0">
              <a:solidFill>
                <a:prstClr val="white"/>
              </a:solidFill>
              <a:latin typeface="Century Gothic" panose="020B0502020202020204"/>
            </a:endParaRPr>
          </a:p>
          <a:p>
            <a:pPr>
              <a:buFont typeface="Arial" pitchFamily="34" charset="0"/>
              <a:buChar char="•"/>
            </a:pPr>
            <a:r>
              <a:rPr lang="en-US" sz="3600" dirty="0">
                <a:solidFill>
                  <a:srgbClr val="FFFF99"/>
                </a:solidFill>
                <a:latin typeface="Century Gothic" panose="020B0502020202020204"/>
              </a:rPr>
              <a:t>Floating  Vegetation</a:t>
            </a:r>
          </a:p>
          <a:p>
            <a:pPr>
              <a:buFont typeface="Arial" pitchFamily="34" charset="0"/>
              <a:buChar char="•"/>
            </a:pPr>
            <a:endParaRPr lang="en-US" sz="3600" dirty="0">
              <a:solidFill>
                <a:prstClr val="white"/>
              </a:solidFill>
              <a:latin typeface="Century Gothic" panose="020B0502020202020204"/>
            </a:endParaRPr>
          </a:p>
          <a:p>
            <a:pPr>
              <a:buFont typeface="Arial" pitchFamily="34" charset="0"/>
              <a:buChar char="•"/>
            </a:pPr>
            <a:r>
              <a:rPr lang="en-US" sz="3600" dirty="0">
                <a:solidFill>
                  <a:srgbClr val="FFFF99"/>
                </a:solidFill>
                <a:latin typeface="Century Gothic" panose="020B0502020202020204"/>
              </a:rPr>
              <a:t>Submerged Vegetation</a:t>
            </a:r>
          </a:p>
        </p:txBody>
      </p:sp>
    </p:spTree>
    <p:extLst>
      <p:ext uri="{BB962C8B-B14F-4D97-AF65-F5344CB8AC3E}">
        <p14:creationId xmlns:p14="http://schemas.microsoft.com/office/powerpoint/2010/main" val="3492547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799" y="4038600"/>
            <a:ext cx="6554867" cy="1524000"/>
          </a:xfrm>
        </p:spPr>
        <p:txBody>
          <a:bodyPr>
            <a:noAutofit/>
          </a:bodyPr>
          <a:lstStyle/>
          <a:p>
            <a:pPr algn="ctr"/>
            <a:r>
              <a:rPr lang="en-US" sz="3600" dirty="0">
                <a:latin typeface="+mn-lt"/>
              </a:rPr>
              <a:t>Groups of Aquatic Plants Found in Minnesota Lakes Considered in the Lakeshore Valuation Process</a:t>
            </a:r>
          </a:p>
        </p:txBody>
      </p:sp>
      <p:pic>
        <p:nvPicPr>
          <p:cNvPr id="5" name="Content Placeholder 4"/>
          <p:cNvPicPr>
            <a:picLocks noGrp="1"/>
          </p:cNvPicPr>
          <p:nvPr>
            <p:ph sz="half" idx="13"/>
          </p:nvPr>
        </p:nvPicPr>
        <p:blipFill>
          <a:blip r:embed="rId2" cstate="print"/>
          <a:stretch>
            <a:fillRect/>
          </a:stretch>
        </p:blipFill>
        <p:spPr bwMode="auto">
          <a:xfrm>
            <a:off x="1752600" y="304801"/>
            <a:ext cx="3949700" cy="2564357"/>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quarter" idx="4"/>
          </p:nvPr>
        </p:nvSpPr>
        <p:spPr>
          <a:xfrm>
            <a:off x="2008710" y="2743200"/>
            <a:ext cx="2590800" cy="4434840"/>
          </a:xfrm>
        </p:spPr>
        <p:txBody>
          <a:bodyPr/>
          <a:lstStyle/>
          <a:p>
            <a:pPr>
              <a:buNone/>
            </a:pPr>
            <a:endParaRPr lang="en-US" dirty="0"/>
          </a:p>
          <a:p>
            <a:r>
              <a:rPr lang="en-US" dirty="0">
                <a:solidFill>
                  <a:srgbClr val="FFFF99"/>
                </a:solidFill>
              </a:rPr>
              <a:t>Emergent Plants</a:t>
            </a:r>
          </a:p>
          <a:p>
            <a:r>
              <a:rPr lang="en-US" dirty="0">
                <a:solidFill>
                  <a:srgbClr val="FFFF99"/>
                </a:solidFill>
              </a:rPr>
              <a:t>Floating Leaf Plants and Algae</a:t>
            </a:r>
            <a:endParaRPr lang="en-US" dirty="0"/>
          </a:p>
          <a:p>
            <a:r>
              <a:rPr lang="en-US" dirty="0">
                <a:solidFill>
                  <a:srgbClr val="FFFF99"/>
                </a:solidFill>
              </a:rPr>
              <a:t>Submerged Plants</a:t>
            </a:r>
          </a:p>
        </p:txBody>
      </p:sp>
      <p:sp>
        <p:nvSpPr>
          <p:cNvPr id="6" name="TextBox 5"/>
          <p:cNvSpPr txBox="1"/>
          <p:nvPr/>
        </p:nvSpPr>
        <p:spPr>
          <a:xfrm>
            <a:off x="7010400" y="6488668"/>
            <a:ext cx="2819400" cy="369332"/>
          </a:xfrm>
          <a:prstGeom prst="rect">
            <a:avLst/>
          </a:prstGeom>
          <a:noFill/>
        </p:spPr>
        <p:txBody>
          <a:bodyPr wrap="square" rtlCol="0">
            <a:spAutoFit/>
          </a:bodyPr>
          <a:lstStyle/>
          <a:p>
            <a:r>
              <a:rPr lang="en-US" dirty="0">
                <a:solidFill>
                  <a:prstClr val="white"/>
                </a:solidFill>
                <a:latin typeface="Century Gothic" panose="020B0502020202020204"/>
              </a:rPr>
              <a:t>Adapted from MN DNR</a:t>
            </a:r>
          </a:p>
        </p:txBody>
      </p:sp>
    </p:spTree>
    <p:extLst>
      <p:ext uri="{BB962C8B-B14F-4D97-AF65-F5344CB8AC3E}">
        <p14:creationId xmlns:p14="http://schemas.microsoft.com/office/powerpoint/2010/main" val="426795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1" y="76200"/>
            <a:ext cx="6554867" cy="1524000"/>
          </a:xfrm>
        </p:spPr>
        <p:txBody>
          <a:bodyPr>
            <a:normAutofit/>
          </a:bodyPr>
          <a:lstStyle/>
          <a:p>
            <a:r>
              <a:rPr lang="en-US" sz="4800" dirty="0"/>
              <a:t>Measuring Slope</a:t>
            </a:r>
          </a:p>
        </p:txBody>
      </p:sp>
      <p:sp>
        <p:nvSpPr>
          <p:cNvPr id="3" name="TextBox 2"/>
          <p:cNvSpPr txBox="1"/>
          <p:nvPr/>
        </p:nvSpPr>
        <p:spPr>
          <a:xfrm>
            <a:off x="2438400" y="2133600"/>
            <a:ext cx="7315200" cy="4462760"/>
          </a:xfrm>
          <a:prstGeom prst="rect">
            <a:avLst/>
          </a:prstGeom>
          <a:noFill/>
        </p:spPr>
        <p:txBody>
          <a:bodyPr wrap="square" rtlCol="0">
            <a:spAutoFit/>
          </a:bodyPr>
          <a:lstStyle/>
          <a:p>
            <a:r>
              <a:rPr lang="en-US" sz="3200" dirty="0">
                <a:solidFill>
                  <a:prstClr val="white"/>
                </a:solidFill>
                <a:latin typeface="Century Gothic" panose="020B0502020202020204"/>
              </a:rPr>
              <a:t>To determine the elevation of a lake lot we will measure the slope of the lot. The slope is determined by dividing the rise, or height of the elevation by the run, or depth of the lot that is affected by a slope or a ridge.</a:t>
            </a:r>
          </a:p>
          <a:p>
            <a:endParaRPr lang="en-US" sz="2400" dirty="0">
              <a:solidFill>
                <a:prstClr val="white"/>
              </a:solidFill>
              <a:latin typeface="Century Gothic" panose="020B0502020202020204"/>
            </a:endParaRPr>
          </a:p>
          <a:p>
            <a:pPr algn="ctr"/>
            <a:r>
              <a:rPr lang="en-US" sz="3600" dirty="0">
                <a:solidFill>
                  <a:srgbClr val="FFFF99"/>
                </a:solidFill>
                <a:latin typeface="Century Gothic" panose="020B0502020202020204"/>
              </a:rPr>
              <a:t>Rise/Run= Slope</a:t>
            </a:r>
          </a:p>
        </p:txBody>
      </p:sp>
    </p:spTree>
    <p:extLst>
      <p:ext uri="{BB962C8B-B14F-4D97-AF65-F5344CB8AC3E}">
        <p14:creationId xmlns:p14="http://schemas.microsoft.com/office/powerpoint/2010/main" val="42815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p:cNvPicPr>
          <p:nvPr>
            <p:ph sz="half" idx="2"/>
          </p:nvPr>
        </p:nvPicPr>
        <p:blipFill>
          <a:blip r:embed="rId2" cstate="print"/>
          <a:stretch>
            <a:fillRect/>
          </a:stretch>
        </p:blipFill>
        <p:spPr bwMode="auto">
          <a:xfrm>
            <a:off x="1905000" y="1295400"/>
            <a:ext cx="4876800" cy="40386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quarter" idx="4"/>
          </p:nvPr>
        </p:nvSpPr>
        <p:spPr>
          <a:xfrm>
            <a:off x="7162800" y="152400"/>
            <a:ext cx="3276600" cy="6629400"/>
          </a:xfrm>
        </p:spPr>
        <p:txBody>
          <a:bodyPr>
            <a:normAutofit fontScale="55000" lnSpcReduction="20000"/>
          </a:bodyPr>
          <a:lstStyle/>
          <a:p>
            <a:pPr>
              <a:lnSpc>
                <a:spcPct val="120000"/>
              </a:lnSpc>
            </a:pPr>
            <a:r>
              <a:rPr lang="en-US" sz="4400" baseline="-25000" dirty="0"/>
              <a:t>Aquatic plants tend to change with the water depth.  </a:t>
            </a:r>
          </a:p>
          <a:p>
            <a:pPr>
              <a:lnSpc>
                <a:spcPct val="120000"/>
              </a:lnSpc>
            </a:pPr>
            <a:endParaRPr lang="en-US" sz="4400" baseline="-25000" dirty="0"/>
          </a:p>
          <a:p>
            <a:pPr>
              <a:lnSpc>
                <a:spcPct val="120000"/>
              </a:lnSpc>
            </a:pPr>
            <a:r>
              <a:rPr lang="en-US" sz="4400" baseline="-25000" dirty="0"/>
              <a:t>Most </a:t>
            </a:r>
            <a:r>
              <a:rPr lang="en-US" sz="4400" baseline="-25000" dirty="0">
                <a:solidFill>
                  <a:srgbClr val="FFFF99"/>
                </a:solidFill>
              </a:rPr>
              <a:t>emergent plants </a:t>
            </a:r>
            <a:r>
              <a:rPr lang="en-US" sz="4400" baseline="-25000" dirty="0"/>
              <a:t>are located in shallower depths.</a:t>
            </a:r>
          </a:p>
          <a:p>
            <a:pPr>
              <a:lnSpc>
                <a:spcPct val="120000"/>
              </a:lnSpc>
              <a:buNone/>
            </a:pPr>
            <a:endParaRPr lang="en-US" sz="4400" baseline="-25000" dirty="0"/>
          </a:p>
          <a:p>
            <a:pPr>
              <a:lnSpc>
                <a:spcPct val="120000"/>
              </a:lnSpc>
              <a:spcBef>
                <a:spcPts val="0"/>
              </a:spcBef>
            </a:pPr>
            <a:r>
              <a:rPr lang="en-US" sz="4400" baseline="-25000" dirty="0">
                <a:solidFill>
                  <a:srgbClr val="FFFF99"/>
                </a:solidFill>
              </a:rPr>
              <a:t>Floating leaf plants </a:t>
            </a:r>
            <a:r>
              <a:rPr lang="en-US" sz="4400" baseline="-25000" dirty="0"/>
              <a:t>are in moderate depths.</a:t>
            </a:r>
            <a:r>
              <a:rPr lang="en-US" sz="4400" dirty="0"/>
              <a:t> </a:t>
            </a:r>
          </a:p>
          <a:p>
            <a:pPr>
              <a:lnSpc>
                <a:spcPct val="120000"/>
              </a:lnSpc>
              <a:buNone/>
            </a:pPr>
            <a:endParaRPr lang="en-US" sz="4400" dirty="0"/>
          </a:p>
          <a:p>
            <a:pPr>
              <a:lnSpc>
                <a:spcPct val="120000"/>
              </a:lnSpc>
              <a:spcBef>
                <a:spcPts val="0"/>
              </a:spcBef>
            </a:pPr>
            <a:r>
              <a:rPr lang="en-US" sz="4400" baseline="-25000" dirty="0">
                <a:solidFill>
                  <a:srgbClr val="FFFF99"/>
                </a:solidFill>
              </a:rPr>
              <a:t>Submerged plants</a:t>
            </a:r>
            <a:r>
              <a:rPr lang="en-US" sz="4400" baseline="-25000" dirty="0"/>
              <a:t> grow in water depth up to</a:t>
            </a:r>
            <a:r>
              <a:rPr lang="en-US" sz="4400" dirty="0"/>
              <a:t> </a:t>
            </a:r>
            <a:r>
              <a:rPr lang="en-US" sz="4400" baseline="-25000" dirty="0"/>
              <a:t>approximately</a:t>
            </a:r>
            <a:r>
              <a:rPr lang="en-US" sz="4400" dirty="0"/>
              <a:t> </a:t>
            </a:r>
            <a:r>
              <a:rPr lang="en-US" sz="4400" baseline="-25000" dirty="0"/>
              <a:t> 20 to 25 feet, depending on the water clarity.   </a:t>
            </a:r>
          </a:p>
          <a:p>
            <a:pPr>
              <a:lnSpc>
                <a:spcPct val="120000"/>
              </a:lnSpc>
              <a:spcBef>
                <a:spcPts val="0"/>
              </a:spcBef>
            </a:pPr>
            <a:endParaRPr lang="en-US" sz="4400" baseline="-25000" dirty="0"/>
          </a:p>
          <a:p>
            <a:pPr>
              <a:lnSpc>
                <a:spcPct val="120000"/>
              </a:lnSpc>
              <a:spcBef>
                <a:spcPts val="0"/>
              </a:spcBef>
            </a:pPr>
            <a:r>
              <a:rPr lang="en-US" sz="4400" baseline="-25000" dirty="0"/>
              <a:t>The better the water clarity, the deeper in water the plants can grow.</a:t>
            </a:r>
          </a:p>
          <a:p>
            <a:pPr>
              <a:lnSpc>
                <a:spcPct val="120000"/>
              </a:lnSpc>
              <a:buNone/>
            </a:pPr>
            <a:r>
              <a:rPr lang="en-US" sz="3800" baseline="-25000" dirty="0"/>
              <a:t> </a:t>
            </a:r>
            <a:r>
              <a:rPr lang="en-US" sz="3800" dirty="0"/>
              <a:t> </a:t>
            </a:r>
            <a:endParaRPr lang="en-US" sz="3800" baseline="-25000" dirty="0"/>
          </a:p>
          <a:p>
            <a:endParaRPr lang="en-US" dirty="0"/>
          </a:p>
        </p:txBody>
      </p:sp>
    </p:spTree>
    <p:extLst>
      <p:ext uri="{BB962C8B-B14F-4D97-AF65-F5344CB8AC3E}">
        <p14:creationId xmlns:p14="http://schemas.microsoft.com/office/powerpoint/2010/main" val="313348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2" y="276277"/>
            <a:ext cx="6554867" cy="1524000"/>
          </a:xfrm>
        </p:spPr>
        <p:txBody>
          <a:bodyPr>
            <a:noAutofit/>
          </a:bodyPr>
          <a:lstStyle/>
          <a:p>
            <a:pPr algn="ctr"/>
            <a:r>
              <a:rPr lang="en-US" sz="4800" dirty="0"/>
              <a:t>Types of Plants Common to Crow Wing County Lakes</a:t>
            </a:r>
          </a:p>
        </p:txBody>
      </p:sp>
      <p:sp>
        <p:nvSpPr>
          <p:cNvPr id="3" name="Text Placeholder 2"/>
          <p:cNvSpPr>
            <a:spLocks noGrp="1"/>
          </p:cNvSpPr>
          <p:nvPr>
            <p:ph type="body" idx="1"/>
          </p:nvPr>
        </p:nvSpPr>
        <p:spPr>
          <a:xfrm>
            <a:off x="2743200" y="2414381"/>
            <a:ext cx="5181600" cy="659352"/>
          </a:xfrm>
        </p:spPr>
        <p:txBody>
          <a:bodyPr/>
          <a:lstStyle/>
          <a:p>
            <a:pPr algn="ctr"/>
            <a:r>
              <a:rPr lang="en-US" sz="3600" dirty="0">
                <a:solidFill>
                  <a:srgbClr val="FFFF99"/>
                </a:solidFill>
              </a:rPr>
              <a:t>Emergent  Plants</a:t>
            </a:r>
          </a:p>
        </p:txBody>
      </p:sp>
      <p:sp>
        <p:nvSpPr>
          <p:cNvPr id="6" name="Content Placeholder 5"/>
          <p:cNvSpPr>
            <a:spLocks noGrp="1"/>
          </p:cNvSpPr>
          <p:nvPr>
            <p:ph sz="half" idx="2"/>
          </p:nvPr>
        </p:nvSpPr>
        <p:spPr>
          <a:xfrm>
            <a:off x="2074335" y="3048001"/>
            <a:ext cx="3945467" cy="3158067"/>
          </a:xfrm>
        </p:spPr>
        <p:txBody>
          <a:bodyPr>
            <a:normAutofit fontScale="85000" lnSpcReduction="20000"/>
          </a:bodyPr>
          <a:lstStyle/>
          <a:p>
            <a:pPr>
              <a:lnSpc>
                <a:spcPct val="200000"/>
              </a:lnSpc>
            </a:pPr>
            <a:r>
              <a:rPr lang="en-US" sz="4000" baseline="-25000" dirty="0"/>
              <a:t> Cattails</a:t>
            </a:r>
          </a:p>
          <a:p>
            <a:pPr>
              <a:lnSpc>
                <a:spcPct val="200000"/>
              </a:lnSpc>
            </a:pPr>
            <a:r>
              <a:rPr lang="en-US" sz="4000" baseline="-25000" dirty="0"/>
              <a:t>Purple loosestrife</a:t>
            </a:r>
          </a:p>
          <a:p>
            <a:pPr>
              <a:lnSpc>
                <a:spcPct val="200000"/>
              </a:lnSpc>
            </a:pPr>
            <a:r>
              <a:rPr lang="en-US" sz="4000" baseline="-25000" dirty="0"/>
              <a:t>Bulrushes</a:t>
            </a:r>
          </a:p>
          <a:p>
            <a:pPr>
              <a:lnSpc>
                <a:spcPct val="200000"/>
              </a:lnSpc>
            </a:pPr>
            <a:r>
              <a:rPr lang="en-US" sz="4000" baseline="-25000" dirty="0"/>
              <a:t>Wild rice</a:t>
            </a:r>
          </a:p>
          <a:p>
            <a:pPr>
              <a:buNone/>
            </a:pPr>
            <a:endParaRPr lang="en-US" dirty="0"/>
          </a:p>
        </p:txBody>
      </p:sp>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Adapted from MN DNR</a:t>
            </a:r>
          </a:p>
        </p:txBody>
      </p:sp>
      <p:sp>
        <p:nvSpPr>
          <p:cNvPr id="8" name="TextBox 7"/>
          <p:cNvSpPr txBox="1"/>
          <p:nvPr/>
        </p:nvSpPr>
        <p:spPr>
          <a:xfrm>
            <a:off x="6764693" y="3434553"/>
            <a:ext cx="3505200" cy="1938992"/>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prstClr val="black"/>
                </a:solidFill>
                <a:latin typeface="Century Gothic" panose="020B0502020202020204"/>
              </a:rPr>
              <a:t>Rooted in the lake bottom with most of their leaves and stems extending above the water surface.</a:t>
            </a:r>
          </a:p>
        </p:txBody>
      </p:sp>
    </p:spTree>
    <p:extLst>
      <p:ext uri="{BB962C8B-B14F-4D97-AF65-F5344CB8AC3E}">
        <p14:creationId xmlns:p14="http://schemas.microsoft.com/office/powerpoint/2010/main" val="240762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33" y="533400"/>
            <a:ext cx="8229600" cy="990600"/>
          </a:xfrm>
        </p:spPr>
        <p:txBody>
          <a:bodyPr>
            <a:normAutofit/>
          </a:bodyPr>
          <a:lstStyle/>
          <a:p>
            <a:pPr algn="ctr"/>
            <a:r>
              <a:rPr lang="en-US" sz="4800" dirty="0" err="1"/>
              <a:t>Bullrushes</a:t>
            </a:r>
            <a:endParaRPr lang="en-US" sz="4800" dirty="0"/>
          </a:p>
        </p:txBody>
      </p:sp>
      <p:pic>
        <p:nvPicPr>
          <p:cNvPr id="7" name="Content Placeholder 6" descr="Bulrush illustration"/>
          <p:cNvPicPr>
            <a:picLocks noGrp="1"/>
          </p:cNvPicPr>
          <p:nvPr>
            <p:ph sz="half" idx="13"/>
          </p:nvPr>
        </p:nvPicPr>
        <p:blipFill>
          <a:blip r:embed="rId2" cstate="print"/>
          <a:stretch>
            <a:fillRect/>
          </a:stretch>
        </p:blipFill>
        <p:spPr bwMode="auto">
          <a:xfrm>
            <a:off x="7391400" y="2362200"/>
            <a:ext cx="1238250" cy="28575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descr="Bulrush photo"/>
          <p:cNvPicPr>
            <a:picLocks noGrp="1"/>
          </p:cNvPicPr>
          <p:nvPr>
            <p:ph sz="quarter" idx="4"/>
          </p:nvPr>
        </p:nvPicPr>
        <p:blipFill>
          <a:blip r:embed="rId3" cstate="print"/>
          <a:srcRect/>
          <a:stretch>
            <a:fillRect/>
          </a:stretch>
        </p:blipFill>
        <p:spPr bwMode="auto">
          <a:xfrm>
            <a:off x="2514600" y="1676400"/>
            <a:ext cx="3505200" cy="42672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3459107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442" y="-152400"/>
            <a:ext cx="6575083" cy="1550437"/>
          </a:xfrm>
        </p:spPr>
        <p:txBody>
          <a:bodyPr>
            <a:normAutofit/>
          </a:bodyPr>
          <a:lstStyle/>
          <a:p>
            <a:pPr algn="ctr"/>
            <a:r>
              <a:rPr lang="en-US" sz="4800" dirty="0"/>
              <a:t>Cattails</a:t>
            </a:r>
          </a:p>
        </p:txBody>
      </p:sp>
      <p:pic>
        <p:nvPicPr>
          <p:cNvPr id="6" name="Content Placeholder 5" descr="Cattail illustration"/>
          <p:cNvPicPr>
            <a:picLocks noGrp="1"/>
          </p:cNvPicPr>
          <p:nvPr>
            <p:ph sz="half" idx="13"/>
          </p:nvPr>
        </p:nvPicPr>
        <p:blipFill>
          <a:blip r:embed="rId2" cstate="print"/>
          <a:stretch>
            <a:fillRect/>
          </a:stretch>
        </p:blipFill>
        <p:spPr bwMode="auto">
          <a:xfrm>
            <a:off x="2570441" y="1676400"/>
            <a:ext cx="1553944" cy="3767138"/>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descr="http://www.sacredearth.com/Ezine/summer07/cattail2.gif"/>
          <p:cNvPicPr>
            <a:picLocks noGrp="1"/>
          </p:cNvPicPr>
          <p:nvPr>
            <p:ph sz="quarter" idx="4"/>
          </p:nvPr>
        </p:nvPicPr>
        <p:blipFill>
          <a:blip r:embed="rId3" cstate="print"/>
          <a:stretch>
            <a:fillRect/>
          </a:stretch>
        </p:blipFill>
        <p:spPr bwMode="auto">
          <a:xfrm>
            <a:off x="5638800" y="1701282"/>
            <a:ext cx="3314700" cy="3919538"/>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110154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381000"/>
            <a:ext cx="6554867" cy="1524000"/>
          </a:xfrm>
        </p:spPr>
        <p:txBody>
          <a:bodyPr>
            <a:normAutofit/>
          </a:bodyPr>
          <a:lstStyle/>
          <a:p>
            <a:pPr algn="ctr"/>
            <a:r>
              <a:rPr lang="en-US" sz="4800" dirty="0"/>
              <a:t>Purple Loosestrife</a:t>
            </a:r>
          </a:p>
        </p:txBody>
      </p:sp>
      <p:pic>
        <p:nvPicPr>
          <p:cNvPr id="11" name="Content Placeholder 10" descr="Purple loosestrife"/>
          <p:cNvPicPr>
            <a:picLocks noGrp="1"/>
          </p:cNvPicPr>
          <p:nvPr>
            <p:ph sz="quarter" idx="4"/>
          </p:nvPr>
        </p:nvPicPr>
        <p:blipFill>
          <a:blip r:embed="rId2" cstate="print"/>
          <a:stretch>
            <a:fillRect/>
          </a:stretch>
        </p:blipFill>
        <p:spPr bwMode="auto">
          <a:xfrm>
            <a:off x="4572000" y="2160132"/>
            <a:ext cx="3200400" cy="42672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2176040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381000"/>
            <a:ext cx="6565753" cy="1513114"/>
          </a:xfrm>
        </p:spPr>
        <p:txBody>
          <a:bodyPr>
            <a:normAutofit/>
          </a:bodyPr>
          <a:lstStyle/>
          <a:p>
            <a:pPr algn="ctr"/>
            <a:r>
              <a:rPr lang="en-US" sz="4800" dirty="0"/>
              <a:t>Wild Rice</a:t>
            </a:r>
          </a:p>
        </p:txBody>
      </p:sp>
      <p:pic>
        <p:nvPicPr>
          <p:cNvPr id="11" name="Content Placeholder 10" descr="Wild rice illustration"/>
          <p:cNvPicPr>
            <a:picLocks noGrp="1"/>
          </p:cNvPicPr>
          <p:nvPr>
            <p:ph sz="half" idx="13"/>
          </p:nvPr>
        </p:nvPicPr>
        <p:blipFill>
          <a:blip r:embed="rId2" cstate="print"/>
          <a:stretch>
            <a:fillRect/>
          </a:stretch>
        </p:blipFill>
        <p:spPr bwMode="auto">
          <a:xfrm>
            <a:off x="3124200" y="2514600"/>
            <a:ext cx="1428750" cy="28575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8" descr="Wild rice photo"/>
          <p:cNvPicPr>
            <a:picLocks noGrp="1"/>
          </p:cNvPicPr>
          <p:nvPr>
            <p:ph sz="quarter" idx="4"/>
          </p:nvPr>
        </p:nvPicPr>
        <p:blipFill>
          <a:blip r:embed="rId3" cstate="print"/>
          <a:stretch>
            <a:fillRect/>
          </a:stretch>
        </p:blipFill>
        <p:spPr bwMode="auto">
          <a:xfrm>
            <a:off x="5943600" y="2149929"/>
            <a:ext cx="3257550" cy="4044043"/>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150251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066800"/>
            <a:ext cx="8382000" cy="838200"/>
          </a:xfrm>
        </p:spPr>
        <p:txBody>
          <a:bodyPr/>
          <a:lstStyle/>
          <a:p>
            <a:pPr algn="ctr"/>
            <a:r>
              <a:rPr lang="en-US" sz="3600" dirty="0">
                <a:solidFill>
                  <a:srgbClr val="FFFF99"/>
                </a:solidFill>
              </a:rPr>
              <a:t>Floating and Floating Leaf  Plants</a:t>
            </a:r>
          </a:p>
        </p:txBody>
      </p:sp>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Adapted from MN DNR</a:t>
            </a:r>
          </a:p>
        </p:txBody>
      </p:sp>
      <p:sp>
        <p:nvSpPr>
          <p:cNvPr id="10" name="TextBox 9"/>
          <p:cNvSpPr txBox="1"/>
          <p:nvPr/>
        </p:nvSpPr>
        <p:spPr>
          <a:xfrm>
            <a:off x="1905000" y="2365139"/>
            <a:ext cx="3276600" cy="1938992"/>
          </a:xfrm>
          <a:prstGeom prst="rect">
            <a:avLst/>
          </a:prstGeom>
          <a:solidFill>
            <a:srgbClr val="FFFF99"/>
          </a:solidFill>
          <a:ln>
            <a:solidFill>
              <a:schemeClr val="tx1"/>
            </a:solidFill>
          </a:ln>
        </p:spPr>
        <p:txBody>
          <a:bodyPr wrap="square" rtlCol="0">
            <a:spAutoFit/>
          </a:bodyPr>
          <a:lstStyle/>
          <a:p>
            <a:pPr algn="ctr"/>
            <a:r>
              <a:rPr lang="en-US" sz="2400" dirty="0">
                <a:solidFill>
                  <a:prstClr val="black"/>
                </a:solidFill>
                <a:latin typeface="Century Gothic" panose="020B0502020202020204"/>
              </a:rPr>
              <a:t>Anchored in the lake bottom with leaves, flowers or matter that floats on the surface</a:t>
            </a:r>
          </a:p>
        </p:txBody>
      </p:sp>
      <p:sp>
        <p:nvSpPr>
          <p:cNvPr id="12" name="TextBox 11"/>
          <p:cNvSpPr txBox="1"/>
          <p:nvPr/>
        </p:nvSpPr>
        <p:spPr>
          <a:xfrm>
            <a:off x="6057900" y="2235970"/>
            <a:ext cx="3124200" cy="3416320"/>
          </a:xfrm>
          <a:prstGeom prst="rect">
            <a:avLst/>
          </a:prstGeom>
          <a:noFill/>
        </p:spPr>
        <p:txBody>
          <a:bodyPr wrap="square" rtlCol="0">
            <a:spAutoFit/>
          </a:bodyPr>
          <a:lstStyle/>
          <a:p>
            <a:pPr>
              <a:buFont typeface="Arial" pitchFamily="34" charset="0"/>
              <a:buChar char="•"/>
            </a:pPr>
            <a:r>
              <a:rPr lang="en-US" sz="3600" dirty="0">
                <a:solidFill>
                  <a:prstClr val="white"/>
                </a:solidFill>
                <a:latin typeface="Century Gothic" panose="020B0502020202020204"/>
              </a:rPr>
              <a:t>Water lilies</a:t>
            </a:r>
          </a:p>
          <a:p>
            <a:endParaRPr lang="en-US" sz="3600" dirty="0">
              <a:solidFill>
                <a:prstClr val="white"/>
              </a:solidFill>
              <a:latin typeface="Century Gothic" panose="020B0502020202020204"/>
            </a:endParaRPr>
          </a:p>
          <a:p>
            <a:pPr>
              <a:buFont typeface="Arial" pitchFamily="34" charset="0"/>
              <a:buChar char="•"/>
            </a:pPr>
            <a:r>
              <a:rPr lang="en-US" sz="3600" dirty="0">
                <a:solidFill>
                  <a:prstClr val="white"/>
                </a:solidFill>
                <a:latin typeface="Century Gothic" panose="020B0502020202020204"/>
              </a:rPr>
              <a:t>Filamentous     Algae</a:t>
            </a:r>
          </a:p>
          <a:p>
            <a:endParaRPr lang="en-US" sz="3600" dirty="0">
              <a:solidFill>
                <a:prstClr val="white"/>
              </a:solidFill>
              <a:latin typeface="Century Gothic" panose="020B0502020202020204"/>
            </a:endParaRPr>
          </a:p>
          <a:p>
            <a:pPr>
              <a:buFont typeface="Arial" pitchFamily="34" charset="0"/>
              <a:buChar char="•"/>
            </a:pPr>
            <a:r>
              <a:rPr lang="en-US" sz="3600" dirty="0">
                <a:solidFill>
                  <a:prstClr val="white"/>
                </a:solidFill>
                <a:latin typeface="Century Gothic" panose="020B0502020202020204"/>
              </a:rPr>
              <a:t>Stonewort</a:t>
            </a:r>
          </a:p>
        </p:txBody>
      </p:sp>
    </p:spTree>
    <p:extLst>
      <p:ext uri="{BB962C8B-B14F-4D97-AF65-F5344CB8AC3E}">
        <p14:creationId xmlns:p14="http://schemas.microsoft.com/office/powerpoint/2010/main" val="75536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1" y="110753"/>
            <a:ext cx="6554867" cy="1524000"/>
          </a:xfrm>
        </p:spPr>
        <p:txBody>
          <a:bodyPr>
            <a:normAutofit/>
          </a:bodyPr>
          <a:lstStyle/>
          <a:p>
            <a:pPr algn="ctr"/>
            <a:r>
              <a:rPr lang="en-US" sz="4800" dirty="0"/>
              <a:t>Water lily</a:t>
            </a:r>
          </a:p>
        </p:txBody>
      </p:sp>
      <p:pic>
        <p:nvPicPr>
          <p:cNvPr id="11" name="Content Placeholder 10" descr="White water lily illustration"/>
          <p:cNvPicPr>
            <a:picLocks noGrp="1"/>
          </p:cNvPicPr>
          <p:nvPr>
            <p:ph sz="half" idx="13"/>
          </p:nvPr>
        </p:nvPicPr>
        <p:blipFill>
          <a:blip r:embed="rId2" cstate="print"/>
          <a:stretch>
            <a:fillRect/>
          </a:stretch>
        </p:blipFill>
        <p:spPr bwMode="auto">
          <a:xfrm>
            <a:off x="2425830" y="2514600"/>
            <a:ext cx="2381250" cy="18288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8" descr="White water lily photo"/>
          <p:cNvPicPr>
            <a:picLocks noGrp="1"/>
          </p:cNvPicPr>
          <p:nvPr>
            <p:ph sz="quarter" idx="4"/>
          </p:nvPr>
        </p:nvPicPr>
        <p:blipFill>
          <a:blip r:embed="rId3" cstate="print"/>
          <a:stretch>
            <a:fillRect/>
          </a:stretch>
        </p:blipFill>
        <p:spPr bwMode="auto">
          <a:xfrm>
            <a:off x="5410200" y="1828801"/>
            <a:ext cx="4876800" cy="4092575"/>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3579257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267" y="304800"/>
            <a:ext cx="6554867" cy="1524000"/>
          </a:xfrm>
        </p:spPr>
        <p:txBody>
          <a:bodyPr>
            <a:normAutofit/>
          </a:bodyPr>
          <a:lstStyle/>
          <a:p>
            <a:pPr algn="ctr"/>
            <a:r>
              <a:rPr lang="en-US" sz="4800" dirty="0"/>
              <a:t>Filamentous Algae</a:t>
            </a:r>
          </a:p>
        </p:txBody>
      </p:sp>
      <p:pic>
        <p:nvPicPr>
          <p:cNvPr id="6" name="Content Placeholder 5" descr="Filamentous algae photograph"/>
          <p:cNvPicPr>
            <a:picLocks noGrp="1"/>
          </p:cNvPicPr>
          <p:nvPr>
            <p:ph sz="quarter" idx="4"/>
          </p:nvPr>
        </p:nvPicPr>
        <p:blipFill>
          <a:blip r:embed="rId2" cstate="print"/>
          <a:stretch>
            <a:fillRect/>
          </a:stretch>
        </p:blipFill>
        <p:spPr bwMode="auto">
          <a:xfrm>
            <a:off x="3505200" y="2209800"/>
            <a:ext cx="5715000" cy="3962400"/>
          </a:xfrm>
          <a:prstGeom prst="rect">
            <a:avLst/>
          </a:prstGeom>
          <a:solidFill>
            <a:srgbClr val="FFFFFF">
              <a:shade val="85000"/>
            </a:srgbClr>
          </a:solidFill>
          <a:ln w="88900" cap="sq">
            <a:solidFill>
              <a:schemeClr val="accent3"/>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88410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381000"/>
            <a:ext cx="6554867" cy="1524000"/>
          </a:xfrm>
        </p:spPr>
        <p:txBody>
          <a:bodyPr>
            <a:normAutofit/>
          </a:bodyPr>
          <a:lstStyle/>
          <a:p>
            <a:pPr algn="ctr"/>
            <a:r>
              <a:rPr lang="en-US" sz="4800" dirty="0"/>
              <a:t>Stonewort</a:t>
            </a:r>
          </a:p>
        </p:txBody>
      </p:sp>
      <p:pic>
        <p:nvPicPr>
          <p:cNvPr id="8" name="Content Placeholder 7" descr="Stonewort photograph"/>
          <p:cNvPicPr>
            <a:picLocks noGrp="1"/>
          </p:cNvPicPr>
          <p:nvPr>
            <p:ph sz="quarter" idx="4"/>
          </p:nvPr>
        </p:nvPicPr>
        <p:blipFill>
          <a:blip r:embed="rId2" cstate="print"/>
          <a:stretch>
            <a:fillRect/>
          </a:stretch>
        </p:blipFill>
        <p:spPr bwMode="auto">
          <a:xfrm>
            <a:off x="3657600" y="2057400"/>
            <a:ext cx="5105400" cy="42672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177308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981200" y="381000"/>
            <a:ext cx="8229600" cy="58674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642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304800"/>
            <a:ext cx="8382000" cy="838200"/>
          </a:xfrm>
        </p:spPr>
        <p:txBody>
          <a:bodyPr/>
          <a:lstStyle/>
          <a:p>
            <a:pPr algn="ctr"/>
            <a:r>
              <a:rPr lang="en-US" sz="3600" dirty="0">
                <a:solidFill>
                  <a:srgbClr val="FFFF99"/>
                </a:solidFill>
              </a:rPr>
              <a:t>Submerged Plants</a:t>
            </a:r>
          </a:p>
        </p:txBody>
      </p:sp>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Adapted from MN DNR</a:t>
            </a:r>
          </a:p>
        </p:txBody>
      </p:sp>
      <p:sp>
        <p:nvSpPr>
          <p:cNvPr id="10" name="TextBox 9"/>
          <p:cNvSpPr txBox="1"/>
          <p:nvPr/>
        </p:nvSpPr>
        <p:spPr>
          <a:xfrm>
            <a:off x="2147596" y="1905000"/>
            <a:ext cx="3276600" cy="3416320"/>
          </a:xfrm>
          <a:prstGeom prst="rect">
            <a:avLst/>
          </a:prstGeom>
          <a:solidFill>
            <a:srgbClr val="FFFF99"/>
          </a:solidFill>
        </p:spPr>
        <p:txBody>
          <a:bodyPr wrap="square" rtlCol="0">
            <a:spAutoFit/>
          </a:bodyPr>
          <a:lstStyle/>
          <a:p>
            <a:pPr algn="ctr"/>
            <a:r>
              <a:rPr lang="en-US" sz="2400" dirty="0">
                <a:solidFill>
                  <a:prstClr val="black"/>
                </a:solidFill>
                <a:latin typeface="Century Gothic" panose="020B0502020202020204"/>
              </a:rPr>
              <a:t>Stems and leaves that primarily grow under water.  </a:t>
            </a:r>
          </a:p>
          <a:p>
            <a:pPr algn="ctr"/>
            <a:endParaRPr lang="en-US" sz="2400" dirty="0">
              <a:solidFill>
                <a:prstClr val="black"/>
              </a:solidFill>
              <a:latin typeface="Century Gothic" panose="020B0502020202020204"/>
            </a:endParaRPr>
          </a:p>
          <a:p>
            <a:pPr algn="ctr"/>
            <a:r>
              <a:rPr lang="en-US" sz="2400" dirty="0">
                <a:solidFill>
                  <a:prstClr val="black"/>
                </a:solidFill>
                <a:latin typeface="Century Gothic" panose="020B0502020202020204"/>
              </a:rPr>
              <a:t>May be short or tall with leaf shapes that include broad ovals, long and grass-like or finely dissected. </a:t>
            </a:r>
          </a:p>
        </p:txBody>
      </p:sp>
      <p:sp>
        <p:nvSpPr>
          <p:cNvPr id="12" name="TextBox 11"/>
          <p:cNvSpPr txBox="1"/>
          <p:nvPr/>
        </p:nvSpPr>
        <p:spPr>
          <a:xfrm>
            <a:off x="6096000" y="1524000"/>
            <a:ext cx="3124200" cy="4647426"/>
          </a:xfrm>
          <a:prstGeom prst="rect">
            <a:avLst/>
          </a:prstGeom>
          <a:noFill/>
        </p:spPr>
        <p:txBody>
          <a:bodyPr wrap="square" rtlCol="0">
            <a:spAutoFit/>
          </a:bodyPr>
          <a:lstStyle/>
          <a:p>
            <a:pPr algn="ctr">
              <a:buFont typeface="Arial" pitchFamily="34" charset="0"/>
              <a:buChar char="•"/>
            </a:pPr>
            <a:r>
              <a:rPr lang="en-US" sz="3600" dirty="0">
                <a:solidFill>
                  <a:prstClr val="white"/>
                </a:solidFill>
                <a:latin typeface="Century Gothic" panose="020B0502020202020204"/>
              </a:rPr>
              <a:t>Pond Weeds (of various types)</a:t>
            </a:r>
          </a:p>
          <a:p>
            <a:endParaRPr lang="en-US" sz="3600" dirty="0">
              <a:solidFill>
                <a:prstClr val="white"/>
              </a:solidFill>
              <a:latin typeface="Century Gothic" panose="020B0502020202020204"/>
            </a:endParaRPr>
          </a:p>
          <a:p>
            <a:pPr>
              <a:buFont typeface="Arial" pitchFamily="34" charset="0"/>
              <a:buChar char="•"/>
            </a:pPr>
            <a:r>
              <a:rPr lang="en-US" sz="3600" dirty="0">
                <a:solidFill>
                  <a:prstClr val="white"/>
                </a:solidFill>
                <a:latin typeface="Century Gothic" panose="020B0502020202020204"/>
              </a:rPr>
              <a:t>Milfoil</a:t>
            </a:r>
          </a:p>
          <a:p>
            <a:endParaRPr lang="en-US" sz="3600" dirty="0">
              <a:solidFill>
                <a:prstClr val="white"/>
              </a:solidFill>
              <a:latin typeface="Century Gothic" panose="020B0502020202020204"/>
            </a:endParaRPr>
          </a:p>
          <a:p>
            <a:pPr>
              <a:buFont typeface="Arial" pitchFamily="34" charset="0"/>
              <a:buChar char="•"/>
            </a:pPr>
            <a:r>
              <a:rPr lang="en-US" sz="3600" dirty="0">
                <a:solidFill>
                  <a:prstClr val="white"/>
                </a:solidFill>
                <a:latin typeface="Century Gothic" panose="020B0502020202020204"/>
              </a:rPr>
              <a:t>Wild Celery</a:t>
            </a:r>
          </a:p>
        </p:txBody>
      </p:sp>
    </p:spTree>
    <p:extLst>
      <p:ext uri="{BB962C8B-B14F-4D97-AF65-F5344CB8AC3E}">
        <p14:creationId xmlns:p14="http://schemas.microsoft.com/office/powerpoint/2010/main" val="168674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634" y="33338"/>
            <a:ext cx="6554867" cy="1524000"/>
          </a:xfrm>
        </p:spPr>
        <p:txBody>
          <a:bodyPr>
            <a:normAutofit/>
          </a:bodyPr>
          <a:lstStyle/>
          <a:p>
            <a:pPr algn="ctr"/>
            <a:r>
              <a:rPr lang="en-US" sz="4800" dirty="0"/>
              <a:t>Pond Weeds</a:t>
            </a:r>
          </a:p>
        </p:txBody>
      </p:sp>
      <p:pic>
        <p:nvPicPr>
          <p:cNvPr id="12" name="Content Placeholder 11" descr="Claspingleaf pondweed illustration"/>
          <p:cNvPicPr>
            <a:picLocks noGrp="1"/>
          </p:cNvPicPr>
          <p:nvPr>
            <p:ph sz="half" idx="13"/>
          </p:nvPr>
        </p:nvPicPr>
        <p:blipFill>
          <a:blip r:embed="rId2" cstate="print"/>
          <a:stretch>
            <a:fillRect/>
          </a:stretch>
        </p:blipFill>
        <p:spPr bwMode="auto">
          <a:xfrm>
            <a:off x="4011925" y="1447800"/>
            <a:ext cx="1506855" cy="3767138"/>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9" descr="Large-leaf pondweed illustration"/>
          <p:cNvPicPr>
            <a:picLocks noGrp="1"/>
          </p:cNvPicPr>
          <p:nvPr>
            <p:ph sz="quarter" idx="4"/>
          </p:nvPr>
        </p:nvPicPr>
        <p:blipFill>
          <a:blip r:embed="rId3" cstate="print"/>
          <a:srcRect/>
          <a:stretch>
            <a:fillRect/>
          </a:stretch>
        </p:blipFill>
        <p:spPr bwMode="auto">
          <a:xfrm>
            <a:off x="1802124" y="2623359"/>
            <a:ext cx="1981200" cy="35052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pic>
        <p:nvPicPr>
          <p:cNvPr id="53250" name="Picture 2" descr="Curly-leaf pondweed illustration"/>
          <p:cNvPicPr>
            <a:picLocks noChangeAspect="1" noChangeArrowheads="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5943600" y="2971801"/>
            <a:ext cx="1828800" cy="3146425"/>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Leafy pondweed illustration"/>
          <p:cNvPicPr/>
          <p:nvPr/>
        </p:nvPicPr>
        <p:blipFill>
          <a:blip r:embed="rId6" cstate="print"/>
          <a:srcRect/>
          <a:stretch>
            <a:fillRect/>
          </a:stretch>
        </p:blipFill>
        <p:spPr bwMode="auto">
          <a:xfrm>
            <a:off x="8001000" y="1447800"/>
            <a:ext cx="1752600" cy="32766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3385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52400"/>
            <a:ext cx="6554867" cy="1524000"/>
          </a:xfrm>
        </p:spPr>
        <p:txBody>
          <a:bodyPr>
            <a:normAutofit/>
          </a:bodyPr>
          <a:lstStyle/>
          <a:p>
            <a:pPr algn="ctr"/>
            <a:r>
              <a:rPr lang="en-US" sz="4800" dirty="0"/>
              <a:t>Milfoil</a:t>
            </a:r>
          </a:p>
        </p:txBody>
      </p:sp>
      <p:pic>
        <p:nvPicPr>
          <p:cNvPr id="12" name="Content Placeholder 11" descr="Northern watermilfoil illustration"/>
          <p:cNvPicPr>
            <a:picLocks noGrp="1"/>
          </p:cNvPicPr>
          <p:nvPr>
            <p:ph sz="half" idx="13"/>
          </p:nvPr>
        </p:nvPicPr>
        <p:blipFill>
          <a:blip r:embed="rId2" cstate="print"/>
          <a:stretch>
            <a:fillRect/>
          </a:stretch>
        </p:blipFill>
        <p:spPr bwMode="auto">
          <a:xfrm>
            <a:off x="3200400" y="2133600"/>
            <a:ext cx="1412676" cy="3767138"/>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descr="Eurasian watermilfoil"/>
          <p:cNvPicPr>
            <a:picLocks noGrp="1"/>
          </p:cNvPicPr>
          <p:nvPr>
            <p:ph sz="quarter" idx="4"/>
          </p:nvPr>
        </p:nvPicPr>
        <p:blipFill>
          <a:blip r:embed="rId3" cstate="print"/>
          <a:srcRect/>
          <a:stretch>
            <a:fillRect/>
          </a:stretch>
        </p:blipFill>
        <p:spPr bwMode="auto">
          <a:xfrm>
            <a:off x="5200650" y="2158632"/>
            <a:ext cx="4838700" cy="4165969"/>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1447230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0"/>
            <a:ext cx="6554867" cy="1524000"/>
          </a:xfrm>
        </p:spPr>
        <p:txBody>
          <a:bodyPr>
            <a:normAutofit/>
          </a:bodyPr>
          <a:lstStyle/>
          <a:p>
            <a:pPr algn="ctr"/>
            <a:r>
              <a:rPr lang="en-US" sz="4800" dirty="0"/>
              <a:t>Wild Celery</a:t>
            </a:r>
          </a:p>
        </p:txBody>
      </p:sp>
      <p:pic>
        <p:nvPicPr>
          <p:cNvPr id="11" name="Content Placeholder 10" descr="Wild celery pondweed illustration"/>
          <p:cNvPicPr>
            <a:picLocks noGrp="1"/>
          </p:cNvPicPr>
          <p:nvPr>
            <p:ph sz="half" idx="13"/>
          </p:nvPr>
        </p:nvPicPr>
        <p:blipFill>
          <a:blip r:embed="rId2" cstate="print"/>
          <a:stretch>
            <a:fillRect/>
          </a:stretch>
        </p:blipFill>
        <p:spPr bwMode="auto">
          <a:xfrm>
            <a:off x="2667001" y="2743200"/>
            <a:ext cx="2084784" cy="24384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8" descr="Wild celery photo"/>
          <p:cNvPicPr>
            <a:picLocks noGrp="1"/>
          </p:cNvPicPr>
          <p:nvPr>
            <p:ph sz="quarter" idx="4"/>
          </p:nvPr>
        </p:nvPicPr>
        <p:blipFill>
          <a:blip r:embed="rId3" cstate="print"/>
          <a:stretch>
            <a:fillRect/>
          </a:stretch>
        </p:blipFill>
        <p:spPr bwMode="auto">
          <a:xfrm>
            <a:off x="5600700" y="1524000"/>
            <a:ext cx="4038600" cy="4800600"/>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620000" y="6324601"/>
            <a:ext cx="2667000" cy="276999"/>
          </a:xfrm>
          <a:prstGeom prst="rect">
            <a:avLst/>
          </a:prstGeom>
          <a:noFill/>
        </p:spPr>
        <p:txBody>
          <a:bodyPr wrap="square" rtlCol="0">
            <a:spAutoFit/>
          </a:bodyPr>
          <a:lstStyle/>
          <a:p>
            <a:pPr algn="r"/>
            <a:r>
              <a:rPr lang="en-US" sz="1200" dirty="0">
                <a:solidFill>
                  <a:prstClr val="white"/>
                </a:solidFill>
                <a:latin typeface="Century Gothic" panose="020B0502020202020204"/>
              </a:rPr>
              <a:t>MN DNR</a:t>
            </a:r>
          </a:p>
        </p:txBody>
      </p:sp>
    </p:spTree>
    <p:extLst>
      <p:ext uri="{BB962C8B-B14F-4D97-AF65-F5344CB8AC3E}">
        <p14:creationId xmlns:p14="http://schemas.microsoft.com/office/powerpoint/2010/main" val="6960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fontScale="90000"/>
          </a:bodyPr>
          <a:lstStyle/>
          <a:p>
            <a:r>
              <a:rPr lang="en-US" sz="4800" dirty="0"/>
              <a:t>Measuring a Slope on GIS</a:t>
            </a:r>
          </a:p>
        </p:txBody>
      </p:sp>
      <p:pic>
        <p:nvPicPr>
          <p:cNvPr id="4" name="Content Placeholder 3"/>
          <p:cNvPicPr>
            <a:picLocks noGrp="1"/>
          </p:cNvPicPr>
          <p:nvPr>
            <p:ph idx="1"/>
          </p:nvPr>
        </p:nvPicPr>
        <p:blipFill>
          <a:blip r:embed="rId2" cstate="print"/>
          <a:stretch>
            <a:fillRect/>
          </a:stretch>
        </p:blipFill>
        <p:spPr bwMode="auto">
          <a:xfrm>
            <a:off x="3581401" y="2209800"/>
            <a:ext cx="6900589" cy="4131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Arrow Connector 5"/>
          <p:cNvCxnSpPr/>
          <p:nvPr/>
        </p:nvCxnSpPr>
        <p:spPr>
          <a:xfrm flipH="1">
            <a:off x="7629852" y="42672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31608" y="3862273"/>
            <a:ext cx="617477" cy="461665"/>
          </a:xfrm>
          <a:prstGeom prst="rect">
            <a:avLst/>
          </a:prstGeom>
          <a:noFill/>
        </p:spPr>
        <p:txBody>
          <a:bodyPr wrap="none" rtlCol="0">
            <a:spAutoFit/>
          </a:bodyPr>
          <a:lstStyle/>
          <a:p>
            <a:r>
              <a:rPr lang="en-US" sz="2400" b="1" dirty="0">
                <a:solidFill>
                  <a:srgbClr val="FF0000"/>
                </a:solidFill>
                <a:latin typeface="Century Gothic" panose="020B0502020202020204"/>
              </a:rPr>
              <a:t>80’</a:t>
            </a:r>
          </a:p>
        </p:txBody>
      </p:sp>
      <p:sp>
        <p:nvSpPr>
          <p:cNvPr id="13" name="Oval 12"/>
          <p:cNvSpPr/>
          <p:nvPr/>
        </p:nvSpPr>
        <p:spPr>
          <a:xfrm>
            <a:off x="7610700" y="4019137"/>
            <a:ext cx="304800" cy="609600"/>
          </a:xfrm>
          <a:prstGeom prst="ellipse">
            <a:avLst/>
          </a:prstGeom>
          <a:solidFill>
            <a:srgbClr val="FFFF99">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sp>
        <p:nvSpPr>
          <p:cNvPr id="14" name="Oval 13"/>
          <p:cNvSpPr/>
          <p:nvPr/>
        </p:nvSpPr>
        <p:spPr>
          <a:xfrm>
            <a:off x="9344352" y="4047057"/>
            <a:ext cx="228600" cy="457200"/>
          </a:xfrm>
          <a:prstGeom prst="ellipse">
            <a:avLst/>
          </a:prstGeom>
          <a:solidFill>
            <a:srgbClr val="FFFF99">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sp>
        <p:nvSpPr>
          <p:cNvPr id="15" name="TextBox 14"/>
          <p:cNvSpPr txBox="1"/>
          <p:nvPr/>
        </p:nvSpPr>
        <p:spPr>
          <a:xfrm>
            <a:off x="1752600" y="1295401"/>
            <a:ext cx="3124200" cy="3693319"/>
          </a:xfrm>
          <a:prstGeom prst="rect">
            <a:avLst/>
          </a:prstGeom>
          <a:solidFill>
            <a:srgbClr val="FFFF99"/>
          </a:solidFill>
        </p:spPr>
        <p:txBody>
          <a:bodyPr wrap="square" rtlCol="0">
            <a:spAutoFit/>
          </a:bodyPr>
          <a:lstStyle/>
          <a:p>
            <a:r>
              <a:rPr lang="en-US" sz="1600" dirty="0">
                <a:solidFill>
                  <a:prstClr val="black"/>
                </a:solidFill>
                <a:latin typeface="Century Gothic" panose="020B0502020202020204"/>
              </a:rPr>
              <a:t>To Determine slope on the GIS Map:</a:t>
            </a:r>
          </a:p>
          <a:p>
            <a:pPr marL="342900" indent="-342900">
              <a:buFontTx/>
              <a:buAutoNum type="arabicPeriod"/>
            </a:pPr>
            <a:r>
              <a:rPr lang="en-US" sz="1600" dirty="0">
                <a:solidFill>
                  <a:prstClr val="black"/>
                </a:solidFill>
                <a:latin typeface="Century Gothic" panose="020B0502020202020204"/>
              </a:rPr>
              <a:t>Measure the lot from the lakeshore to 100’ back, or to the house, whichever is nearer to the lake(run). </a:t>
            </a:r>
          </a:p>
          <a:p>
            <a:pPr marL="342900" indent="-342900">
              <a:buFontTx/>
              <a:buAutoNum type="arabicPeriod" startAt="2"/>
            </a:pPr>
            <a:r>
              <a:rPr lang="en-US" sz="1600" dirty="0">
                <a:solidFill>
                  <a:prstClr val="black"/>
                </a:solidFill>
                <a:latin typeface="Century Gothic" panose="020B0502020202020204"/>
              </a:rPr>
              <a:t>Subtract the elevation of the lake line from the back elevation(rise).</a:t>
            </a:r>
          </a:p>
          <a:p>
            <a:pPr marL="342900" indent="-342900"/>
            <a:r>
              <a:rPr lang="en-US" sz="1600" dirty="0">
                <a:solidFill>
                  <a:prstClr val="black"/>
                </a:solidFill>
                <a:latin typeface="Century Gothic" panose="020B0502020202020204"/>
              </a:rPr>
              <a:t>3. Divide the elevation by the depth</a:t>
            </a:r>
          </a:p>
          <a:p>
            <a:pPr marL="342900" indent="-342900"/>
            <a:endParaRPr lang="en-US" dirty="0">
              <a:solidFill>
                <a:prstClr val="black"/>
              </a:solidFill>
              <a:latin typeface="Century Gothic" panose="020B0502020202020204"/>
            </a:endParaRPr>
          </a:p>
          <a:p>
            <a:pPr marL="342900" indent="-342900"/>
            <a:r>
              <a:rPr lang="en-US" dirty="0">
                <a:solidFill>
                  <a:prstClr val="black"/>
                </a:solidFill>
                <a:latin typeface="Century Gothic" panose="020B0502020202020204"/>
              </a:rPr>
              <a:t>(1204-1194)/80 = 12.5% Slope</a:t>
            </a:r>
          </a:p>
        </p:txBody>
      </p:sp>
    </p:spTree>
    <p:extLst>
      <p:ext uri="{BB962C8B-B14F-4D97-AF65-F5344CB8AC3E}">
        <p14:creationId xmlns:p14="http://schemas.microsoft.com/office/powerpoint/2010/main" val="4083238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500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305800" cy="1143000"/>
          </a:xfrm>
        </p:spPr>
        <p:txBody>
          <a:bodyPr>
            <a:normAutofit fontScale="90000"/>
          </a:bodyPr>
          <a:lstStyle/>
          <a:p>
            <a:r>
              <a:rPr lang="en-US" sz="4800" dirty="0"/>
              <a:t>Measuring a Ridge on GIS</a:t>
            </a:r>
          </a:p>
        </p:txBody>
      </p:sp>
      <p:pic>
        <p:nvPicPr>
          <p:cNvPr id="1026" name="Picture 2"/>
          <p:cNvPicPr>
            <a:picLocks noChangeAspect="1" noChangeArrowheads="1"/>
          </p:cNvPicPr>
          <p:nvPr/>
        </p:nvPicPr>
        <p:blipFill>
          <a:blip r:embed="rId2" cstate="print"/>
          <a:srcRect/>
          <a:stretch>
            <a:fillRect/>
          </a:stretch>
        </p:blipFill>
        <p:spPr bwMode="auto">
          <a:xfrm>
            <a:off x="2209800" y="1295401"/>
            <a:ext cx="7696200" cy="5242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Arrow Connector 4"/>
          <p:cNvCxnSpPr/>
          <p:nvPr/>
        </p:nvCxnSpPr>
        <p:spPr>
          <a:xfrm>
            <a:off x="5334000" y="3048000"/>
            <a:ext cx="381000" cy="152400"/>
          </a:xfrm>
          <a:prstGeom prst="straightConnector1">
            <a:avLst/>
          </a:prstGeom>
          <a:ln w="57150">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7467600" y="2667000"/>
            <a:ext cx="2971800" cy="3970318"/>
          </a:xfrm>
          <a:prstGeom prst="rect">
            <a:avLst/>
          </a:prstGeom>
          <a:solidFill>
            <a:srgbClr val="FAF8A6"/>
          </a:solidFill>
        </p:spPr>
        <p:txBody>
          <a:bodyPr wrap="square" rtlCol="0">
            <a:spAutoFit/>
          </a:bodyPr>
          <a:lstStyle/>
          <a:p>
            <a:r>
              <a:rPr lang="en-US" sz="1600" dirty="0">
                <a:solidFill>
                  <a:prstClr val="black"/>
                </a:solidFill>
                <a:latin typeface="Century Gothic" panose="020B0502020202020204"/>
              </a:rPr>
              <a:t>To Determine a ridge on the GIS Map:</a:t>
            </a:r>
          </a:p>
          <a:p>
            <a:pPr marL="342900" indent="-342900">
              <a:buFontTx/>
              <a:buAutoNum type="arabicPeriod"/>
            </a:pPr>
            <a:r>
              <a:rPr lang="en-US" sz="1600" dirty="0">
                <a:solidFill>
                  <a:prstClr val="black"/>
                </a:solidFill>
                <a:latin typeface="Century Gothic" panose="020B0502020202020204"/>
              </a:rPr>
              <a:t>Measure the lot from the lakeshore to the back of the ridge, where the land levels off. </a:t>
            </a:r>
          </a:p>
          <a:p>
            <a:pPr marL="342900" indent="-342900">
              <a:buFontTx/>
              <a:buAutoNum type="arabicPeriod" startAt="2"/>
            </a:pPr>
            <a:r>
              <a:rPr lang="en-US" sz="1600" dirty="0">
                <a:solidFill>
                  <a:prstClr val="black"/>
                </a:solidFill>
                <a:latin typeface="Century Gothic" panose="020B0502020202020204"/>
              </a:rPr>
              <a:t>Subtract the elevation of the lake line from the back elevation(rise).</a:t>
            </a:r>
          </a:p>
          <a:p>
            <a:pPr marL="342900" indent="-342900"/>
            <a:r>
              <a:rPr lang="en-US" sz="1600" dirty="0">
                <a:solidFill>
                  <a:prstClr val="black"/>
                </a:solidFill>
                <a:latin typeface="Century Gothic" panose="020B0502020202020204"/>
              </a:rPr>
              <a:t>3. Divide the elevation by the depth</a:t>
            </a:r>
          </a:p>
          <a:p>
            <a:pPr marL="342900" indent="-342900"/>
            <a:endParaRPr lang="en-US" dirty="0">
              <a:solidFill>
                <a:prstClr val="black"/>
              </a:solidFill>
              <a:latin typeface="Century Gothic" panose="020B0502020202020204"/>
            </a:endParaRPr>
          </a:p>
          <a:p>
            <a:pPr marL="342900" indent="-342900"/>
            <a:r>
              <a:rPr lang="en-US" dirty="0">
                <a:solidFill>
                  <a:prstClr val="black"/>
                </a:solidFill>
                <a:latin typeface="Century Gothic" panose="020B0502020202020204"/>
              </a:rPr>
              <a:t>(1212-1194)/25 = 72% Slope</a:t>
            </a:r>
          </a:p>
          <a:p>
            <a:pPr marL="342900" indent="-342900"/>
            <a:r>
              <a:rPr lang="en-US" dirty="0">
                <a:solidFill>
                  <a:prstClr val="black"/>
                </a:solidFill>
                <a:latin typeface="Century Gothic" panose="020B0502020202020204"/>
              </a:rPr>
              <a:t>18’ height</a:t>
            </a:r>
          </a:p>
        </p:txBody>
      </p:sp>
    </p:spTree>
    <p:extLst>
      <p:ext uri="{BB962C8B-B14F-4D97-AF65-F5344CB8AC3E}">
        <p14:creationId xmlns:p14="http://schemas.microsoft.com/office/powerpoint/2010/main" val="67404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228600"/>
            <a:ext cx="6554867" cy="1524000"/>
          </a:xfrm>
        </p:spPr>
        <p:txBody>
          <a:bodyPr>
            <a:normAutofit fontScale="90000"/>
          </a:bodyPr>
          <a:lstStyle/>
          <a:p>
            <a:r>
              <a:rPr lang="en-US" sz="4800" dirty="0"/>
              <a:t>When does a slope become a ridge?</a:t>
            </a:r>
          </a:p>
        </p:txBody>
      </p:sp>
      <p:sp>
        <p:nvSpPr>
          <p:cNvPr id="3" name="TextBox 2"/>
          <p:cNvSpPr txBox="1"/>
          <p:nvPr/>
        </p:nvSpPr>
        <p:spPr>
          <a:xfrm>
            <a:off x="2362200" y="2057401"/>
            <a:ext cx="7467600" cy="4524315"/>
          </a:xfrm>
          <a:prstGeom prst="rect">
            <a:avLst/>
          </a:prstGeom>
          <a:noFill/>
        </p:spPr>
        <p:txBody>
          <a:bodyPr wrap="square" rtlCol="0">
            <a:spAutoFit/>
          </a:bodyPr>
          <a:lstStyle/>
          <a:p>
            <a:r>
              <a:rPr lang="en-US" sz="3200" dirty="0">
                <a:solidFill>
                  <a:prstClr val="white"/>
                </a:solidFill>
                <a:latin typeface="Century Gothic" panose="020B0502020202020204"/>
              </a:rPr>
              <a:t>A ridge has at least a 30% slope</a:t>
            </a:r>
          </a:p>
          <a:p>
            <a:endParaRPr lang="en-US" sz="3200" dirty="0">
              <a:solidFill>
                <a:prstClr val="white"/>
              </a:solidFill>
              <a:latin typeface="Century Gothic" panose="020B0502020202020204"/>
            </a:endParaRPr>
          </a:p>
          <a:p>
            <a:r>
              <a:rPr lang="en-US" sz="3200" dirty="0">
                <a:solidFill>
                  <a:prstClr val="white"/>
                </a:solidFill>
                <a:latin typeface="Century Gothic" panose="020B0502020202020204"/>
              </a:rPr>
              <a:t>There are three grades of ridge.  The grade is determined by the height of the  ridge:</a:t>
            </a:r>
          </a:p>
          <a:p>
            <a:pPr lvl="2">
              <a:buFont typeface="Arial" pitchFamily="34" charset="0"/>
              <a:buChar char="•"/>
            </a:pPr>
            <a:r>
              <a:rPr lang="en-US" sz="3200" dirty="0">
                <a:solidFill>
                  <a:prstClr val="white"/>
                </a:solidFill>
                <a:latin typeface="Century Gothic" panose="020B0502020202020204"/>
              </a:rPr>
              <a:t>Moderate ridge: 6’ to 15’ high</a:t>
            </a:r>
          </a:p>
          <a:p>
            <a:pPr lvl="2">
              <a:buFont typeface="Arial" pitchFamily="34" charset="0"/>
              <a:buChar char="•"/>
            </a:pPr>
            <a:r>
              <a:rPr lang="en-US" sz="3200" dirty="0">
                <a:solidFill>
                  <a:prstClr val="white"/>
                </a:solidFill>
                <a:latin typeface="Century Gothic" panose="020B0502020202020204"/>
              </a:rPr>
              <a:t>Steep ridge: 15’ to 25’ high</a:t>
            </a:r>
          </a:p>
          <a:p>
            <a:pPr lvl="2">
              <a:buFont typeface="Arial" pitchFamily="34" charset="0"/>
              <a:buChar char="•"/>
            </a:pPr>
            <a:r>
              <a:rPr lang="en-US" sz="3200" dirty="0">
                <a:solidFill>
                  <a:prstClr val="white"/>
                </a:solidFill>
                <a:latin typeface="Century Gothic" panose="020B0502020202020204"/>
              </a:rPr>
              <a:t>Very steep ridge: greater than 25’ high</a:t>
            </a:r>
            <a:r>
              <a:rPr lang="en-US" dirty="0">
                <a:solidFill>
                  <a:prstClr val="white"/>
                </a:solidFill>
                <a:latin typeface="Century Gothic" panose="020B0502020202020204"/>
              </a:rPr>
              <a:t>		</a:t>
            </a:r>
          </a:p>
        </p:txBody>
      </p:sp>
    </p:spTree>
    <p:extLst>
      <p:ext uri="{BB962C8B-B14F-4D97-AF65-F5344CB8AC3E}">
        <p14:creationId xmlns:p14="http://schemas.microsoft.com/office/powerpoint/2010/main" val="258633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600201"/>
            <a:ext cx="7467600" cy="5478423"/>
          </a:xfrm>
          <a:prstGeom prst="rect">
            <a:avLst/>
          </a:prstGeom>
          <a:noFill/>
        </p:spPr>
        <p:txBody>
          <a:bodyPr wrap="square" rtlCol="0">
            <a:spAutoFit/>
          </a:bodyPr>
          <a:lstStyle/>
          <a:p>
            <a:pPr algn="ctr"/>
            <a:r>
              <a:rPr lang="en-US" b="1" dirty="0">
                <a:solidFill>
                  <a:prstClr val="white"/>
                </a:solidFill>
                <a:latin typeface="Century Gothic" panose="020B0502020202020204"/>
              </a:rPr>
              <a:t> </a:t>
            </a:r>
            <a:endParaRPr lang="en-US" sz="2800" dirty="0">
              <a:solidFill>
                <a:prstClr val="white"/>
              </a:solidFill>
              <a:latin typeface="Century Gothic" panose="020B0502020202020204"/>
            </a:endParaRPr>
          </a:p>
          <a:p>
            <a:r>
              <a:rPr lang="en-US" sz="3200" dirty="0">
                <a:solidFill>
                  <a:prstClr val="white"/>
                </a:solidFill>
                <a:latin typeface="Century Gothic" panose="020B0502020202020204"/>
              </a:rPr>
              <a:t>A study of lakeshore sales on the Whitefish chain of lakes showed that lake lots that were level, or had a gradual slope did not need to receive any discount to value.  A gradual slope is defined by a slope up to 14%. </a:t>
            </a:r>
          </a:p>
          <a:p>
            <a:endParaRPr lang="en-US" sz="2400" dirty="0">
              <a:solidFill>
                <a:prstClr val="white"/>
              </a:solidFill>
              <a:latin typeface="Century Gothic" panose="020B0502020202020204"/>
            </a:endParaRPr>
          </a:p>
          <a:p>
            <a:pPr algn="ctr"/>
            <a:r>
              <a:rPr lang="en-US" sz="3600" b="1" dirty="0">
                <a:solidFill>
                  <a:srgbClr val="FFFF99"/>
                </a:solidFill>
                <a:latin typeface="Century Gothic" panose="020B0502020202020204"/>
              </a:rPr>
              <a:t>0% -14%</a:t>
            </a:r>
          </a:p>
          <a:p>
            <a:endParaRPr lang="en-US" sz="2400" dirty="0">
              <a:solidFill>
                <a:prstClr val="white"/>
              </a:solidFill>
              <a:latin typeface="Century Gothic" panose="020B0502020202020204"/>
            </a:endParaRPr>
          </a:p>
          <a:p>
            <a:endParaRPr lang="en-US" sz="2400" dirty="0">
              <a:solidFill>
                <a:prstClr val="white"/>
              </a:solidFill>
              <a:latin typeface="Century Gothic" panose="020B0502020202020204"/>
            </a:endParaRPr>
          </a:p>
        </p:txBody>
      </p:sp>
      <p:sp>
        <p:nvSpPr>
          <p:cNvPr id="3" name="Title 2"/>
          <p:cNvSpPr>
            <a:spLocks noGrp="1"/>
          </p:cNvSpPr>
          <p:nvPr>
            <p:ph type="title"/>
          </p:nvPr>
        </p:nvSpPr>
        <p:spPr>
          <a:xfrm>
            <a:off x="2743201" y="228600"/>
            <a:ext cx="6554867" cy="1524000"/>
          </a:xfrm>
        </p:spPr>
        <p:txBody>
          <a:bodyPr/>
          <a:lstStyle/>
          <a:p>
            <a:r>
              <a:rPr lang="en-US" dirty="0"/>
              <a:t>Gradual Slope</a:t>
            </a:r>
          </a:p>
        </p:txBody>
      </p:sp>
    </p:spTree>
    <p:extLst>
      <p:ext uri="{BB962C8B-B14F-4D97-AF65-F5344CB8AC3E}">
        <p14:creationId xmlns:p14="http://schemas.microsoft.com/office/powerpoint/2010/main" val="156066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garyg\Desktop\770183105A00009_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6400" y="152400"/>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71652" y="1905000"/>
            <a:ext cx="499634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3392488"/>
            <a:ext cx="4733954" cy="3465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415976834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0</TotalTime>
  <Words>1177</Words>
  <Application>Microsoft Macintosh PowerPoint</Application>
  <PresentationFormat>Widescreen</PresentationFormat>
  <Paragraphs>193</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Wingdings 3</vt:lpstr>
      <vt:lpstr>Slice</vt:lpstr>
      <vt:lpstr>PowerPoint Presentation</vt:lpstr>
      <vt:lpstr>Examples</vt:lpstr>
      <vt:lpstr>Measuring Slope</vt:lpstr>
      <vt:lpstr>PowerPoint Presentation</vt:lpstr>
      <vt:lpstr>Measuring a Slope on GIS</vt:lpstr>
      <vt:lpstr>Measuring a Ridge on GIS</vt:lpstr>
      <vt:lpstr>When does a slope become a ridge?</vt:lpstr>
      <vt:lpstr>Gradual Slope</vt:lpstr>
      <vt:lpstr>PowerPoint Presentation</vt:lpstr>
      <vt:lpstr>Moderate Slope</vt:lpstr>
      <vt:lpstr>PowerPoint Presentation</vt:lpstr>
      <vt:lpstr>Steep Slope</vt:lpstr>
      <vt:lpstr>PowerPoint Presentation</vt:lpstr>
      <vt:lpstr>Moderate Ridge</vt:lpstr>
      <vt:lpstr>PowerPoint Presentation</vt:lpstr>
      <vt:lpstr>Steep Ridge</vt:lpstr>
      <vt:lpstr>PowerPoint Presentation</vt:lpstr>
      <vt:lpstr>Very Steep Ridge</vt:lpstr>
      <vt:lpstr>PowerPoint Presentation</vt:lpstr>
      <vt:lpstr>Landings</vt:lpstr>
      <vt:lpstr>PowerPoint Presentation</vt:lpstr>
      <vt:lpstr>Close Calls</vt:lpstr>
      <vt:lpstr>What if these lots are side by side?</vt:lpstr>
      <vt:lpstr>PowerPoint Presentation</vt:lpstr>
      <vt:lpstr>PowerPoint Presentation</vt:lpstr>
      <vt:lpstr>Areas of Consideration in Evaluating Lakeshore Vegetation</vt:lpstr>
      <vt:lpstr>Three Areas of Consideration of Lakeshore Vegetation</vt:lpstr>
      <vt:lpstr>Vegetation in the Water</vt:lpstr>
      <vt:lpstr>Groups of Aquatic Plants Found in Minnesota Lakes Considered in the Lakeshore Valuation Process</vt:lpstr>
      <vt:lpstr>PowerPoint Presentation</vt:lpstr>
      <vt:lpstr>Types of Plants Common to Crow Wing County Lakes</vt:lpstr>
      <vt:lpstr>Bullrushes</vt:lpstr>
      <vt:lpstr>Cattails</vt:lpstr>
      <vt:lpstr>Purple Loosestrife</vt:lpstr>
      <vt:lpstr>Wild Rice</vt:lpstr>
      <vt:lpstr>PowerPoint Presentation</vt:lpstr>
      <vt:lpstr>Water lily</vt:lpstr>
      <vt:lpstr>Filamentous Algae</vt:lpstr>
      <vt:lpstr>Stonewort</vt:lpstr>
      <vt:lpstr>PowerPoint Presentation</vt:lpstr>
      <vt:lpstr>Pond Weeds</vt:lpstr>
      <vt:lpstr>Milfoil</vt:lpstr>
      <vt:lpstr>Wild Celery</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Shea</dc:creator>
  <cp:lastModifiedBy>Jackie Coulter</cp:lastModifiedBy>
  <cp:revision>2</cp:revision>
  <dcterms:created xsi:type="dcterms:W3CDTF">2018-06-27T18:28:04Z</dcterms:created>
  <dcterms:modified xsi:type="dcterms:W3CDTF">2018-07-05T20:00:53Z</dcterms:modified>
</cp:coreProperties>
</file>