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62" r:id="rId6"/>
    <p:sldId id="263" r:id="rId7"/>
    <p:sldId id="264" r:id="rId8"/>
    <p:sldId id="259" r:id="rId9"/>
    <p:sldId id="265" r:id="rId10"/>
    <p:sldId id="266" r:id="rId11"/>
    <p:sldId id="267" r:id="rId12"/>
    <p:sldId id="268" r:id="rId13"/>
    <p:sldId id="269" r:id="rId14"/>
    <p:sldId id="270" r:id="rId15"/>
    <p:sldId id="271" r:id="rId16"/>
    <p:sldId id="272" r:id="rId17"/>
    <p:sldId id="258"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652463" indent="-195263" algn="l" rtl="0" eaLnBrk="0" fontAlgn="base" hangingPunct="0">
      <a:spcBef>
        <a:spcPct val="0"/>
      </a:spcBef>
      <a:spcAft>
        <a:spcPct val="0"/>
      </a:spcAft>
      <a:defRPr kern="1200">
        <a:solidFill>
          <a:schemeClr val="tx1"/>
        </a:solidFill>
        <a:latin typeface="Arial" charset="0"/>
        <a:ea typeface="+mn-ea"/>
        <a:cs typeface="+mn-cs"/>
      </a:defRPr>
    </a:lvl2pPr>
    <a:lvl3pPr marL="1304925" indent="-390525" algn="l" rtl="0" eaLnBrk="0" fontAlgn="base" hangingPunct="0">
      <a:spcBef>
        <a:spcPct val="0"/>
      </a:spcBef>
      <a:spcAft>
        <a:spcPct val="0"/>
      </a:spcAft>
      <a:defRPr kern="1200">
        <a:solidFill>
          <a:schemeClr val="tx1"/>
        </a:solidFill>
        <a:latin typeface="Arial" charset="0"/>
        <a:ea typeface="+mn-ea"/>
        <a:cs typeface="+mn-cs"/>
      </a:defRPr>
    </a:lvl3pPr>
    <a:lvl4pPr marL="1958975" indent="-587375" algn="l" rtl="0" eaLnBrk="0" fontAlgn="base" hangingPunct="0">
      <a:spcBef>
        <a:spcPct val="0"/>
      </a:spcBef>
      <a:spcAft>
        <a:spcPct val="0"/>
      </a:spcAft>
      <a:defRPr kern="1200">
        <a:solidFill>
          <a:schemeClr val="tx1"/>
        </a:solidFill>
        <a:latin typeface="Arial" charset="0"/>
        <a:ea typeface="+mn-ea"/>
        <a:cs typeface="+mn-cs"/>
      </a:defRPr>
    </a:lvl4pPr>
    <a:lvl5pPr marL="2611438" indent="-782638"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0"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79610" y="0"/>
            <a:ext cx="2612390" cy="6858000"/>
          </a:xfrm>
          <a:prstGeom prst="rect">
            <a:avLst/>
          </a:prstGeom>
        </p:spPr>
      </p:pic>
      <p:sp>
        <p:nvSpPr>
          <p:cNvPr id="2" name="Title 1"/>
          <p:cNvSpPr>
            <a:spLocks noGrp="1"/>
          </p:cNvSpPr>
          <p:nvPr>
            <p:ph type="ctrTitle"/>
          </p:nvPr>
        </p:nvSpPr>
        <p:spPr>
          <a:xfrm>
            <a:off x="1799266" y="1460500"/>
            <a:ext cx="7721599" cy="1470025"/>
          </a:xfrm>
        </p:spPr>
        <p:txBody>
          <a:bodyPr/>
          <a:lstStyle>
            <a:lvl1pPr algn="l">
              <a:defRPr sz="5000" b="1" i="0">
                <a:solidFill>
                  <a:schemeClr val="tx1"/>
                </a:solidFill>
                <a:latin typeface="Georgia" panose="02040502050405020303"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1" y="3429000"/>
            <a:ext cx="7692064" cy="1752600"/>
          </a:xfrm>
        </p:spPr>
        <p:txBody>
          <a:bodyPr anchor="t" anchorCtr="0"/>
          <a:lstStyle>
            <a:lvl1pPr marL="0" indent="0" algn="l">
              <a:buNone/>
              <a:defRPr sz="3333">
                <a:solidFill>
                  <a:srgbClr val="800000"/>
                </a:solidFill>
                <a:latin typeface="+mj-lt"/>
              </a:defRPr>
            </a:lvl1pPr>
            <a:lvl2pPr marL="457163" indent="0" algn="ctr">
              <a:buNone/>
              <a:defRPr/>
            </a:lvl2pPr>
            <a:lvl3pPr marL="914327" indent="0" algn="ctr">
              <a:buNone/>
              <a:defRPr/>
            </a:lvl3pPr>
            <a:lvl4pPr marL="1371490" indent="0" algn="ctr">
              <a:buNone/>
              <a:defRPr/>
            </a:lvl4pPr>
            <a:lvl5pPr marL="1828654" indent="0" algn="ctr">
              <a:buNone/>
              <a:defRPr/>
            </a:lvl5pPr>
            <a:lvl6pPr marL="2285818" indent="0" algn="ctr">
              <a:buNone/>
              <a:defRPr/>
            </a:lvl6pPr>
            <a:lvl7pPr marL="2742980" indent="0" algn="ctr">
              <a:buNone/>
              <a:defRPr/>
            </a:lvl7pPr>
            <a:lvl8pPr marL="3200144" indent="0" algn="ctr">
              <a:buNone/>
              <a:defRPr/>
            </a:lvl8pPr>
            <a:lvl9pPr marL="3657308" indent="0" algn="ctr">
              <a:buNone/>
              <a:defRPr/>
            </a:lvl9pPr>
          </a:lstStyle>
          <a:p>
            <a:r>
              <a:rPr lang="en-US" smtClean="0"/>
              <a:t>Click to edit Master subtitle style</a:t>
            </a:r>
            <a:endParaRPr lang="en-US" dirty="0"/>
          </a:p>
        </p:txBody>
      </p:sp>
      <p:pic>
        <p:nvPicPr>
          <p:cNvPr id="5" name="Picture 3"/>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444500" y="5702487"/>
            <a:ext cx="18125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7157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p:spPr>
        <p:txBody>
          <a:bodyPr/>
          <a:lstStyle>
            <a:lvl1pPr>
              <a:defRPr sz="4000" b="1" i="0">
                <a:latin typeface="Georgia" panose="020405020504050203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752600"/>
            <a:ext cx="10972800" cy="4089400"/>
          </a:xfrm>
        </p:spPr>
        <p:txBody>
          <a:bodyPr/>
          <a:lstStyle>
            <a:lvl1pPr>
              <a:buClr>
                <a:schemeClr val="bg2"/>
              </a:buClr>
              <a:defRPr sz="2833">
                <a:latin typeface="+mj-lt"/>
              </a:defRPr>
            </a:lvl1pPr>
            <a:lvl2pPr>
              <a:buClr>
                <a:schemeClr val="bg2"/>
              </a:buClr>
              <a:defRPr sz="2417">
                <a:latin typeface="+mj-lt"/>
              </a:defRPr>
            </a:lvl2pPr>
            <a:lvl3pPr marL="1142908" indent="-228582">
              <a:buClr>
                <a:schemeClr val="bg2"/>
              </a:buClr>
              <a:buFont typeface="Courier New" pitchFamily="49" charset="0"/>
              <a:buChar char="o"/>
              <a:defRPr sz="2000">
                <a:latin typeface="+mj-lt"/>
              </a:defRPr>
            </a:lvl3pPr>
            <a:lvl4pPr marL="1600072" indent="-228582">
              <a:buClr>
                <a:schemeClr val="bg2"/>
              </a:buClr>
              <a:buFont typeface="Wingdings" pitchFamily="2" charset="2"/>
              <a:buChar char="§"/>
              <a:defRPr sz="1833">
                <a:latin typeface="+mj-lt"/>
              </a:defRPr>
            </a:lvl4pPr>
            <a:lvl5pPr marL="2057236" indent="-228582">
              <a:buClr>
                <a:schemeClr val="bg2"/>
              </a:buClr>
              <a:buFont typeface="Arial" pitchFamily="34" charset="0"/>
              <a:buChar char="•"/>
              <a:defRPr sz="1833">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65836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906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752603"/>
            <a:ext cx="5384800" cy="4025898"/>
          </a:xfrm>
        </p:spPr>
        <p:txBody>
          <a:bodyPr/>
          <a:lstStyle>
            <a:lvl1pPr>
              <a:defRPr sz="2833"/>
            </a:lvl1pPr>
            <a:lvl2pPr>
              <a:defRPr sz="2417"/>
            </a:lvl2pPr>
            <a:lvl3pPr>
              <a:defRPr sz="2000"/>
            </a:lvl3pPr>
            <a:lvl4pPr>
              <a:defRPr sz="1833"/>
            </a:lvl4pPr>
            <a:lvl5pPr>
              <a:defRPr sz="1833"/>
            </a:lvl5pPr>
            <a:lvl6pPr>
              <a:defRPr sz="1833"/>
            </a:lvl6pPr>
            <a:lvl7pPr>
              <a:defRPr sz="1833"/>
            </a:lvl7pPr>
            <a:lvl8pPr>
              <a:defRPr sz="1833"/>
            </a:lvl8pPr>
            <a:lvl9pPr>
              <a:defRPr sz="18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52603"/>
            <a:ext cx="5384800" cy="4025898"/>
          </a:xfrm>
        </p:spPr>
        <p:txBody>
          <a:bodyPr/>
          <a:lstStyle>
            <a:lvl1pPr>
              <a:defRPr sz="2833"/>
            </a:lvl1pPr>
            <a:lvl2pPr>
              <a:defRPr sz="2417"/>
            </a:lvl2pPr>
            <a:lvl3pPr>
              <a:defRPr sz="2000"/>
            </a:lvl3pPr>
            <a:lvl4pPr>
              <a:defRPr sz="1833"/>
            </a:lvl4pPr>
            <a:lvl5pPr>
              <a:defRPr sz="1833"/>
            </a:lvl5pPr>
            <a:lvl6pPr>
              <a:defRPr sz="1833"/>
            </a:lvl6pPr>
            <a:lvl7pPr>
              <a:defRPr sz="1833"/>
            </a:lvl7pPr>
            <a:lvl8pPr>
              <a:defRPr sz="1833"/>
            </a:lvl8pPr>
            <a:lvl9pPr>
              <a:defRPr sz="18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066539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4011084" cy="825500"/>
          </a:xfrm>
        </p:spPr>
        <p:txBody>
          <a:bodyPr anchor="b"/>
          <a:lstStyle>
            <a:lvl1pPr algn="l">
              <a:defRPr sz="2417" b="1"/>
            </a:lvl1pPr>
          </a:lstStyle>
          <a:p>
            <a:r>
              <a:rPr lang="en-US" smtClean="0"/>
              <a:t>Click to edit Master title style</a:t>
            </a:r>
            <a:endParaRPr lang="en-US" dirty="0"/>
          </a:p>
        </p:txBody>
      </p:sp>
      <p:sp>
        <p:nvSpPr>
          <p:cNvPr id="3" name="Content Placeholder 2"/>
          <p:cNvSpPr>
            <a:spLocks noGrp="1"/>
          </p:cNvSpPr>
          <p:nvPr>
            <p:ph idx="1"/>
          </p:nvPr>
        </p:nvSpPr>
        <p:spPr>
          <a:xfrm>
            <a:off x="4766733" y="609603"/>
            <a:ext cx="6815667" cy="5168898"/>
          </a:xfrm>
        </p:spPr>
        <p:txBody>
          <a:bodyPr/>
          <a:lstStyle>
            <a:lvl1pPr>
              <a:defRPr sz="2833"/>
            </a:lvl1pPr>
            <a:lvl2pPr>
              <a:defRPr sz="2417"/>
            </a:lvl2pPr>
            <a:lvl3pPr>
              <a:defRPr sz="2000"/>
            </a:lvl3pPr>
            <a:lvl4pPr>
              <a:defRPr sz="1833"/>
            </a:lvl4pPr>
            <a:lvl5pPr>
              <a:defRPr sz="1833"/>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3"/>
            <a:ext cx="4011084" cy="4343398"/>
          </a:xfrm>
        </p:spPr>
        <p:txBody>
          <a:bodyPr/>
          <a:lstStyle>
            <a:lvl1pPr marL="0" indent="0">
              <a:buNone/>
              <a:defRPr sz="1417"/>
            </a:lvl1pPr>
            <a:lvl2pPr marL="457163" indent="0">
              <a:buNone/>
              <a:defRPr sz="1167"/>
            </a:lvl2pPr>
            <a:lvl3pPr marL="914327" indent="0">
              <a:buNone/>
              <a:defRPr sz="1000"/>
            </a:lvl3pPr>
            <a:lvl4pPr marL="1371490" indent="0">
              <a:buNone/>
              <a:defRPr sz="917"/>
            </a:lvl4pPr>
            <a:lvl5pPr marL="1828654" indent="0">
              <a:buNone/>
              <a:defRPr sz="917"/>
            </a:lvl5pPr>
            <a:lvl6pPr marL="2285818" indent="0">
              <a:buNone/>
              <a:defRPr sz="917"/>
            </a:lvl6pPr>
            <a:lvl7pPr marL="2742980" indent="0">
              <a:buNone/>
              <a:defRPr sz="917"/>
            </a:lvl7pPr>
            <a:lvl8pPr marL="3200144" indent="0">
              <a:buNone/>
              <a:defRPr sz="917"/>
            </a:lvl8pPr>
            <a:lvl9pPr marL="3657308" indent="0">
              <a:buNone/>
              <a:defRPr sz="917"/>
            </a:lvl9pPr>
          </a:lstStyle>
          <a:p>
            <a:pPr lvl="0"/>
            <a:r>
              <a:rPr lang="en-US" smtClean="0"/>
              <a:t>Edit Master text styles</a:t>
            </a:r>
          </a:p>
        </p:txBody>
      </p:sp>
    </p:spTree>
    <p:extLst>
      <p:ext uri="{BB962C8B-B14F-4D97-AF65-F5344CB8AC3E}">
        <p14:creationId xmlns:p14="http://schemas.microsoft.com/office/powerpoint/2010/main" val="19914183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508000" y="5924278"/>
            <a:ext cx="1333501" cy="679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09865" y="381000"/>
            <a:ext cx="1097227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2" name="Rectangle 4"/>
          <p:cNvSpPr>
            <a:spLocks noGrp="1" noChangeArrowheads="1"/>
          </p:cNvSpPr>
          <p:nvPr>
            <p:ph type="body" idx="1"/>
          </p:nvPr>
        </p:nvSpPr>
        <p:spPr bwMode="auto">
          <a:xfrm>
            <a:off x="609865" y="1636049"/>
            <a:ext cx="10972271" cy="4267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 name="Slide Number Placeholder 6"/>
          <p:cNvSpPr txBox="1">
            <a:spLocks/>
          </p:cNvSpPr>
          <p:nvPr/>
        </p:nvSpPr>
        <p:spPr>
          <a:xfrm>
            <a:off x="11277203" y="6350000"/>
            <a:ext cx="609865" cy="365125"/>
          </a:xfrm>
          <a:prstGeom prst="rect">
            <a:avLst/>
          </a:prstGeom>
        </p:spPr>
        <p:txBody>
          <a:bodyPr lIns="91440" tIns="45720" rIns="91440" bIns="4572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B58946C-6D5B-423C-A8EE-158D26A0E9E3}" type="slidenum">
              <a:rPr lang="en-US" sz="1167" smtClean="0">
                <a:solidFill>
                  <a:schemeClr val="bg2">
                    <a:lumMod val="75000"/>
                  </a:schemeClr>
                </a:solidFill>
                <a:latin typeface="+mj-lt"/>
              </a:rPr>
              <a:pPr>
                <a:defRPr/>
              </a:pPr>
              <a:t>‹#›</a:t>
            </a:fld>
            <a:endParaRPr lang="en-US" sz="1333" dirty="0">
              <a:solidFill>
                <a:schemeClr val="bg2">
                  <a:lumMod val="75000"/>
                </a:schemeClr>
              </a:solidFill>
              <a:latin typeface="+mj-lt"/>
            </a:endParaRPr>
          </a:p>
        </p:txBody>
      </p:sp>
    </p:spTree>
    <p:extLst>
      <p:ext uri="{BB962C8B-B14F-4D97-AF65-F5344CB8AC3E}">
        <p14:creationId xmlns:p14="http://schemas.microsoft.com/office/powerpoint/2010/main" val="733644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rtl="0" eaLnBrk="1" fontAlgn="base" hangingPunct="1">
        <a:spcBef>
          <a:spcPct val="0"/>
        </a:spcBef>
        <a:spcAft>
          <a:spcPct val="0"/>
        </a:spcAft>
        <a:defRPr sz="4000" b="1">
          <a:solidFill>
            <a:schemeClr val="tx2"/>
          </a:solidFill>
          <a:latin typeface="Georgia" panose="02040502050405020303" pitchFamily="18" charset="0"/>
          <a:ea typeface="+mj-ea"/>
          <a:cs typeface="Arial" panose="020B0604020202020204" pitchFamily="34" charset="0"/>
        </a:defRPr>
      </a:lvl1pPr>
      <a:lvl2pPr algn="ctr" rtl="0" eaLnBrk="1" fontAlgn="base" hangingPunct="1">
        <a:spcBef>
          <a:spcPct val="0"/>
        </a:spcBef>
        <a:spcAft>
          <a:spcPct val="0"/>
        </a:spcAft>
        <a:defRPr sz="4000" b="1">
          <a:solidFill>
            <a:schemeClr val="tx2"/>
          </a:solidFill>
          <a:latin typeface="Arial Narrow" pitchFamily="34" charset="0"/>
          <a:cs typeface="Arial" charset="0"/>
        </a:defRPr>
      </a:lvl2pPr>
      <a:lvl3pPr algn="ctr" rtl="0" eaLnBrk="1" fontAlgn="base" hangingPunct="1">
        <a:spcBef>
          <a:spcPct val="0"/>
        </a:spcBef>
        <a:spcAft>
          <a:spcPct val="0"/>
        </a:spcAft>
        <a:defRPr sz="4000" b="1">
          <a:solidFill>
            <a:schemeClr val="tx2"/>
          </a:solidFill>
          <a:latin typeface="Arial Narrow" pitchFamily="34" charset="0"/>
          <a:cs typeface="Arial" charset="0"/>
        </a:defRPr>
      </a:lvl3pPr>
      <a:lvl4pPr algn="ctr" rtl="0" eaLnBrk="1" fontAlgn="base" hangingPunct="1">
        <a:spcBef>
          <a:spcPct val="0"/>
        </a:spcBef>
        <a:spcAft>
          <a:spcPct val="0"/>
        </a:spcAft>
        <a:defRPr sz="4000" b="1">
          <a:solidFill>
            <a:schemeClr val="tx2"/>
          </a:solidFill>
          <a:latin typeface="Arial Narrow" pitchFamily="34" charset="0"/>
          <a:cs typeface="Arial" charset="0"/>
        </a:defRPr>
      </a:lvl4pPr>
      <a:lvl5pPr algn="ctr" rtl="0" eaLnBrk="1" fontAlgn="base" hangingPunct="1">
        <a:spcBef>
          <a:spcPct val="0"/>
        </a:spcBef>
        <a:spcAft>
          <a:spcPct val="0"/>
        </a:spcAft>
        <a:defRPr sz="4000" b="1">
          <a:solidFill>
            <a:schemeClr val="tx2"/>
          </a:solidFill>
          <a:latin typeface="Arial Narrow" pitchFamily="34" charset="0"/>
          <a:cs typeface="Arial" charset="0"/>
        </a:defRPr>
      </a:lvl5pPr>
      <a:lvl6pPr marL="457182" algn="ctr" rtl="0" eaLnBrk="1" fontAlgn="base" hangingPunct="1">
        <a:spcBef>
          <a:spcPct val="0"/>
        </a:spcBef>
        <a:spcAft>
          <a:spcPct val="0"/>
        </a:spcAft>
        <a:defRPr sz="4416">
          <a:solidFill>
            <a:schemeClr val="tx2"/>
          </a:solidFill>
          <a:latin typeface="Arial" charset="0"/>
        </a:defRPr>
      </a:lvl6pPr>
      <a:lvl7pPr marL="914363" algn="ctr" rtl="0" eaLnBrk="1" fontAlgn="base" hangingPunct="1">
        <a:spcBef>
          <a:spcPct val="0"/>
        </a:spcBef>
        <a:spcAft>
          <a:spcPct val="0"/>
        </a:spcAft>
        <a:defRPr sz="4416">
          <a:solidFill>
            <a:schemeClr val="tx2"/>
          </a:solidFill>
          <a:latin typeface="Arial" charset="0"/>
        </a:defRPr>
      </a:lvl7pPr>
      <a:lvl8pPr marL="1371545" algn="ctr" rtl="0" eaLnBrk="1" fontAlgn="base" hangingPunct="1">
        <a:spcBef>
          <a:spcPct val="0"/>
        </a:spcBef>
        <a:spcAft>
          <a:spcPct val="0"/>
        </a:spcAft>
        <a:defRPr sz="4416">
          <a:solidFill>
            <a:schemeClr val="tx2"/>
          </a:solidFill>
          <a:latin typeface="Arial" charset="0"/>
        </a:defRPr>
      </a:lvl8pPr>
      <a:lvl9pPr marL="1828727" algn="ctr" rtl="0" eaLnBrk="1" fontAlgn="base" hangingPunct="1">
        <a:spcBef>
          <a:spcPct val="0"/>
        </a:spcBef>
        <a:spcAft>
          <a:spcPct val="0"/>
        </a:spcAft>
        <a:defRPr sz="4416">
          <a:solidFill>
            <a:schemeClr val="tx2"/>
          </a:solidFill>
          <a:latin typeface="Arial" charset="0"/>
        </a:defRPr>
      </a:lvl9pPr>
    </p:titleStyle>
    <p:bodyStyle>
      <a:lvl1pPr marL="342622" indent="-342622" algn="l" rtl="0" eaLnBrk="1" fontAlgn="base" hangingPunct="1">
        <a:spcBef>
          <a:spcPct val="20000"/>
        </a:spcBef>
        <a:spcAft>
          <a:spcPct val="0"/>
        </a:spcAft>
        <a:buClr>
          <a:schemeClr val="bg2"/>
        </a:buClr>
        <a:buChar char="•"/>
        <a:defRPr sz="2833">
          <a:solidFill>
            <a:schemeClr val="tx1"/>
          </a:solidFill>
          <a:latin typeface="+mj-lt"/>
          <a:ea typeface="+mn-ea"/>
          <a:cs typeface="+mn-cs"/>
        </a:defRPr>
      </a:lvl1pPr>
      <a:lvl2pPr marL="742127" indent="-285739" algn="l" rtl="0" eaLnBrk="1" fontAlgn="base" hangingPunct="1">
        <a:spcBef>
          <a:spcPct val="20000"/>
        </a:spcBef>
        <a:spcAft>
          <a:spcPct val="0"/>
        </a:spcAft>
        <a:buClr>
          <a:schemeClr val="bg2"/>
        </a:buClr>
        <a:buChar char="–"/>
        <a:defRPr sz="2417">
          <a:solidFill>
            <a:schemeClr val="tx1"/>
          </a:solidFill>
          <a:latin typeface="+mj-lt"/>
        </a:defRPr>
      </a:lvl2pPr>
      <a:lvl3pPr marL="1142954" indent="-227533" algn="l" rtl="0" eaLnBrk="1" fontAlgn="base" hangingPunct="1">
        <a:spcBef>
          <a:spcPct val="20000"/>
        </a:spcBef>
        <a:spcAft>
          <a:spcPct val="0"/>
        </a:spcAft>
        <a:buClr>
          <a:schemeClr val="bg2"/>
        </a:buClr>
        <a:buChar char="•"/>
        <a:defRPr sz="2000">
          <a:solidFill>
            <a:schemeClr val="tx1"/>
          </a:solidFill>
          <a:latin typeface="+mj-lt"/>
        </a:defRPr>
      </a:lvl3pPr>
      <a:lvl4pPr marL="1599343" indent="-227533" algn="l" rtl="0" eaLnBrk="1" fontAlgn="base" hangingPunct="1">
        <a:spcBef>
          <a:spcPct val="20000"/>
        </a:spcBef>
        <a:spcAft>
          <a:spcPct val="0"/>
        </a:spcAft>
        <a:buClr>
          <a:schemeClr val="bg2"/>
        </a:buClr>
        <a:buChar char="–"/>
        <a:defRPr sz="1833">
          <a:solidFill>
            <a:schemeClr val="tx1"/>
          </a:solidFill>
          <a:latin typeface="+mj-lt"/>
        </a:defRPr>
      </a:lvl4pPr>
      <a:lvl5pPr marL="2057054" indent="-227533" algn="l" rtl="0" eaLnBrk="1" fontAlgn="base" hangingPunct="1">
        <a:spcBef>
          <a:spcPct val="20000"/>
        </a:spcBef>
        <a:spcAft>
          <a:spcPct val="0"/>
        </a:spcAft>
        <a:buClr>
          <a:schemeClr val="bg2"/>
        </a:buClr>
        <a:buFont typeface="Arial" charset="0"/>
        <a:buChar char="»"/>
        <a:defRPr sz="1833">
          <a:solidFill>
            <a:schemeClr val="tx1"/>
          </a:solidFill>
          <a:latin typeface="+mj-lt"/>
        </a:defRPr>
      </a:lvl5pPr>
      <a:lvl6pPr marL="2514499"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6pPr>
      <a:lvl7pPr marL="2971681"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7pPr>
      <a:lvl8pPr marL="3428863"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8pPr>
      <a:lvl9pPr marL="3886045"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9pPr>
    </p:bodyStyle>
    <p:otherStyle>
      <a:defPPr>
        <a:defRPr lang="en-US"/>
      </a:defPPr>
      <a:lvl1pPr marL="0" algn="l" defTabSz="914363" rtl="0" eaLnBrk="1" latinLnBrk="0" hangingPunct="1">
        <a:defRPr sz="1833" kern="1200">
          <a:solidFill>
            <a:schemeClr val="tx1"/>
          </a:solidFill>
          <a:latin typeface="+mn-lt"/>
          <a:ea typeface="+mn-ea"/>
          <a:cs typeface="+mn-cs"/>
        </a:defRPr>
      </a:lvl1pPr>
      <a:lvl2pPr marL="457182" algn="l" defTabSz="914363" rtl="0" eaLnBrk="1" latinLnBrk="0" hangingPunct="1">
        <a:defRPr sz="1833" kern="1200">
          <a:solidFill>
            <a:schemeClr val="tx1"/>
          </a:solidFill>
          <a:latin typeface="+mn-lt"/>
          <a:ea typeface="+mn-ea"/>
          <a:cs typeface="+mn-cs"/>
        </a:defRPr>
      </a:lvl2pPr>
      <a:lvl3pPr marL="914363" algn="l" defTabSz="914363" rtl="0" eaLnBrk="1" latinLnBrk="0" hangingPunct="1">
        <a:defRPr sz="1833" kern="1200">
          <a:solidFill>
            <a:schemeClr val="tx1"/>
          </a:solidFill>
          <a:latin typeface="+mn-lt"/>
          <a:ea typeface="+mn-ea"/>
          <a:cs typeface="+mn-cs"/>
        </a:defRPr>
      </a:lvl3pPr>
      <a:lvl4pPr marL="1371545" algn="l" defTabSz="914363" rtl="0" eaLnBrk="1" latinLnBrk="0" hangingPunct="1">
        <a:defRPr sz="1833" kern="1200">
          <a:solidFill>
            <a:schemeClr val="tx1"/>
          </a:solidFill>
          <a:latin typeface="+mn-lt"/>
          <a:ea typeface="+mn-ea"/>
          <a:cs typeface="+mn-cs"/>
        </a:defRPr>
      </a:lvl4pPr>
      <a:lvl5pPr marL="1828727" algn="l" defTabSz="914363" rtl="0" eaLnBrk="1" latinLnBrk="0" hangingPunct="1">
        <a:defRPr sz="1833" kern="1200">
          <a:solidFill>
            <a:schemeClr val="tx1"/>
          </a:solidFill>
          <a:latin typeface="+mn-lt"/>
          <a:ea typeface="+mn-ea"/>
          <a:cs typeface="+mn-cs"/>
        </a:defRPr>
      </a:lvl5pPr>
      <a:lvl6pPr marL="2285909" algn="l" defTabSz="914363" rtl="0" eaLnBrk="1" latinLnBrk="0" hangingPunct="1">
        <a:defRPr sz="1833" kern="1200">
          <a:solidFill>
            <a:schemeClr val="tx1"/>
          </a:solidFill>
          <a:latin typeface="+mn-lt"/>
          <a:ea typeface="+mn-ea"/>
          <a:cs typeface="+mn-cs"/>
        </a:defRPr>
      </a:lvl6pPr>
      <a:lvl7pPr marL="2743090" algn="l" defTabSz="914363" rtl="0" eaLnBrk="1" latinLnBrk="0" hangingPunct="1">
        <a:defRPr sz="1833" kern="1200">
          <a:solidFill>
            <a:schemeClr val="tx1"/>
          </a:solidFill>
          <a:latin typeface="+mn-lt"/>
          <a:ea typeface="+mn-ea"/>
          <a:cs typeface="+mn-cs"/>
        </a:defRPr>
      </a:lvl7pPr>
      <a:lvl8pPr marL="3200272" algn="l" defTabSz="914363" rtl="0" eaLnBrk="1" latinLnBrk="0" hangingPunct="1">
        <a:defRPr sz="1833" kern="1200">
          <a:solidFill>
            <a:schemeClr val="tx1"/>
          </a:solidFill>
          <a:latin typeface="+mn-lt"/>
          <a:ea typeface="+mn-ea"/>
          <a:cs typeface="+mn-cs"/>
        </a:defRPr>
      </a:lvl8pPr>
      <a:lvl9pPr marL="3657454" algn="l" defTabSz="914363" rtl="0" eaLnBrk="1" latinLnBrk="0" hangingPunct="1">
        <a:defRPr sz="18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9266" y="1460500"/>
            <a:ext cx="9268425" cy="1470025"/>
          </a:xfrm>
        </p:spPr>
        <p:txBody>
          <a:bodyPr/>
          <a:lstStyle/>
          <a:p>
            <a:r>
              <a:rPr lang="en-US" dirty="0" smtClean="0"/>
              <a:t>Recent Exemption Decisions</a:t>
            </a:r>
            <a:endParaRPr lang="en-US" dirty="0"/>
          </a:p>
        </p:txBody>
      </p:sp>
      <p:sp>
        <p:nvSpPr>
          <p:cNvPr id="3" name="Subtitle 2"/>
          <p:cNvSpPr>
            <a:spLocks noGrp="1"/>
          </p:cNvSpPr>
          <p:nvPr>
            <p:ph type="subTitle" idx="1"/>
          </p:nvPr>
        </p:nvSpPr>
        <p:spPr>
          <a:xfrm>
            <a:off x="1828801" y="3929330"/>
            <a:ext cx="7692064" cy="1752600"/>
          </a:xfrm>
        </p:spPr>
        <p:txBody>
          <a:bodyPr/>
          <a:lstStyle/>
          <a:p>
            <a:r>
              <a:rPr lang="en-US" dirty="0" smtClean="0"/>
              <a:t>Andy Carlson</a:t>
            </a:r>
          </a:p>
          <a:p>
            <a:r>
              <a:rPr lang="en-US" dirty="0" smtClean="0"/>
              <a:t>September 28, 2021</a:t>
            </a:r>
            <a:endParaRPr lang="en-US" dirty="0"/>
          </a:p>
        </p:txBody>
      </p:sp>
    </p:spTree>
    <p:extLst>
      <p:ext uri="{BB962C8B-B14F-4D97-AF65-F5344CB8AC3E}">
        <p14:creationId xmlns:p14="http://schemas.microsoft.com/office/powerpoint/2010/main" val="2026625233"/>
      </p:ext>
    </p:extLst>
  </p:cSld>
  <p:clrMapOvr>
    <a:masterClrMapping/>
  </p:clrMapOvr>
  <p:timing>
    <p:tnLst>
      <p:par>
        <p:cTn id="1" dur="indefinite" restart="never" nodeType="tmRoot"/>
      </p:par>
    </p:tnLst>
  </p:timing>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t>Lake View Mem. Hospital, Inc. v. County of Lake</a:t>
            </a:r>
            <a:r>
              <a:rPr lang="en-US" dirty="0" smtClean="0"/>
              <a:t/>
            </a:r>
            <a:br>
              <a:rPr lang="en-US" dirty="0" smtClean="0"/>
            </a:br>
            <a:r>
              <a:rPr lang="en-US" sz="2000" dirty="0" smtClean="0"/>
              <a:t>Case No. 38-cv-14-443, Minn. Tax Court, Feb. 7, 2018</a:t>
            </a:r>
            <a:endParaRPr lang="en-US" sz="2000" dirty="0"/>
          </a:p>
        </p:txBody>
      </p:sp>
      <p:sp>
        <p:nvSpPr>
          <p:cNvPr id="3" name="Content Placeholder 2"/>
          <p:cNvSpPr>
            <a:spLocks noGrp="1"/>
          </p:cNvSpPr>
          <p:nvPr>
            <p:ph idx="1"/>
          </p:nvPr>
        </p:nvSpPr>
        <p:spPr>
          <a:xfrm>
            <a:off x="609600" y="1524000"/>
            <a:ext cx="10972800" cy="4089400"/>
          </a:xfrm>
        </p:spPr>
        <p:txBody>
          <a:bodyPr/>
          <a:lstStyle/>
          <a:p>
            <a:r>
              <a:rPr lang="en-US" sz="2800" dirty="0"/>
              <a:t>Distinction between hospitals and doctors’ clinics “being blurred.”</a:t>
            </a:r>
          </a:p>
          <a:p>
            <a:r>
              <a:rPr lang="en-US" sz="2800" dirty="0"/>
              <a:t>Presented on stipulated </a:t>
            </a:r>
            <a:r>
              <a:rPr lang="en-US" sz="2800" dirty="0" smtClean="0"/>
              <a:t>facts.</a:t>
            </a:r>
            <a:endParaRPr lang="en-US" sz="2800" dirty="0"/>
          </a:p>
          <a:p>
            <a:r>
              <a:rPr lang="en-US" sz="2800" dirty="0"/>
              <a:t>Court did not have enough information </a:t>
            </a:r>
            <a:r>
              <a:rPr lang="en-US" sz="2800" dirty="0" smtClean="0"/>
              <a:t>about:</a:t>
            </a:r>
          </a:p>
          <a:p>
            <a:pPr lvl="1"/>
            <a:r>
              <a:rPr lang="en-US" sz="2384" dirty="0" smtClean="0"/>
              <a:t>Whether clinic was “devoted to” hospital’s public purpose</a:t>
            </a:r>
          </a:p>
          <a:p>
            <a:pPr lvl="1"/>
            <a:r>
              <a:rPr lang="en-US" sz="2384" dirty="0" smtClean="0"/>
              <a:t>Physician compensation</a:t>
            </a:r>
          </a:p>
          <a:p>
            <a:pPr lvl="1"/>
            <a:r>
              <a:rPr lang="en-US" sz="2384" dirty="0" smtClean="0"/>
              <a:t>Interdependence or independence of clinic and hospital</a:t>
            </a:r>
          </a:p>
          <a:p>
            <a:r>
              <a:rPr lang="en-US" sz="2800" dirty="0" smtClean="0"/>
              <a:t>Summary judgment </a:t>
            </a:r>
            <a:r>
              <a:rPr lang="en-US" sz="2800" dirty="0" smtClean="0"/>
              <a:t>denied.</a:t>
            </a:r>
            <a:endParaRPr lang="en-US" sz="2800" dirty="0"/>
          </a:p>
        </p:txBody>
      </p:sp>
    </p:spTree>
    <p:extLst>
      <p:ext uri="{BB962C8B-B14F-4D97-AF65-F5344CB8AC3E}">
        <p14:creationId xmlns:p14="http://schemas.microsoft.com/office/powerpoint/2010/main" val="183052304"/>
      </p:ext>
    </p:extLst>
  </p:cSld>
  <p:clrMapOvr>
    <a:masterClrMapping/>
  </p:clrMapOvr>
  <p:timing>
    <p:tnLst>
      <p:par>
        <p:cTn id="1" dur="indefinite" restart="never" nodeType="tmRoot"/>
      </p:par>
    </p:tnLst>
  </p:timing>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29"/>
            <a:ext cx="10972800" cy="1370167"/>
          </a:xfrm>
        </p:spPr>
        <p:txBody>
          <a:bodyPr/>
          <a:lstStyle/>
          <a:p>
            <a:r>
              <a:rPr lang="en-US" sz="3200" i="1" dirty="0" smtClean="0"/>
              <a:t>Carol Matheys Ctr. for Children and Families v. County of Washington</a:t>
            </a:r>
            <a:r>
              <a:rPr lang="en-US" dirty="0" smtClean="0"/>
              <a:t/>
            </a:r>
            <a:br>
              <a:rPr lang="en-US" dirty="0" smtClean="0"/>
            </a:br>
            <a:r>
              <a:rPr lang="en-US" sz="2000" dirty="0" smtClean="0"/>
              <a:t>Case No. 82-cv-17-4474, Minn. Tax Court, May 14, 2018</a:t>
            </a:r>
            <a:endParaRPr lang="en-US" sz="2000" dirty="0"/>
          </a:p>
        </p:txBody>
      </p:sp>
      <p:sp>
        <p:nvSpPr>
          <p:cNvPr id="3" name="Content Placeholder 2"/>
          <p:cNvSpPr>
            <a:spLocks noGrp="1"/>
          </p:cNvSpPr>
          <p:nvPr>
            <p:ph idx="1"/>
          </p:nvPr>
        </p:nvSpPr>
        <p:spPr>
          <a:xfrm>
            <a:off x="609600" y="1791418"/>
            <a:ext cx="10972800" cy="4089400"/>
          </a:xfrm>
        </p:spPr>
        <p:txBody>
          <a:bodyPr/>
          <a:lstStyle/>
          <a:p>
            <a:r>
              <a:rPr lang="en-US" sz="2600" dirty="0" smtClean="0"/>
              <a:t>Center was an early childhood preschool/kindergarten, following standards of Minnesota Dept. of Education.</a:t>
            </a:r>
          </a:p>
          <a:p>
            <a:r>
              <a:rPr lang="en-US" sz="2600" dirty="0" smtClean="0"/>
              <a:t>Petitioner sought hardship exemption from requirement to pay taxes while case was pending (Minn. Stat. § 278.03).</a:t>
            </a:r>
          </a:p>
          <a:p>
            <a:r>
              <a:rPr lang="en-US" sz="2600" dirty="0" smtClean="0"/>
              <a:t>Petition was filed in good faith.</a:t>
            </a:r>
          </a:p>
          <a:p>
            <a:r>
              <a:rPr lang="en-US" sz="2600" dirty="0" smtClean="0"/>
              <a:t>Probable cause that petitioner was exempt as a seminary of learning; County had focused on whether it was institution of purely public charity.</a:t>
            </a:r>
          </a:p>
          <a:p>
            <a:r>
              <a:rPr lang="en-US" sz="2600" dirty="0" smtClean="0"/>
              <a:t>Paying taxes would work </a:t>
            </a:r>
            <a:r>
              <a:rPr lang="en-US" sz="2600" dirty="0" smtClean="0"/>
              <a:t>hardship.</a:t>
            </a:r>
            <a:endParaRPr lang="en-US" sz="2600" dirty="0" smtClean="0"/>
          </a:p>
          <a:p>
            <a:endParaRPr lang="en-US" sz="2800" dirty="0" smtClean="0"/>
          </a:p>
          <a:p>
            <a:endParaRPr lang="en-US" sz="2800" dirty="0"/>
          </a:p>
        </p:txBody>
      </p:sp>
    </p:spTree>
    <p:extLst>
      <p:ext uri="{BB962C8B-B14F-4D97-AF65-F5344CB8AC3E}">
        <p14:creationId xmlns:p14="http://schemas.microsoft.com/office/powerpoint/2010/main" val="1859816615"/>
      </p:ext>
    </p:extLst>
  </p:cSld>
  <p:clrMapOvr>
    <a:masterClrMapping/>
  </p:clrMapOvr>
  <p:timing>
    <p:tnLst>
      <p:par>
        <p:cTn id="1" dur="indefinite" restart="never" nodeType="tmRoot"/>
      </p:par>
    </p:tnLst>
  </p:timing>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29"/>
            <a:ext cx="10972800" cy="1370167"/>
          </a:xfrm>
        </p:spPr>
        <p:txBody>
          <a:bodyPr/>
          <a:lstStyle/>
          <a:p>
            <a:r>
              <a:rPr lang="en-US" sz="3200" i="1" dirty="0" smtClean="0"/>
              <a:t>Mintahoe, Inc. v. County of Hennepin</a:t>
            </a:r>
            <a:r>
              <a:rPr lang="en-US" dirty="0" smtClean="0"/>
              <a:t/>
            </a:r>
            <a:br>
              <a:rPr lang="en-US" dirty="0" smtClean="0"/>
            </a:br>
            <a:r>
              <a:rPr lang="en-US" sz="2000" dirty="0" smtClean="0"/>
              <a:t>Case No. 27-cv-18-7320, Minn. Tax Court, Jan. 31, 2019</a:t>
            </a:r>
            <a:endParaRPr lang="en-US" sz="2000" dirty="0"/>
          </a:p>
        </p:txBody>
      </p:sp>
      <p:sp>
        <p:nvSpPr>
          <p:cNvPr id="3" name="Content Placeholder 2"/>
          <p:cNvSpPr>
            <a:spLocks noGrp="1"/>
          </p:cNvSpPr>
          <p:nvPr>
            <p:ph idx="1"/>
          </p:nvPr>
        </p:nvSpPr>
        <p:spPr>
          <a:xfrm>
            <a:off x="609600" y="1791418"/>
            <a:ext cx="10972800" cy="4089400"/>
          </a:xfrm>
        </p:spPr>
        <p:txBody>
          <a:bodyPr/>
          <a:lstStyle/>
          <a:p>
            <a:r>
              <a:rPr lang="en-US" sz="2600" dirty="0" smtClean="0"/>
              <a:t>Mintahoe had agreement with Minneapolis Park Board to exclusively cater events at Nicollet Island Pavilion.</a:t>
            </a:r>
          </a:p>
          <a:p>
            <a:r>
              <a:rPr lang="en-US" sz="2600" dirty="0" smtClean="0"/>
              <a:t>Under Minn. Stat. § 273.19, subd. 1, exempt property “held” under a lease of more than one year is considered as the property of the person holding it.</a:t>
            </a:r>
          </a:p>
          <a:p>
            <a:r>
              <a:rPr lang="en-US" sz="2600" dirty="0" smtClean="0"/>
              <a:t>Issue was whether Mintahoe’s agreement was a “lease.”  </a:t>
            </a:r>
          </a:p>
          <a:p>
            <a:r>
              <a:rPr lang="en-US" sz="2600" dirty="0" smtClean="0"/>
              <a:t>“Lease” defined as “any agreement…permitting a nonexempt person…to use the property, regardless of whether the property is characterized as a lease.”  Minn. Stat. § 273.19, subd. 1a.</a:t>
            </a:r>
          </a:p>
          <a:p>
            <a:endParaRPr lang="en-US" sz="2800" dirty="0" smtClean="0"/>
          </a:p>
          <a:p>
            <a:endParaRPr lang="en-US" sz="2800" dirty="0"/>
          </a:p>
        </p:txBody>
      </p:sp>
    </p:spTree>
    <p:extLst>
      <p:ext uri="{BB962C8B-B14F-4D97-AF65-F5344CB8AC3E}">
        <p14:creationId xmlns:p14="http://schemas.microsoft.com/office/powerpoint/2010/main" val="354549909"/>
      </p:ext>
    </p:extLst>
  </p:cSld>
  <p:clrMapOvr>
    <a:masterClrMapping/>
  </p:clrMapOvr>
  <p:timing>
    <p:tnLst>
      <p:par>
        <p:cTn id="1" dur="indefinite" restart="never" nodeType="tmRoot"/>
      </p:par>
    </p:tnLst>
  </p:timing>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29"/>
            <a:ext cx="10972800" cy="1370167"/>
          </a:xfrm>
        </p:spPr>
        <p:txBody>
          <a:bodyPr/>
          <a:lstStyle/>
          <a:p>
            <a:r>
              <a:rPr lang="en-US" sz="3200" i="1" dirty="0" smtClean="0"/>
              <a:t>Mintahoe, Inc. v. County of Hennepin</a:t>
            </a:r>
            <a:r>
              <a:rPr lang="en-US" dirty="0" smtClean="0"/>
              <a:t/>
            </a:r>
            <a:br>
              <a:rPr lang="en-US" dirty="0" smtClean="0"/>
            </a:br>
            <a:r>
              <a:rPr lang="en-US" sz="2000" dirty="0" smtClean="0"/>
              <a:t>Case No. 27-cv-18-7320, Minn. Tax Court, Jan. 31, 2019</a:t>
            </a:r>
            <a:endParaRPr lang="en-US" sz="2000" dirty="0"/>
          </a:p>
        </p:txBody>
      </p:sp>
      <p:sp>
        <p:nvSpPr>
          <p:cNvPr id="3" name="Content Placeholder 2"/>
          <p:cNvSpPr>
            <a:spLocks noGrp="1"/>
          </p:cNvSpPr>
          <p:nvPr>
            <p:ph idx="1"/>
          </p:nvPr>
        </p:nvSpPr>
        <p:spPr>
          <a:xfrm>
            <a:off x="609600" y="1791418"/>
            <a:ext cx="10972800" cy="4089400"/>
          </a:xfrm>
        </p:spPr>
        <p:txBody>
          <a:bodyPr/>
          <a:lstStyle/>
          <a:p>
            <a:r>
              <a:rPr lang="en-US" sz="2600" dirty="0" smtClean="0"/>
              <a:t>Petitioner sought summary judgment, arguing that it did not “hold” the property, because it had no “possessory interest.”</a:t>
            </a:r>
          </a:p>
          <a:p>
            <a:r>
              <a:rPr lang="en-US" sz="2600" dirty="0" smtClean="0"/>
              <a:t>Tax Court denied motion, holding agreement was a “lease”—the agreement allowed Mintahoe to use exempt property to run its catering business.  </a:t>
            </a:r>
          </a:p>
          <a:p>
            <a:r>
              <a:rPr lang="en-US" sz="2600" dirty="0" smtClean="0"/>
              <a:t>“This is the essence of section 273.19: the imposition of tax to level the proverbial playing field between a for-profit business operating from taxable property and a for-profit business operating from exempt property.”</a:t>
            </a:r>
          </a:p>
          <a:p>
            <a:endParaRPr lang="en-US" sz="2800" dirty="0" smtClean="0"/>
          </a:p>
          <a:p>
            <a:endParaRPr lang="en-US" sz="2800" dirty="0"/>
          </a:p>
        </p:txBody>
      </p:sp>
    </p:spTree>
    <p:extLst>
      <p:ext uri="{BB962C8B-B14F-4D97-AF65-F5344CB8AC3E}">
        <p14:creationId xmlns:p14="http://schemas.microsoft.com/office/powerpoint/2010/main" val="1877576568"/>
      </p:ext>
    </p:extLst>
  </p:cSld>
  <p:clrMapOvr>
    <a:masterClrMapping/>
  </p:clrMapOvr>
  <p:timing>
    <p:tnLst>
      <p:par>
        <p:cTn id="1" dur="indefinite" restart="never" nodeType="tmRoot"/>
      </p:par>
    </p:tnLst>
  </p:timing>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29"/>
            <a:ext cx="10972800" cy="1370167"/>
          </a:xfrm>
        </p:spPr>
        <p:txBody>
          <a:bodyPr/>
          <a:lstStyle/>
          <a:p>
            <a:r>
              <a:rPr lang="en-US" sz="3200" i="1" dirty="0" smtClean="0"/>
              <a:t>Perham Hospital District v. County of Otter Tail</a:t>
            </a:r>
            <a:r>
              <a:rPr lang="en-US" dirty="0" smtClean="0"/>
              <a:t/>
            </a:r>
            <a:br>
              <a:rPr lang="en-US" dirty="0" smtClean="0"/>
            </a:br>
            <a:r>
              <a:rPr lang="en-US" sz="2000" dirty="0" smtClean="0"/>
              <a:t>Case No. 56-cv-18-1196, Minn. Tax Court, Mar. 18, 2021</a:t>
            </a:r>
            <a:endParaRPr lang="en-US" sz="2000" dirty="0"/>
          </a:p>
        </p:txBody>
      </p:sp>
      <p:sp>
        <p:nvSpPr>
          <p:cNvPr id="3" name="Content Placeholder 2"/>
          <p:cNvSpPr>
            <a:spLocks noGrp="1"/>
          </p:cNvSpPr>
          <p:nvPr>
            <p:ph idx="1"/>
          </p:nvPr>
        </p:nvSpPr>
        <p:spPr>
          <a:xfrm>
            <a:off x="609600" y="1558506"/>
            <a:ext cx="10972800" cy="4089400"/>
          </a:xfrm>
        </p:spPr>
        <p:txBody>
          <a:bodyPr/>
          <a:lstStyle/>
          <a:p>
            <a:r>
              <a:rPr lang="en-US" sz="2600" dirty="0" smtClean="0"/>
              <a:t>Trial concerning whether several parcels owned by Perham Hospital District and used as clinics were exempt.</a:t>
            </a:r>
          </a:p>
          <a:p>
            <a:r>
              <a:rPr lang="en-US" sz="2600" dirty="0" smtClean="0"/>
              <a:t>Petitioner argued exempt under statutory Hospital District Exemption, Public Hospital Exemption, and Purely Public Charity</a:t>
            </a:r>
          </a:p>
          <a:p>
            <a:r>
              <a:rPr lang="en-US" sz="2600" dirty="0" smtClean="0"/>
              <a:t>Hospital District property is exempt if “acquired, owned, leased, controlled, used, or occupied for purposes” of improving or running a hospital.  Minn. Stat. §§ 447.31.</a:t>
            </a:r>
          </a:p>
          <a:p>
            <a:r>
              <a:rPr lang="en-US" sz="2600" dirty="0" smtClean="0"/>
              <a:t>Highly </a:t>
            </a:r>
            <a:r>
              <a:rPr lang="en-US" sz="2600" dirty="0" smtClean="0"/>
              <a:t>fact-intensive.</a:t>
            </a:r>
            <a:endParaRPr lang="en-US" sz="2600" dirty="0" smtClean="0"/>
          </a:p>
          <a:p>
            <a:endParaRPr lang="en-US" sz="2800" dirty="0" smtClean="0"/>
          </a:p>
          <a:p>
            <a:endParaRPr lang="en-US" sz="2800" dirty="0"/>
          </a:p>
        </p:txBody>
      </p:sp>
    </p:spTree>
    <p:extLst>
      <p:ext uri="{BB962C8B-B14F-4D97-AF65-F5344CB8AC3E}">
        <p14:creationId xmlns:p14="http://schemas.microsoft.com/office/powerpoint/2010/main" val="3178768347"/>
      </p:ext>
    </p:extLst>
  </p:cSld>
  <p:clrMapOvr>
    <a:masterClrMapping/>
  </p:clrMapOvr>
  <p:timing>
    <p:tnLst>
      <p:par>
        <p:cTn id="1" dur="indefinite" restart="never" nodeType="tmRoot"/>
      </p:par>
    </p:tnLst>
  </p:timing>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29"/>
            <a:ext cx="10972800" cy="1370167"/>
          </a:xfrm>
        </p:spPr>
        <p:txBody>
          <a:bodyPr/>
          <a:lstStyle/>
          <a:p>
            <a:r>
              <a:rPr lang="en-US" sz="3200" i="1" dirty="0" smtClean="0"/>
              <a:t>Perham Hospital District v. County of Otter Tail</a:t>
            </a:r>
            <a:r>
              <a:rPr lang="en-US" dirty="0" smtClean="0"/>
              <a:t/>
            </a:r>
            <a:br>
              <a:rPr lang="en-US" dirty="0" smtClean="0"/>
            </a:br>
            <a:r>
              <a:rPr lang="en-US" sz="2000" dirty="0" smtClean="0"/>
              <a:t>Case No. 56-cv-18-1196, Minn. Tax Court, Mar. 18, 2021</a:t>
            </a:r>
            <a:endParaRPr lang="en-US" sz="2000" dirty="0"/>
          </a:p>
        </p:txBody>
      </p:sp>
      <p:sp>
        <p:nvSpPr>
          <p:cNvPr id="3" name="Content Placeholder 2"/>
          <p:cNvSpPr>
            <a:spLocks noGrp="1"/>
          </p:cNvSpPr>
          <p:nvPr>
            <p:ph idx="1"/>
          </p:nvPr>
        </p:nvSpPr>
        <p:spPr>
          <a:xfrm>
            <a:off x="609600" y="1558506"/>
            <a:ext cx="10972800" cy="4089400"/>
          </a:xfrm>
        </p:spPr>
        <p:txBody>
          <a:bodyPr/>
          <a:lstStyle/>
          <a:p>
            <a:r>
              <a:rPr lang="en-US" sz="2600" dirty="0" smtClean="0"/>
              <a:t>Court found exempt under </a:t>
            </a:r>
            <a:r>
              <a:rPr lang="en-US" sz="2600" dirty="0"/>
              <a:t>Hospital District </a:t>
            </a:r>
            <a:r>
              <a:rPr lang="en-US" sz="2600" dirty="0" smtClean="0"/>
              <a:t>Exemption and did not address other exemption arguments.</a:t>
            </a:r>
          </a:p>
          <a:p>
            <a:r>
              <a:rPr lang="en-US" sz="2600" dirty="0" smtClean="0"/>
              <a:t>Court focused on County’s assumption that the District operated on a for-profit basis because nonprofits may not operate in a business-like manner and may not accrue net revenue.</a:t>
            </a:r>
          </a:p>
          <a:p>
            <a:r>
              <a:rPr lang="en-US" sz="2600" dirty="0" smtClean="0"/>
              <a:t>Physicians were paid similarly to at other nonprofit </a:t>
            </a:r>
            <a:r>
              <a:rPr lang="en-US" sz="2600" dirty="0" smtClean="0"/>
              <a:t>hospitals.</a:t>
            </a:r>
            <a:endParaRPr lang="en-US" sz="2600" dirty="0" smtClean="0"/>
          </a:p>
          <a:p>
            <a:r>
              <a:rPr lang="en-US" sz="2600" dirty="0" smtClean="0"/>
              <a:t>County emphasized that hospitals and clinics are inherently distinct; Court rejected a clear distinction between the two.</a:t>
            </a:r>
          </a:p>
          <a:p>
            <a:endParaRPr lang="en-US" sz="2800" dirty="0" smtClean="0"/>
          </a:p>
          <a:p>
            <a:endParaRPr lang="en-US" sz="2800" dirty="0"/>
          </a:p>
        </p:txBody>
      </p:sp>
    </p:spTree>
    <p:extLst>
      <p:ext uri="{BB962C8B-B14F-4D97-AF65-F5344CB8AC3E}">
        <p14:creationId xmlns:p14="http://schemas.microsoft.com/office/powerpoint/2010/main" val="2053544449"/>
      </p:ext>
    </p:extLst>
  </p:cSld>
  <p:clrMapOvr>
    <a:masterClrMapping/>
  </p:clrMapOvr>
  <p:timing>
    <p:tnLst>
      <p:par>
        <p:cTn id="1" dur="indefinite" restart="never" nodeType="tmRoot"/>
      </p:par>
    </p:tnLst>
  </p:timing>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4130"/>
            <a:ext cx="10972800" cy="878460"/>
          </a:xfrm>
        </p:spPr>
        <p:txBody>
          <a:bodyPr/>
          <a:lstStyle/>
          <a:p>
            <a:r>
              <a:rPr lang="en-US" sz="2800" i="1" dirty="0" smtClean="0"/>
              <a:t>Under the Rainbow Early Ed. Ctr. v. County of Goodhue</a:t>
            </a:r>
            <a:r>
              <a:rPr lang="en-US" sz="3200" i="1" dirty="0" smtClean="0"/>
              <a:t/>
            </a:r>
            <a:br>
              <a:rPr lang="en-US" sz="3200" i="1" dirty="0" smtClean="0"/>
            </a:br>
            <a:r>
              <a:rPr lang="en-US" sz="2000" dirty="0" smtClean="0"/>
              <a:t>Case No. 25-cv-19-824, Minn. Tax Court, Sept. 15, 2021</a:t>
            </a:r>
            <a:endParaRPr lang="en-US" sz="2000" dirty="0"/>
          </a:p>
        </p:txBody>
      </p:sp>
      <p:sp>
        <p:nvSpPr>
          <p:cNvPr id="3" name="Content Placeholder 2"/>
          <p:cNvSpPr>
            <a:spLocks noGrp="1"/>
          </p:cNvSpPr>
          <p:nvPr>
            <p:ph idx="1"/>
          </p:nvPr>
        </p:nvSpPr>
        <p:spPr>
          <a:xfrm>
            <a:off x="609600" y="1420483"/>
            <a:ext cx="10972800" cy="4089400"/>
          </a:xfrm>
        </p:spPr>
        <p:txBody>
          <a:bodyPr/>
          <a:lstStyle/>
          <a:p>
            <a:r>
              <a:rPr lang="en-US" sz="2600" dirty="0" smtClean="0"/>
              <a:t>Under the Rainbow is a child care center for children aged six weeks to twelve years.</a:t>
            </a:r>
          </a:p>
          <a:p>
            <a:r>
              <a:rPr lang="en-US" sz="2600" dirty="0" smtClean="0"/>
              <a:t>It sought exemption based on being an educational institution/seminary of learning.</a:t>
            </a:r>
          </a:p>
          <a:p>
            <a:r>
              <a:rPr lang="en-US" sz="2600" dirty="0" smtClean="0"/>
              <a:t>Presented on cross-motions for summary judgment—with no agreed-to facts.</a:t>
            </a:r>
          </a:p>
          <a:p>
            <a:r>
              <a:rPr lang="en-US" sz="2600" dirty="0" smtClean="0"/>
              <a:t>Court held it was an </a:t>
            </a:r>
            <a:r>
              <a:rPr lang="en-US" sz="2600" smtClean="0"/>
              <a:t>educational </a:t>
            </a:r>
            <a:r>
              <a:rPr lang="en-US" sz="2600" smtClean="0"/>
              <a:t>institution.</a:t>
            </a:r>
            <a:endParaRPr lang="en-US" sz="2600" dirty="0" smtClean="0"/>
          </a:p>
          <a:p>
            <a:r>
              <a:rPr lang="en-US" sz="2600" dirty="0" smtClean="0"/>
              <a:t>But Court determined it did not “alleviate public burden of education on taxpayers” or that its curriculum provided a general education.</a:t>
            </a:r>
          </a:p>
          <a:p>
            <a:r>
              <a:rPr lang="en-US" sz="2600" dirty="0" smtClean="0"/>
              <a:t>County won.</a:t>
            </a:r>
          </a:p>
          <a:p>
            <a:endParaRPr lang="en-US" sz="2600" dirty="0" smtClean="0"/>
          </a:p>
          <a:p>
            <a:endParaRPr lang="en-US" sz="2800" dirty="0" smtClean="0"/>
          </a:p>
          <a:p>
            <a:endParaRPr lang="en-US" sz="2800" dirty="0"/>
          </a:p>
        </p:txBody>
      </p:sp>
    </p:spTree>
    <p:extLst>
      <p:ext uri="{BB962C8B-B14F-4D97-AF65-F5344CB8AC3E}">
        <p14:creationId xmlns:p14="http://schemas.microsoft.com/office/powerpoint/2010/main" val="2871797069"/>
      </p:ext>
    </p:extLst>
  </p:cSld>
  <p:clrMapOvr>
    <a:masterClrMapping/>
  </p:clrMapOvr>
  <p:timing>
    <p:tnLst>
      <p:par>
        <p:cTn id="1" dur="indefinite" restart="never" nodeType="tmRoot"/>
      </p:par>
    </p:tnLst>
  </p:timing>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2648196"/>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for Exemption</a:t>
            </a:r>
            <a:endParaRPr lang="en-US" dirty="0"/>
          </a:p>
        </p:txBody>
      </p:sp>
      <p:sp>
        <p:nvSpPr>
          <p:cNvPr id="3" name="Content Placeholder 2"/>
          <p:cNvSpPr>
            <a:spLocks noGrp="1"/>
          </p:cNvSpPr>
          <p:nvPr>
            <p:ph idx="1"/>
          </p:nvPr>
        </p:nvSpPr>
        <p:spPr>
          <a:xfrm>
            <a:off x="609600" y="1329908"/>
            <a:ext cx="10972800" cy="4089400"/>
          </a:xfrm>
        </p:spPr>
        <p:txBody>
          <a:bodyPr/>
          <a:lstStyle/>
          <a:p>
            <a:r>
              <a:rPr lang="en-US" sz="3400" dirty="0" smtClean="0"/>
              <a:t>Minnesota Constitution, Article X, s. 1:</a:t>
            </a:r>
          </a:p>
          <a:p>
            <a:pPr lvl="1"/>
            <a:r>
              <a:rPr lang="en-US" sz="2984" dirty="0" smtClean="0"/>
              <a:t>“Public hospitals”</a:t>
            </a:r>
          </a:p>
          <a:p>
            <a:pPr lvl="1"/>
            <a:r>
              <a:rPr lang="en-US" sz="2984" dirty="0" smtClean="0"/>
              <a:t>Colleges, universities, “seminaries of learning”</a:t>
            </a:r>
          </a:p>
          <a:p>
            <a:pPr lvl="1"/>
            <a:r>
              <a:rPr lang="en-US" sz="2984" dirty="0" smtClean="0"/>
              <a:t>Churches</a:t>
            </a:r>
          </a:p>
          <a:p>
            <a:pPr lvl="1"/>
            <a:r>
              <a:rPr lang="en-US" sz="2984" dirty="0" smtClean="0"/>
              <a:t>“Institutions of purely public charity”</a:t>
            </a:r>
          </a:p>
          <a:p>
            <a:pPr lvl="1"/>
            <a:r>
              <a:rPr lang="en-US" sz="2984" dirty="0" smtClean="0"/>
              <a:t>“Public property used exclusively for any public purpose</a:t>
            </a:r>
            <a:r>
              <a:rPr lang="en-US" sz="2984" dirty="0" smtClean="0"/>
              <a:t>”</a:t>
            </a:r>
            <a:endParaRPr lang="en-US" sz="2984" dirty="0" smtClean="0"/>
          </a:p>
        </p:txBody>
      </p:sp>
    </p:spTree>
    <p:extLst>
      <p:ext uri="{BB962C8B-B14F-4D97-AF65-F5344CB8AC3E}">
        <p14:creationId xmlns:p14="http://schemas.microsoft.com/office/powerpoint/2010/main" val="4209288021"/>
      </p:ext>
    </p:extLst>
  </p:cSld>
  <p:clrMapOvr>
    <a:masterClrMapping/>
  </p:clrMapOvr>
  <p:timing>
    <p:tnLst>
      <p:par>
        <p:cTn id="1" dur="indefinite" restart="never" nodeType="tmRoot"/>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for Exemption</a:t>
            </a:r>
            <a:endParaRPr lang="en-US" dirty="0"/>
          </a:p>
        </p:txBody>
      </p:sp>
      <p:sp>
        <p:nvSpPr>
          <p:cNvPr id="3" name="Content Placeholder 2"/>
          <p:cNvSpPr>
            <a:spLocks noGrp="1"/>
          </p:cNvSpPr>
          <p:nvPr>
            <p:ph idx="1"/>
          </p:nvPr>
        </p:nvSpPr>
        <p:spPr>
          <a:xfrm>
            <a:off x="609600" y="1329908"/>
            <a:ext cx="10972800" cy="4089400"/>
          </a:xfrm>
        </p:spPr>
        <p:txBody>
          <a:bodyPr/>
          <a:lstStyle/>
          <a:p>
            <a:r>
              <a:rPr lang="en-US" sz="3400" dirty="0"/>
              <a:t>Minn. Stat. § </a:t>
            </a:r>
            <a:r>
              <a:rPr lang="en-US" sz="3400" dirty="0" smtClean="0"/>
              <a:t>272.02</a:t>
            </a:r>
          </a:p>
          <a:p>
            <a:pPr lvl="1"/>
            <a:r>
              <a:rPr lang="en-US" sz="2984" dirty="0" smtClean="0"/>
              <a:t>Many exemptions</a:t>
            </a:r>
          </a:p>
          <a:p>
            <a:pPr lvl="1"/>
            <a:r>
              <a:rPr lang="en-US" sz="2984" dirty="0" smtClean="0"/>
              <a:t>Complex definitions</a:t>
            </a:r>
          </a:p>
          <a:p>
            <a:pPr marL="456388" lvl="1" indent="0">
              <a:buNone/>
            </a:pPr>
            <a:endParaRPr lang="en-US" sz="2984" dirty="0" smtClean="0"/>
          </a:p>
          <a:p>
            <a:r>
              <a:rPr lang="en-US" sz="3400" dirty="0" smtClean="0"/>
              <a:t>See Property Tax Administrator’s Manual, Module 5</a:t>
            </a:r>
          </a:p>
        </p:txBody>
      </p:sp>
    </p:spTree>
    <p:extLst>
      <p:ext uri="{BB962C8B-B14F-4D97-AF65-F5344CB8AC3E}">
        <p14:creationId xmlns:p14="http://schemas.microsoft.com/office/powerpoint/2010/main" val="2527463753"/>
      </p:ext>
    </p:extLst>
  </p:cSld>
  <p:clrMapOvr>
    <a:masterClrMapping/>
  </p:clrMapOvr>
  <p:timing>
    <p:tnLst>
      <p:par>
        <p:cTn id="1" dur="indefinite" restart="never" nodeType="tmRoot"/>
      </p:par>
    </p:tnLst>
  </p:timing>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Principles</a:t>
            </a:r>
            <a:endParaRPr lang="en-US" dirty="0"/>
          </a:p>
        </p:txBody>
      </p:sp>
      <p:sp>
        <p:nvSpPr>
          <p:cNvPr id="3" name="Content Placeholder 2"/>
          <p:cNvSpPr>
            <a:spLocks noGrp="1"/>
          </p:cNvSpPr>
          <p:nvPr>
            <p:ph idx="1"/>
          </p:nvPr>
        </p:nvSpPr>
        <p:spPr/>
        <p:txBody>
          <a:bodyPr/>
          <a:lstStyle/>
          <a:p>
            <a:r>
              <a:rPr lang="en-US" sz="3400" dirty="0" smtClean="0"/>
              <a:t>Concurrence of use and ownership</a:t>
            </a:r>
          </a:p>
          <a:p>
            <a:pPr marL="0" indent="0">
              <a:buNone/>
            </a:pPr>
            <a:r>
              <a:rPr lang="en-US" sz="2400" dirty="0" smtClean="0"/>
              <a:t>“[A]s </a:t>
            </a:r>
            <a:r>
              <a:rPr lang="en-US" sz="2400" dirty="0"/>
              <a:t>a general rule, to be exempt from taxation the property must be both owned by an exempt entity and used by that entity for an exempt purpose</a:t>
            </a:r>
            <a:r>
              <a:rPr lang="en-US" sz="2400" dirty="0" smtClean="0"/>
              <a:t>.”  </a:t>
            </a:r>
            <a:r>
              <a:rPr lang="en-US" sz="2400" i="1" dirty="0"/>
              <a:t>Healtheast v. Cnty. of Ramsey</a:t>
            </a:r>
            <a:r>
              <a:rPr lang="en-US" sz="2400" dirty="0"/>
              <a:t>, 749 N.W.2d 15 (Minn. 2008).</a:t>
            </a:r>
            <a:endParaRPr lang="en-US" sz="2400" dirty="0" smtClean="0"/>
          </a:p>
          <a:p>
            <a:r>
              <a:rPr lang="en-US" sz="3400" dirty="0" smtClean="0"/>
              <a:t>All property presumed taxable; burden of demonstrating exemption is on the taxpayer</a:t>
            </a:r>
          </a:p>
          <a:p>
            <a:r>
              <a:rPr lang="en-US" sz="3400" dirty="0" smtClean="0"/>
              <a:t>Exemptions are strictly construed</a:t>
            </a:r>
            <a:endParaRPr lang="en-US" sz="3400" dirty="0"/>
          </a:p>
          <a:p>
            <a:pPr marL="0" indent="0">
              <a:buNone/>
            </a:pPr>
            <a:endParaRPr lang="en-US" sz="3400" dirty="0" smtClean="0"/>
          </a:p>
        </p:txBody>
      </p:sp>
    </p:spTree>
    <p:extLst>
      <p:ext uri="{BB962C8B-B14F-4D97-AF65-F5344CB8AC3E}">
        <p14:creationId xmlns:p14="http://schemas.microsoft.com/office/powerpoint/2010/main" val="2825525137"/>
      </p:ext>
    </p:extLst>
  </p:cSld>
  <p:clrMapOvr>
    <a:masterClrMapping/>
  </p:clrMapOvr>
  <p:timing>
    <p:tnLst>
      <p:par>
        <p:cTn id="1" dur="indefinite" restart="never" nodeType="tmRoot"/>
      </p:par>
    </p:tnLst>
  </p:timing>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Purely Public Charity</a:t>
            </a:r>
            <a:endParaRPr lang="en-US" dirty="0"/>
          </a:p>
        </p:txBody>
      </p:sp>
      <p:sp>
        <p:nvSpPr>
          <p:cNvPr id="3" name="Content Placeholder 2"/>
          <p:cNvSpPr>
            <a:spLocks noGrp="1"/>
          </p:cNvSpPr>
          <p:nvPr>
            <p:ph idx="1"/>
          </p:nvPr>
        </p:nvSpPr>
        <p:spPr/>
        <p:txBody>
          <a:bodyPr/>
          <a:lstStyle/>
          <a:p>
            <a:r>
              <a:rPr lang="en-US" sz="3000" dirty="0" smtClean="0"/>
              <a:t>Inconsistent caselaw for decades, based on “North Star Factors.” </a:t>
            </a:r>
          </a:p>
          <a:p>
            <a:r>
              <a:rPr lang="en-US" sz="3000" i="1" dirty="0" smtClean="0"/>
              <a:t>Under </a:t>
            </a:r>
            <a:r>
              <a:rPr lang="en-US" sz="3000" i="1" dirty="0"/>
              <a:t>the Rainbow Childcare Ctr. v. Goodhue Cnty.</a:t>
            </a:r>
            <a:r>
              <a:rPr lang="en-US" sz="3000" dirty="0"/>
              <a:t>, 741 N.W.2d 880 (</a:t>
            </a:r>
            <a:r>
              <a:rPr lang="en-US" sz="3000" dirty="0" smtClean="0"/>
              <a:t>2007) (day care center not exempt because clients paid market rates) caused non-profits to be concerned their property would not be exempt.</a:t>
            </a:r>
          </a:p>
        </p:txBody>
      </p:sp>
    </p:spTree>
    <p:extLst>
      <p:ext uri="{BB962C8B-B14F-4D97-AF65-F5344CB8AC3E}">
        <p14:creationId xmlns:p14="http://schemas.microsoft.com/office/powerpoint/2010/main" val="3721244478"/>
      </p:ext>
    </p:extLst>
  </p:cSld>
  <p:clrMapOvr>
    <a:masterClrMapping/>
  </p:clrMapOvr>
  <p:timing>
    <p:tnLst>
      <p:par>
        <p:cTn id="1" dur="indefinite" restart="never" nodeType="tmRoot"/>
      </p:par>
    </p:tnLst>
  </p:timing>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Purely Public Charity</a:t>
            </a:r>
            <a:endParaRPr lang="en-US" dirty="0"/>
          </a:p>
        </p:txBody>
      </p:sp>
      <p:sp>
        <p:nvSpPr>
          <p:cNvPr id="3" name="Content Placeholder 2"/>
          <p:cNvSpPr>
            <a:spLocks noGrp="1"/>
          </p:cNvSpPr>
          <p:nvPr>
            <p:ph idx="1"/>
          </p:nvPr>
        </p:nvSpPr>
        <p:spPr>
          <a:xfrm>
            <a:off x="609600" y="1347170"/>
            <a:ext cx="10972800" cy="4089400"/>
          </a:xfrm>
        </p:spPr>
        <p:txBody>
          <a:bodyPr/>
          <a:lstStyle/>
          <a:p>
            <a:r>
              <a:rPr lang="en-US" sz="3000" dirty="0" smtClean="0"/>
              <a:t>Minn. Stat. § 272.02, subd. 7(a):</a:t>
            </a:r>
          </a:p>
          <a:p>
            <a:pPr lvl="1"/>
            <a:r>
              <a:rPr lang="en-US" sz="1800" dirty="0"/>
              <a:t>(1) whether the stated purpose of the undertaking is to be helpful to others without immediate expectation of material reward;</a:t>
            </a:r>
          </a:p>
          <a:p>
            <a:pPr lvl="1"/>
            <a:r>
              <a:rPr lang="en-US" sz="1800" dirty="0"/>
              <a:t>(2) whether the institution of public charity is supported by material donations, gifts, or government grants for services to the public in whole or in part;</a:t>
            </a:r>
          </a:p>
          <a:p>
            <a:pPr lvl="1"/>
            <a:r>
              <a:rPr lang="en-US" sz="1800" dirty="0"/>
              <a:t>(3) whether a material number of the recipients of the charity receive benefits or services at reduced or no cost, or whether the organization provides services to the public that alleviate burdens or responsibilities that would otherwise be borne by the government;</a:t>
            </a:r>
          </a:p>
          <a:p>
            <a:pPr lvl="1"/>
            <a:r>
              <a:rPr lang="en-US" sz="1800" dirty="0"/>
              <a:t>(4) whether the income received, including material gifts and donations, produces a profit to the charitable institution that is not distributed to private interests;</a:t>
            </a:r>
          </a:p>
          <a:p>
            <a:pPr lvl="1"/>
            <a:r>
              <a:rPr lang="en-US" sz="1800" dirty="0"/>
              <a:t>(5) whether the beneficiaries of the charity are restricted or unrestricted, and, if restricted, whether the class of persons to whom the charity is made available is one having a reasonable relationship to the charitable objectives; and</a:t>
            </a:r>
          </a:p>
          <a:p>
            <a:pPr lvl="1"/>
            <a:r>
              <a:rPr lang="en-US" sz="1800" dirty="0"/>
              <a:t>(6) whether dividends, in form or substance, or assets upon dissolution, are not available to private interests.</a:t>
            </a:r>
          </a:p>
          <a:p>
            <a:endParaRPr lang="en-US" sz="3000" dirty="0" smtClean="0"/>
          </a:p>
        </p:txBody>
      </p:sp>
    </p:spTree>
    <p:extLst>
      <p:ext uri="{BB962C8B-B14F-4D97-AF65-F5344CB8AC3E}">
        <p14:creationId xmlns:p14="http://schemas.microsoft.com/office/powerpoint/2010/main" val="2198632721"/>
      </p:ext>
    </p:extLst>
  </p:cSld>
  <p:clrMapOvr>
    <a:masterClrMapping/>
  </p:clrMapOvr>
  <p:timing>
    <p:tnLst>
      <p:par>
        <p:cTn id="1" dur="indefinite" restart="never" nodeType="tmRoot"/>
      </p:par>
    </p:tnLst>
  </p:timing>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Purely Public Charity</a:t>
            </a:r>
            <a:endParaRPr lang="en-US" dirty="0"/>
          </a:p>
        </p:txBody>
      </p:sp>
      <p:sp>
        <p:nvSpPr>
          <p:cNvPr id="3" name="Content Placeholder 2"/>
          <p:cNvSpPr>
            <a:spLocks noGrp="1"/>
          </p:cNvSpPr>
          <p:nvPr>
            <p:ph idx="1"/>
          </p:nvPr>
        </p:nvSpPr>
        <p:spPr>
          <a:xfrm>
            <a:off x="609600" y="1347170"/>
            <a:ext cx="10972800" cy="4089400"/>
          </a:xfrm>
        </p:spPr>
        <p:txBody>
          <a:bodyPr/>
          <a:lstStyle/>
          <a:p>
            <a:r>
              <a:rPr lang="en-US" sz="3000" dirty="0" smtClean="0"/>
              <a:t>Factors 1, 4, and 6 are the same as 501(c)(3) </a:t>
            </a:r>
            <a:r>
              <a:rPr lang="en-US" sz="3000" dirty="0" smtClean="0"/>
              <a:t>status.</a:t>
            </a:r>
            <a:endParaRPr lang="en-US" sz="3000" dirty="0"/>
          </a:p>
          <a:p>
            <a:r>
              <a:rPr lang="en-US" sz="3000" dirty="0" smtClean="0"/>
              <a:t>If reasonable justification for not meeting factors 2, 3, or 5, can be purely public charity without meeting those </a:t>
            </a:r>
            <a:r>
              <a:rPr lang="en-US" sz="3000" dirty="0" smtClean="0"/>
              <a:t>factors.</a:t>
            </a:r>
            <a:endParaRPr lang="en-US" sz="3000" dirty="0" smtClean="0"/>
          </a:p>
          <a:p>
            <a:r>
              <a:rPr lang="en-US" sz="3000" dirty="0" smtClean="0"/>
              <a:t>Exemption remains in effect unless a material change in </a:t>
            </a:r>
            <a:r>
              <a:rPr lang="en-US" sz="3000" dirty="0" smtClean="0"/>
              <a:t>facts.</a:t>
            </a:r>
            <a:endParaRPr lang="en-US" sz="3000" dirty="0" smtClean="0"/>
          </a:p>
        </p:txBody>
      </p:sp>
    </p:spTree>
    <p:extLst>
      <p:ext uri="{BB962C8B-B14F-4D97-AF65-F5344CB8AC3E}">
        <p14:creationId xmlns:p14="http://schemas.microsoft.com/office/powerpoint/2010/main" val="24130279"/>
      </p:ext>
    </p:extLst>
  </p:cSld>
  <p:clrMapOvr>
    <a:masterClrMapping/>
  </p:clrMapOvr>
  <p:timing>
    <p:tnLst>
      <p:par>
        <p:cTn id="1" dur="indefinite" restart="never" nodeType="tmRoot"/>
      </p:par>
    </p:tnLst>
  </p:timing>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i="1" dirty="0" smtClean="0"/>
              <a:t>Lakes Region EMS, Inc. v. County of Chisago</a:t>
            </a:r>
            <a:r>
              <a:rPr lang="en-US" dirty="0" smtClean="0"/>
              <a:t/>
            </a:r>
            <a:br>
              <a:rPr lang="en-US" dirty="0" smtClean="0"/>
            </a:br>
            <a:r>
              <a:rPr lang="en-US" sz="2000" dirty="0" smtClean="0"/>
              <a:t>Case No. 13-cv-15-319, Minn. Tax Court, July 11, 2017</a:t>
            </a:r>
            <a:endParaRPr lang="en-US" sz="2000" dirty="0"/>
          </a:p>
        </p:txBody>
      </p:sp>
      <p:sp>
        <p:nvSpPr>
          <p:cNvPr id="3" name="Content Placeholder 2"/>
          <p:cNvSpPr>
            <a:spLocks noGrp="1"/>
          </p:cNvSpPr>
          <p:nvPr>
            <p:ph idx="1"/>
          </p:nvPr>
        </p:nvSpPr>
        <p:spPr/>
        <p:txBody>
          <a:bodyPr/>
          <a:lstStyle/>
          <a:p>
            <a:r>
              <a:rPr lang="en-US" sz="2800" dirty="0" smtClean="0"/>
              <a:t>LREMS, a 501(c)(3), provided emergency ambulance services.</a:t>
            </a:r>
          </a:p>
          <a:p>
            <a:r>
              <a:rPr lang="en-US" sz="2800" dirty="0" smtClean="0"/>
              <a:t>Decided on stipulated facts—County stipulated to key facts and Court was unhappy when it presented argument or facts beyond what had been agreed to</a:t>
            </a:r>
          </a:p>
          <a:p>
            <a:r>
              <a:rPr lang="en-US" sz="2800" dirty="0" smtClean="0"/>
              <a:t>Tax Court painstakingly went through all 6 factors, and concluded they were all met.</a:t>
            </a:r>
          </a:p>
          <a:p>
            <a:r>
              <a:rPr lang="en-US" sz="2800" dirty="0" smtClean="0"/>
              <a:t>Highly fact-intensive.</a:t>
            </a:r>
          </a:p>
        </p:txBody>
      </p:sp>
    </p:spTree>
    <p:extLst>
      <p:ext uri="{BB962C8B-B14F-4D97-AF65-F5344CB8AC3E}">
        <p14:creationId xmlns:p14="http://schemas.microsoft.com/office/powerpoint/2010/main" val="3071106219"/>
      </p:ext>
    </p:extLst>
  </p:cSld>
  <p:clrMapOvr>
    <a:masterClrMapping/>
  </p:clrMapOvr>
  <p:timing>
    <p:tnLst>
      <p:par>
        <p:cTn id="1" dur="indefinite" restart="never" nodeType="tmRoot"/>
      </p:par>
    </p:tnLst>
  </p:timing>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t>Lake View Mem. Hospital, Inc. v. County of Lake</a:t>
            </a:r>
            <a:r>
              <a:rPr lang="en-US" dirty="0" smtClean="0"/>
              <a:t/>
            </a:r>
            <a:br>
              <a:rPr lang="en-US" dirty="0" smtClean="0"/>
            </a:br>
            <a:r>
              <a:rPr lang="en-US" sz="2000" dirty="0" smtClean="0"/>
              <a:t>Case No. 38-cv-14-443, Minn. Tax Court, Feb. 7, 2018</a:t>
            </a:r>
            <a:endParaRPr lang="en-US" sz="2000" dirty="0"/>
          </a:p>
        </p:txBody>
      </p:sp>
      <p:sp>
        <p:nvSpPr>
          <p:cNvPr id="3" name="Content Placeholder 2"/>
          <p:cNvSpPr>
            <a:spLocks noGrp="1"/>
          </p:cNvSpPr>
          <p:nvPr>
            <p:ph idx="1"/>
          </p:nvPr>
        </p:nvSpPr>
        <p:spPr>
          <a:xfrm>
            <a:off x="609600" y="1524000"/>
            <a:ext cx="10972800" cy="4089400"/>
          </a:xfrm>
        </p:spPr>
        <p:txBody>
          <a:bodyPr/>
          <a:lstStyle/>
          <a:p>
            <a:r>
              <a:rPr lang="en-US" sz="2800" dirty="0" smtClean="0"/>
              <a:t>Lake View Hospital was exempt as a public hospital.  Question was whether Lake View Clinic, an affiliated outpatient primary-care facility near it, was exempt as “auxiliary property.”</a:t>
            </a:r>
          </a:p>
          <a:p>
            <a:r>
              <a:rPr lang="en-US" sz="2800" dirty="0" smtClean="0"/>
              <a:t>Public hospital exemption extends to property “devoted to and reasonably necessary for the accomplishment of public hospital purposes.”</a:t>
            </a:r>
          </a:p>
        </p:txBody>
      </p:sp>
    </p:spTree>
    <p:extLst>
      <p:ext uri="{BB962C8B-B14F-4D97-AF65-F5344CB8AC3E}">
        <p14:creationId xmlns:p14="http://schemas.microsoft.com/office/powerpoint/2010/main" val="4236235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_Taft Template">
  <a:themeElements>
    <a:clrScheme name="Taft Colors">
      <a:dk1>
        <a:srgbClr val="000000"/>
      </a:dk1>
      <a:lt1>
        <a:srgbClr val="FFFFFF"/>
      </a:lt1>
      <a:dk2>
        <a:srgbClr val="000000"/>
      </a:dk2>
      <a:lt2>
        <a:srgbClr val="808080"/>
      </a:lt2>
      <a:accent1>
        <a:srgbClr val="800000"/>
      </a:accent1>
      <a:accent2>
        <a:srgbClr val="47438F"/>
      </a:accent2>
      <a:accent3>
        <a:srgbClr val="FFFFFF"/>
      </a:accent3>
      <a:accent4>
        <a:srgbClr val="000000"/>
      </a:accent4>
      <a:accent5>
        <a:srgbClr val="A5A5A5"/>
      </a:accent5>
      <a:accent6>
        <a:srgbClr val="595959"/>
      </a:accent6>
      <a:hlink>
        <a:srgbClr val="800000"/>
      </a:hlink>
      <a:folHlink>
        <a:srgbClr val="C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_TaftPowerPoint.PPTX" id="{2C1A4B0B-281E-44EF-BB2D-9A0056A590B6}" vid="{9FAB0E9F-C5D5-40A6-BD16-835B1FED9FDE}"/>
    </a:ext>
  </a:extLst>
</a:theme>
</file>

<file path=docProps/app.xml><?xml version="1.0" encoding="utf-8"?>
<ap:Properties xmlns:vt="http://schemas.openxmlformats.org/officeDocument/2006/docPropsVTypes" xmlns:ap="http://schemas.openxmlformats.org/officeDocument/2006/extended-properties">
  <ap:Template>_TaftPowerPoint</ap:Template>
  <ap:Application>Microsoft Office PowerPoint</ap:Application>
  <ap:PresentationFormat>Widescreen</ap:PresentationFormat>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revision>54</revision>
  <dcterms:created xsi:type="dcterms:W3CDTF">1900-01-01T05:00:00.0000000Z</dcterms:created>
  <dcterms:modified xsi:type="dcterms:W3CDTF">1900-01-01T05:00:00.0000000Z</dcterms:modified>
</coreProperties>
</file>