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59" r:id="rId6"/>
    <p:sldId id="261" r:id="rId7"/>
    <p:sldId id="265" r:id="rId8"/>
    <p:sldId id="263" r:id="rId9"/>
    <p:sldId id="266" r:id="rId10"/>
    <p:sldId id="278" r:id="rId11"/>
    <p:sldId id="264" r:id="rId12"/>
    <p:sldId id="267" r:id="rId13"/>
    <p:sldId id="279" r:id="rId14"/>
    <p:sldId id="268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58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52463" indent="-1952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304925" indent="-3905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58975" indent="-5873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6114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610" y="0"/>
            <a:ext cx="261239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266" y="1460500"/>
            <a:ext cx="7721599" cy="1470025"/>
          </a:xfrm>
        </p:spPr>
        <p:txBody>
          <a:bodyPr/>
          <a:lstStyle>
            <a:lvl1pPr algn="l">
              <a:defRPr sz="5000" b="1" i="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429000"/>
            <a:ext cx="7692064" cy="1752600"/>
          </a:xfrm>
        </p:spPr>
        <p:txBody>
          <a:bodyPr anchor="t" anchorCtr="0"/>
          <a:lstStyle>
            <a:lvl1pPr marL="0" indent="0" algn="l">
              <a:buNone/>
              <a:defRPr sz="3333">
                <a:solidFill>
                  <a:srgbClr val="800000"/>
                </a:solidFill>
                <a:latin typeface="+mj-lt"/>
              </a:defRPr>
            </a:lvl1pPr>
            <a:lvl2pPr marL="457163" indent="0" algn="ctr">
              <a:buNone/>
              <a:defRPr/>
            </a:lvl2pPr>
            <a:lvl3pPr marL="914327" indent="0" algn="ctr">
              <a:buNone/>
              <a:defRPr/>
            </a:lvl3pPr>
            <a:lvl4pPr marL="1371490" indent="0" algn="ctr">
              <a:buNone/>
              <a:defRPr/>
            </a:lvl4pPr>
            <a:lvl5pPr marL="1828654" indent="0" algn="ctr">
              <a:buNone/>
              <a:defRPr/>
            </a:lvl5pPr>
            <a:lvl6pPr marL="2285818" indent="0" algn="ctr">
              <a:buNone/>
              <a:defRPr/>
            </a:lvl6pPr>
            <a:lvl7pPr marL="2742980" indent="0" algn="ctr">
              <a:buNone/>
              <a:defRPr/>
            </a:lvl7pPr>
            <a:lvl8pPr marL="3200144" indent="0" algn="ctr">
              <a:buNone/>
              <a:defRPr/>
            </a:lvl8pPr>
            <a:lvl9pPr marL="365730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500" y="5702487"/>
            <a:ext cx="18125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71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>
            <a:lvl1pPr>
              <a:defRPr sz="4000" b="1" i="0">
                <a:latin typeface="Georgia" panose="020405020504050203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089400"/>
          </a:xfrm>
        </p:spPr>
        <p:txBody>
          <a:bodyPr/>
          <a:lstStyle>
            <a:lvl1pPr>
              <a:buClr>
                <a:schemeClr val="bg2"/>
              </a:buClr>
              <a:defRPr sz="2833">
                <a:latin typeface="+mj-lt"/>
              </a:defRPr>
            </a:lvl1pPr>
            <a:lvl2pPr>
              <a:buClr>
                <a:schemeClr val="bg2"/>
              </a:buClr>
              <a:defRPr sz="2417">
                <a:latin typeface="+mj-lt"/>
              </a:defRPr>
            </a:lvl2pPr>
            <a:lvl3pPr marL="1142908" indent="-228582">
              <a:buClr>
                <a:schemeClr val="bg2"/>
              </a:buClr>
              <a:buFont typeface="Courier New" pitchFamily="49" charset="0"/>
              <a:buChar char="o"/>
              <a:defRPr sz="2000">
                <a:latin typeface="+mj-lt"/>
              </a:defRPr>
            </a:lvl3pPr>
            <a:lvl4pPr marL="1600072" indent="-228582">
              <a:buClr>
                <a:schemeClr val="bg2"/>
              </a:buClr>
              <a:buFont typeface="Wingdings" pitchFamily="2" charset="2"/>
              <a:buChar char="§"/>
              <a:defRPr sz="1833">
                <a:latin typeface="+mj-lt"/>
              </a:defRPr>
            </a:lvl4pPr>
            <a:lvl5pPr marL="2057236" indent="-228582">
              <a:buClr>
                <a:schemeClr val="bg2"/>
              </a:buClr>
              <a:buFont typeface="Arial" pitchFamily="34" charset="0"/>
              <a:buChar char="•"/>
              <a:defRPr sz="1833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83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3"/>
            <a:ext cx="5384800" cy="402589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000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3"/>
            <a:ext cx="5384800" cy="402589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000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53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4011084" cy="825500"/>
          </a:xfrm>
        </p:spPr>
        <p:txBody>
          <a:bodyPr anchor="b"/>
          <a:lstStyle>
            <a:lvl1pPr algn="l">
              <a:defRPr sz="2417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9603"/>
            <a:ext cx="6815667" cy="516889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000"/>
            </a:lvl3pPr>
            <a:lvl4pPr>
              <a:defRPr sz="1833"/>
            </a:lvl4pPr>
            <a:lvl5pPr>
              <a:defRPr sz="1833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343398"/>
          </a:xfrm>
        </p:spPr>
        <p:txBody>
          <a:bodyPr/>
          <a:lstStyle>
            <a:lvl1pPr marL="0" indent="0">
              <a:buNone/>
              <a:defRPr sz="1417"/>
            </a:lvl1pPr>
            <a:lvl2pPr marL="457163" indent="0">
              <a:buNone/>
              <a:defRPr sz="1167"/>
            </a:lvl2pPr>
            <a:lvl3pPr marL="914327" indent="0">
              <a:buNone/>
              <a:defRPr sz="1000"/>
            </a:lvl3pPr>
            <a:lvl4pPr marL="1371490" indent="0">
              <a:buNone/>
              <a:defRPr sz="917"/>
            </a:lvl4pPr>
            <a:lvl5pPr marL="1828654" indent="0">
              <a:buNone/>
              <a:defRPr sz="917"/>
            </a:lvl5pPr>
            <a:lvl6pPr marL="2285818" indent="0">
              <a:buNone/>
              <a:defRPr sz="917"/>
            </a:lvl6pPr>
            <a:lvl7pPr marL="2742980" indent="0">
              <a:buNone/>
              <a:defRPr sz="917"/>
            </a:lvl7pPr>
            <a:lvl8pPr marL="3200144" indent="0">
              <a:buNone/>
              <a:defRPr sz="917"/>
            </a:lvl8pPr>
            <a:lvl9pPr marL="3657308" indent="0">
              <a:buNone/>
              <a:defRPr sz="91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41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5924278"/>
            <a:ext cx="1333501" cy="67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865" y="381000"/>
            <a:ext cx="1097227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865" y="1636049"/>
            <a:ext cx="10972271" cy="4267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11277203" y="6350000"/>
            <a:ext cx="609865" cy="365125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B58946C-6D5B-423C-A8EE-158D26A0E9E3}" type="slidenum">
              <a:rPr lang="en-US" sz="1167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pPr>
                <a:defRPr/>
              </a:pPr>
              <a:t>‹#›</a:t>
            </a:fld>
            <a:endParaRPr lang="en-US" sz="1333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36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anose="02040502050405020303" pitchFamily="18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457182" algn="ctr" rtl="0" eaLnBrk="1" fontAlgn="base" hangingPunct="1">
        <a:spcBef>
          <a:spcPct val="0"/>
        </a:spcBef>
        <a:spcAft>
          <a:spcPct val="0"/>
        </a:spcAft>
        <a:defRPr sz="4416">
          <a:solidFill>
            <a:schemeClr val="tx2"/>
          </a:solidFill>
          <a:latin typeface="Arial" charset="0"/>
        </a:defRPr>
      </a:lvl6pPr>
      <a:lvl7pPr marL="914363" algn="ctr" rtl="0" eaLnBrk="1" fontAlgn="base" hangingPunct="1">
        <a:spcBef>
          <a:spcPct val="0"/>
        </a:spcBef>
        <a:spcAft>
          <a:spcPct val="0"/>
        </a:spcAft>
        <a:defRPr sz="4416">
          <a:solidFill>
            <a:schemeClr val="tx2"/>
          </a:solidFill>
          <a:latin typeface="Arial" charset="0"/>
        </a:defRPr>
      </a:lvl7pPr>
      <a:lvl8pPr marL="1371545" algn="ctr" rtl="0" eaLnBrk="1" fontAlgn="base" hangingPunct="1">
        <a:spcBef>
          <a:spcPct val="0"/>
        </a:spcBef>
        <a:spcAft>
          <a:spcPct val="0"/>
        </a:spcAft>
        <a:defRPr sz="4416">
          <a:solidFill>
            <a:schemeClr val="tx2"/>
          </a:solidFill>
          <a:latin typeface="Arial" charset="0"/>
        </a:defRPr>
      </a:lvl8pPr>
      <a:lvl9pPr marL="1828727" algn="ctr" rtl="0" eaLnBrk="1" fontAlgn="base" hangingPunct="1">
        <a:spcBef>
          <a:spcPct val="0"/>
        </a:spcBef>
        <a:spcAft>
          <a:spcPct val="0"/>
        </a:spcAft>
        <a:defRPr sz="4416">
          <a:solidFill>
            <a:schemeClr val="tx2"/>
          </a:solidFill>
          <a:latin typeface="Arial" charset="0"/>
        </a:defRPr>
      </a:lvl9pPr>
    </p:titleStyle>
    <p:bodyStyle>
      <a:lvl1pPr marL="342622" indent="-342622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833">
          <a:solidFill>
            <a:schemeClr val="tx1"/>
          </a:solidFill>
          <a:latin typeface="+mj-lt"/>
          <a:ea typeface="+mn-ea"/>
          <a:cs typeface="+mn-cs"/>
        </a:defRPr>
      </a:lvl1pPr>
      <a:lvl2pPr marL="742127" indent="-285739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2417">
          <a:solidFill>
            <a:schemeClr val="tx1"/>
          </a:solidFill>
          <a:latin typeface="+mj-lt"/>
        </a:defRPr>
      </a:lvl2pPr>
      <a:lvl3pPr marL="1142954" indent="-22753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j-lt"/>
        </a:defRPr>
      </a:lvl3pPr>
      <a:lvl4pPr marL="1599343" indent="-22753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833">
          <a:solidFill>
            <a:schemeClr val="tx1"/>
          </a:solidFill>
          <a:latin typeface="+mj-lt"/>
        </a:defRPr>
      </a:lvl4pPr>
      <a:lvl5pPr marL="2057054" indent="-22753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833">
          <a:solidFill>
            <a:schemeClr val="tx1"/>
          </a:solidFill>
          <a:latin typeface="+mj-lt"/>
        </a:defRPr>
      </a:lvl5pPr>
      <a:lvl6pPr marL="2514499" indent="-228591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681" indent="-228591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8863" indent="-228591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045" indent="-228591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266" y="1460500"/>
            <a:ext cx="9268425" cy="1470025"/>
          </a:xfrm>
        </p:spPr>
        <p:txBody>
          <a:bodyPr/>
          <a:lstStyle/>
          <a:p>
            <a:r>
              <a:rPr lang="en-US" dirty="0" smtClean="0"/>
              <a:t>Overview of Property Tax Litigation for County Assessors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929330"/>
            <a:ext cx="7692064" cy="1752600"/>
          </a:xfrm>
        </p:spPr>
        <p:txBody>
          <a:bodyPr/>
          <a:lstStyle/>
          <a:p>
            <a:r>
              <a:rPr lang="en-US" dirty="0" smtClean="0"/>
              <a:t>Andy Carlson</a:t>
            </a:r>
          </a:p>
          <a:p>
            <a:r>
              <a:rPr lang="en-US" dirty="0" smtClean="0"/>
              <a:t>September 28,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1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000" dirty="0" smtClean="0"/>
              <a:t>Note—not really focused on production of leases.</a:t>
            </a:r>
          </a:p>
          <a:p>
            <a:r>
              <a:rPr lang="en-US" sz="3000" dirty="0" smtClean="0"/>
              <a:t>If not timely produced, case can be dismissed, unless information was unavailable or taxpayer was not informed of </a:t>
            </a:r>
            <a:r>
              <a:rPr lang="en-US" sz="3000" dirty="0" smtClean="0"/>
              <a:t>the requirement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Lots of cases about the August 1 disclosure requirement.</a:t>
            </a:r>
          </a:p>
        </p:txBody>
      </p:sp>
    </p:spTree>
    <p:extLst>
      <p:ext uri="{BB962C8B-B14F-4D97-AF65-F5344CB8AC3E}">
        <p14:creationId xmlns:p14="http://schemas.microsoft.com/office/powerpoint/2010/main" val="26577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Dismiss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5210"/>
            <a:ext cx="10972800" cy="4089400"/>
          </a:xfrm>
        </p:spPr>
        <p:txBody>
          <a:bodyPr/>
          <a:lstStyle/>
          <a:p>
            <a:r>
              <a:rPr lang="en-US" sz="3200" dirty="0"/>
              <a:t>I</a:t>
            </a:r>
            <a:r>
              <a:rPr lang="en-US" sz="3200" dirty="0" smtClean="0"/>
              <a:t>f there is some fatal flaw relating to the initial petition or depriving the Court of jurisdiction, the respondent can seek dismissal.</a:t>
            </a:r>
          </a:p>
          <a:p>
            <a:r>
              <a:rPr lang="en-US" sz="3200" dirty="0" smtClean="0"/>
              <a:t>Potential bases:</a:t>
            </a:r>
          </a:p>
          <a:p>
            <a:pPr lvl="1"/>
            <a:r>
              <a:rPr lang="en-US" sz="2784" dirty="0" smtClean="0"/>
              <a:t>Statute of limitations (April 30 deadline);</a:t>
            </a:r>
          </a:p>
          <a:p>
            <a:pPr lvl="1"/>
            <a:r>
              <a:rPr lang="en-US" sz="2784" dirty="0" smtClean="0"/>
              <a:t>Failure to properly serve;</a:t>
            </a:r>
          </a:p>
          <a:p>
            <a:pPr lvl="1"/>
            <a:r>
              <a:rPr lang="en-US" sz="2784" dirty="0" smtClean="0"/>
              <a:t>Petition doesn’t include required information;</a:t>
            </a:r>
          </a:p>
          <a:p>
            <a:pPr lvl="1"/>
            <a:r>
              <a:rPr lang="en-US" sz="2784" dirty="0" smtClean="0"/>
              <a:t>August 1 disclosures not made;</a:t>
            </a:r>
          </a:p>
          <a:p>
            <a:pPr lvl="1"/>
            <a:r>
              <a:rPr lang="en-US" sz="2784" dirty="0" smtClean="0"/>
              <a:t>Taxes not paid.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12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 smtClean="0"/>
              <a:t>Tax Court uses a standard Scheduling Order—it is fairly complex.</a:t>
            </a:r>
          </a:p>
          <a:p>
            <a:r>
              <a:rPr lang="en-US" sz="3200" dirty="0" smtClean="0"/>
              <a:t>Deadlines drive activity in the case.</a:t>
            </a:r>
          </a:p>
          <a:p>
            <a:r>
              <a:rPr lang="en-US" sz="3200" dirty="0" smtClean="0"/>
              <a:t>Assigns the case to a judge; 10 days to strike.</a:t>
            </a:r>
          </a:p>
          <a:p>
            <a:r>
              <a:rPr lang="en-US" sz="3200" dirty="0" smtClean="0"/>
              <a:t>Discovery served “so that compliance can occur…” by [date].</a:t>
            </a:r>
          </a:p>
          <a:p>
            <a:r>
              <a:rPr lang="en-US" sz="3200" dirty="0" smtClean="0"/>
              <a:t>Expert disclosure 45 days before close of discovery.</a:t>
            </a:r>
          </a:p>
          <a:p>
            <a:r>
              <a:rPr lang="en-US" sz="3200" dirty="0" smtClean="0"/>
              <a:t>Trial-ready date and deadlines for pre-trial submissions.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38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 smtClean="0"/>
              <a:t>Requires that expert </a:t>
            </a:r>
            <a:r>
              <a:rPr lang="en-US" sz="3200" dirty="0" smtClean="0"/>
              <a:t>report serves </a:t>
            </a:r>
            <a:r>
              <a:rPr lang="en-US" sz="3200" dirty="0" smtClean="0"/>
              <a:t>as </a:t>
            </a:r>
            <a:r>
              <a:rPr lang="en-US" sz="3200" dirty="0" smtClean="0"/>
              <a:t>the expert’s </a:t>
            </a:r>
            <a:r>
              <a:rPr lang="en-US" sz="3200" dirty="0" smtClean="0"/>
              <a:t>direct testimony.</a:t>
            </a:r>
          </a:p>
          <a:p>
            <a:r>
              <a:rPr lang="en-US" sz="3200" dirty="0" smtClean="0"/>
              <a:t>Filings are electronic, directly to Tax Court.   </a:t>
            </a:r>
          </a:p>
          <a:p>
            <a:r>
              <a:rPr lang="en-US" sz="3200" dirty="0" smtClean="0"/>
              <a:t>Taxpayer pays for court reporter.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2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1091"/>
            <a:ext cx="11018808" cy="4089400"/>
          </a:xfrm>
        </p:spPr>
        <p:txBody>
          <a:bodyPr/>
          <a:lstStyle/>
          <a:p>
            <a:r>
              <a:rPr lang="en-US" sz="3000" dirty="0"/>
              <a:t>E</a:t>
            </a:r>
            <a:r>
              <a:rPr lang="en-US" sz="3000" dirty="0" smtClean="0"/>
              <a:t>ach side is entitled to learn about the information in the other side’s possession, so there are no surprises.</a:t>
            </a:r>
          </a:p>
          <a:p>
            <a:r>
              <a:rPr lang="en-US" sz="3000" dirty="0" smtClean="0"/>
              <a:t>Interrogatories, document requests, requests for admission.</a:t>
            </a:r>
          </a:p>
          <a:p>
            <a:r>
              <a:rPr lang="en-US" sz="3000" dirty="0" smtClean="0"/>
              <a:t>Gathering documents can be very time-intensive and cumbersome.</a:t>
            </a:r>
          </a:p>
          <a:p>
            <a:r>
              <a:rPr lang="en-US" sz="3000" dirty="0" smtClean="0"/>
              <a:t>Assessor’s records, such as field cards and CRVs, must be made available.</a:t>
            </a:r>
          </a:p>
          <a:p>
            <a:pPr marL="344488" indent="0">
              <a:buNone/>
            </a:pPr>
            <a:r>
              <a:rPr lang="en-US" sz="2000" dirty="0" smtClean="0"/>
              <a:t>Minn. Stat. § 278.05, subd</a:t>
            </a:r>
            <a:r>
              <a:rPr lang="en-US" sz="2000" dirty="0"/>
              <a:t>.</a:t>
            </a:r>
            <a:r>
              <a:rPr lang="en-US" sz="2000" dirty="0" smtClean="0"/>
              <a:t> 3.</a:t>
            </a:r>
          </a:p>
        </p:txBody>
      </p:sp>
    </p:spTree>
    <p:extLst>
      <p:ext uri="{BB962C8B-B14F-4D97-AF65-F5344CB8AC3E}">
        <p14:creationId xmlns:p14="http://schemas.microsoft.com/office/powerpoint/2010/main" val="36440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/>
              <a:t>In typical property tax case, discovery is asymmetrical.</a:t>
            </a:r>
          </a:p>
          <a:p>
            <a:r>
              <a:rPr lang="en-US" sz="3200" dirty="0" smtClean="0"/>
              <a:t>Confidentiality is a concern for some taxpayers.</a:t>
            </a:r>
          </a:p>
          <a:p>
            <a:r>
              <a:rPr lang="en-US" sz="3200" dirty="0" smtClean="0"/>
              <a:t>Taxpayers may not want to spend money on discovery.  Deadlines often drive settlement discussions.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6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Retaining an Appraiser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 smtClean="0"/>
              <a:t>Appraisers can be very expensive.</a:t>
            </a:r>
          </a:p>
          <a:p>
            <a:r>
              <a:rPr lang="en-US" sz="3200" dirty="0" smtClean="0"/>
              <a:t>Attorney should assist with retention, to maximize attorney-client privilege.</a:t>
            </a:r>
          </a:p>
          <a:p>
            <a:r>
              <a:rPr lang="en-US" sz="3200" dirty="0" smtClean="0"/>
              <a:t>Assessors can testify as to value.</a:t>
            </a:r>
          </a:p>
          <a:p>
            <a:pPr marL="344488" indent="0">
              <a:buNone/>
            </a:pPr>
            <a:r>
              <a:rPr lang="en-US" sz="2000" dirty="0" smtClean="0"/>
              <a:t>Minn. Stat. § 273.061, subd. 8(16).</a:t>
            </a:r>
          </a:p>
          <a:p>
            <a:r>
              <a:rPr lang="en-US" sz="3200" dirty="0" smtClean="0"/>
              <a:t>Consider the complexity of the appraisal problem.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63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Litigation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 smtClean="0"/>
              <a:t>Exchange of Appraisals</a:t>
            </a:r>
          </a:p>
          <a:p>
            <a:r>
              <a:rPr lang="en-US" sz="3200" dirty="0" smtClean="0"/>
              <a:t>Depositions</a:t>
            </a:r>
          </a:p>
          <a:p>
            <a:r>
              <a:rPr lang="en-US" sz="3200" dirty="0" smtClean="0"/>
              <a:t>Summary judgment motions 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7979854"/>
      </p:ext>
    </p:extLst>
  </p:cSld>
  <p:clrMapOvr>
    <a:masterClrMapping/>
  </p:clrMapOvr>
</p:sld>
</file>

<file path=ppt/slides/slide1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Pre-Trial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 smtClean="0"/>
              <a:t>Identify exhibits and witnesses.</a:t>
            </a:r>
          </a:p>
          <a:p>
            <a:r>
              <a:rPr lang="en-US" sz="3200" dirty="0" smtClean="0"/>
              <a:t>Stipulations of fact.</a:t>
            </a:r>
          </a:p>
          <a:p>
            <a:r>
              <a:rPr lang="en-US" sz="3200" dirty="0" smtClean="0"/>
              <a:t>Objections to other side’s exhibits or expert witness.</a:t>
            </a:r>
          </a:p>
          <a:p>
            <a:r>
              <a:rPr lang="en-US" sz="3200" dirty="0" smtClean="0"/>
              <a:t>Pre-trial brief and/or Proposed Findings of Fact and Conclusions of Law.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5762968"/>
      </p:ext>
    </p:extLst>
  </p:cSld>
  <p:clrMapOvr>
    <a:masterClrMapping/>
  </p:clrMapOvr>
</p:sld>
</file>

<file path=ppt/slides/slide1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8344"/>
            <a:ext cx="10972800" cy="4089400"/>
          </a:xfrm>
        </p:spPr>
        <p:txBody>
          <a:bodyPr/>
          <a:lstStyle/>
          <a:p>
            <a:r>
              <a:rPr lang="en-US" sz="3200" dirty="0" smtClean="0"/>
              <a:t>“De Novo” determination.</a:t>
            </a:r>
          </a:p>
          <a:p>
            <a:r>
              <a:rPr lang="en-US" sz="3200" dirty="0" smtClean="0"/>
              <a:t>County’s valuation is prima facie valid.</a:t>
            </a:r>
          </a:p>
          <a:p>
            <a:r>
              <a:rPr lang="en-US" sz="3200" dirty="0" smtClean="0"/>
              <a:t>Burden of Proof is on the taxpayer.</a:t>
            </a:r>
          </a:p>
          <a:p>
            <a:r>
              <a:rPr lang="en-US" sz="3200" dirty="0"/>
              <a:t>Taxpayer calls witnesses, introduces </a:t>
            </a:r>
            <a:r>
              <a:rPr lang="en-US" sz="3200" dirty="0" smtClean="0"/>
              <a:t>exhibits, etc.; </a:t>
            </a:r>
            <a:r>
              <a:rPr lang="en-US" sz="3200" dirty="0"/>
              <a:t>then County does same.</a:t>
            </a:r>
          </a:p>
          <a:p>
            <a:r>
              <a:rPr lang="en-US" sz="3200" dirty="0" smtClean="0"/>
              <a:t>The expert’s appraisal report is their direct testimony.</a:t>
            </a:r>
          </a:p>
          <a:p>
            <a:r>
              <a:rPr lang="en-US" sz="3200" dirty="0" smtClean="0"/>
              <a:t>No jury.</a:t>
            </a:r>
          </a:p>
          <a:p>
            <a:r>
              <a:rPr lang="en-US" sz="3200" dirty="0" smtClean="0"/>
              <a:t>Trial is open to </a:t>
            </a:r>
            <a:r>
              <a:rPr lang="en-US" sz="3200" dirty="0" smtClean="0"/>
              <a:t>public.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7572456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Minnesota Tax Court or State District Court</a:t>
            </a:r>
          </a:p>
          <a:p>
            <a:pPr marL="344488" indent="0">
              <a:buNone/>
            </a:pPr>
            <a:r>
              <a:rPr lang="en-US" sz="2000" dirty="0" smtClean="0"/>
              <a:t>Minn. Stat. § 278.01, subd. 1</a:t>
            </a:r>
          </a:p>
          <a:p>
            <a:r>
              <a:rPr lang="en-US" sz="3400" dirty="0" smtClean="0"/>
              <a:t>Most District Courts have standing orders </a:t>
            </a:r>
            <a:r>
              <a:rPr lang="en-US" sz="3400" dirty="0" smtClean="0"/>
              <a:t>automatically transferring </a:t>
            </a:r>
            <a:r>
              <a:rPr lang="en-US" sz="3400" dirty="0" smtClean="0"/>
              <a:t>property tax petitions to Tax Court.</a:t>
            </a:r>
          </a:p>
        </p:txBody>
      </p:sp>
    </p:spTree>
    <p:extLst>
      <p:ext uri="{BB962C8B-B14F-4D97-AF65-F5344CB8AC3E}">
        <p14:creationId xmlns:p14="http://schemas.microsoft.com/office/powerpoint/2010/main" val="42092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Post-trial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 smtClean="0"/>
              <a:t>The Tax Court often requires post-trial briefing.</a:t>
            </a:r>
          </a:p>
          <a:p>
            <a:r>
              <a:rPr lang="en-US" sz="3200" dirty="0" smtClean="0"/>
              <a:t>Tax </a:t>
            </a:r>
            <a:r>
              <a:rPr lang="en-US" sz="3200" dirty="0" smtClean="0"/>
              <a:t>Court </a:t>
            </a:r>
            <a:r>
              <a:rPr lang="en-US" sz="3200" dirty="0" smtClean="0"/>
              <a:t>has three </a:t>
            </a:r>
            <a:r>
              <a:rPr lang="en-US" sz="3200" dirty="0" smtClean="0"/>
              <a:t>months from final submission </a:t>
            </a:r>
            <a:r>
              <a:rPr lang="en-US" sz="3200" dirty="0" smtClean="0"/>
              <a:t>to issue decision. </a:t>
            </a:r>
            <a:endParaRPr lang="en-US" sz="3200" dirty="0" smtClean="0"/>
          </a:p>
          <a:p>
            <a:r>
              <a:rPr lang="en-US" sz="3200" dirty="0" smtClean="0"/>
              <a:t>Decision must be in writing.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0428596"/>
      </p:ext>
    </p:extLst>
  </p:cSld>
  <p:clrMapOvr>
    <a:masterClrMapping/>
  </p:clrMapOvr>
</p:sld>
</file>

<file path=ppt/slides/slide2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 smtClean="0"/>
              <a:t>Often preceded by motion for amended findings.</a:t>
            </a:r>
          </a:p>
          <a:p>
            <a:r>
              <a:rPr lang="en-US" sz="3200" dirty="0" smtClean="0"/>
              <a:t>Appeal goes straight to Minnesota Supreme Court.</a:t>
            </a:r>
          </a:p>
          <a:p>
            <a:pPr marL="344488" indent="0">
              <a:buNone/>
            </a:pPr>
            <a:r>
              <a:rPr lang="en-US" sz="2000" dirty="0" smtClean="0"/>
              <a:t>Minn. Stat. § 271.10</a:t>
            </a:r>
          </a:p>
          <a:p>
            <a:r>
              <a:rPr lang="en-US" sz="3200" dirty="0" smtClean="0"/>
              <a:t>Formal briefing process.</a:t>
            </a:r>
          </a:p>
          <a:p>
            <a:r>
              <a:rPr lang="en-US" sz="3200" dirty="0" smtClean="0"/>
              <a:t>Supreme Court may hear, or decline, oral argument.</a:t>
            </a:r>
          </a:p>
          <a:p>
            <a:r>
              <a:rPr lang="en-US" sz="3200" dirty="0" smtClean="0"/>
              <a:t>No definitive timeline for decision.</a:t>
            </a:r>
          </a:p>
          <a:p>
            <a:r>
              <a:rPr lang="en-US" sz="3200" dirty="0" smtClean="0"/>
              <a:t>A few Tax Court decisions each year.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4445567"/>
      </p:ext>
    </p:extLst>
  </p:cSld>
  <p:clrMapOvr>
    <a:masterClrMapping/>
  </p:clrMapOvr>
</p:sld>
</file>

<file path=ppt/slides/slide2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an attorney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/>
              <a:t>Role of County Attorney’s Office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r>
              <a:rPr lang="en-US" sz="3200" dirty="0" smtClean="0"/>
              <a:t>Attorney-client </a:t>
            </a:r>
            <a:r>
              <a:rPr lang="en-US" sz="3200" dirty="0" smtClean="0"/>
              <a:t>privilege and work-product </a:t>
            </a:r>
            <a:r>
              <a:rPr lang="en-US" sz="3200" dirty="0" smtClean="0"/>
              <a:t>doctrine.</a:t>
            </a:r>
            <a:endParaRPr lang="en-US" sz="3200" dirty="0" smtClean="0"/>
          </a:p>
          <a:p>
            <a:r>
              <a:rPr lang="en-US" sz="3200" dirty="0" smtClean="0"/>
              <a:t>Attorneys should not directly contact parties represented by an attorney.</a:t>
            </a:r>
          </a:p>
          <a:p>
            <a:r>
              <a:rPr lang="en-US" sz="3200" dirty="0" smtClean="0"/>
              <a:t>Attorney provides expertise on procedure and process; client has ultimate authority on decisions.</a:t>
            </a:r>
          </a:p>
          <a:p>
            <a:r>
              <a:rPr lang="en-US" sz="3200" dirty="0" smtClean="0"/>
              <a:t>Keep each other informed.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0697262"/>
      </p:ext>
    </p:extLst>
  </p:cSld>
  <p:clrMapOvr>
    <a:masterClrMapping/>
  </p:clrMapOvr>
</p:sld>
</file>

<file path=ppt/slides/slide2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 smtClean="0"/>
              <a:t>Usually settlement only covers years being contested plus next year (assessment already in progress).</a:t>
            </a:r>
          </a:p>
          <a:p>
            <a:r>
              <a:rPr lang="en-US" sz="3200" dirty="0" smtClean="0"/>
              <a:t>Be careful with parcels and values.</a:t>
            </a:r>
          </a:p>
          <a:p>
            <a:r>
              <a:rPr lang="en-US" sz="3200" dirty="0" smtClean="0"/>
              <a:t>Interest paid on refunds can be quite complex.</a:t>
            </a:r>
          </a:p>
          <a:p>
            <a:r>
              <a:rPr lang="en-US" sz="3200" dirty="0" smtClean="0"/>
              <a:t>Open </a:t>
            </a:r>
            <a:r>
              <a:rPr lang="en-US" sz="3200" dirty="0"/>
              <a:t>Meeting </a:t>
            </a:r>
            <a:r>
              <a:rPr lang="en-US" sz="3200" dirty="0" smtClean="0"/>
              <a:t>Law.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4812387"/>
      </p:ext>
    </p:extLst>
  </p:cSld>
  <p:clrMapOvr>
    <a:masterClrMapping/>
  </p:clrMapOvr>
</p:sld>
</file>

<file path=ppt/slides/slide2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48196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Tax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Independent state agency, but functions very similar to a court.</a:t>
            </a:r>
          </a:p>
          <a:p>
            <a:r>
              <a:rPr lang="en-US" sz="3400" dirty="0" smtClean="0"/>
              <a:t>Three judges.  </a:t>
            </a:r>
          </a:p>
          <a:p>
            <a:r>
              <a:rPr lang="en-US" sz="3400" dirty="0" smtClean="0"/>
              <a:t>Jurisdiction over “all questions of fact and law arising under the tax laws of the state….”</a:t>
            </a:r>
          </a:p>
          <a:p>
            <a:pPr marL="344488" indent="0">
              <a:buNone/>
            </a:pPr>
            <a:r>
              <a:rPr lang="en-US" sz="2000" dirty="0" smtClean="0"/>
              <a:t>Minn. Stat. § 271.01, subd. 5</a:t>
            </a:r>
          </a:p>
        </p:txBody>
      </p:sp>
    </p:spTree>
    <p:extLst>
      <p:ext uri="{BB962C8B-B14F-4D97-AF65-F5344CB8AC3E}">
        <p14:creationId xmlns:p14="http://schemas.microsoft.com/office/powerpoint/2010/main" val="38263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Tax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0080"/>
            <a:ext cx="10972800" cy="4089400"/>
          </a:xfrm>
        </p:spPr>
        <p:txBody>
          <a:bodyPr/>
          <a:lstStyle/>
          <a:p>
            <a:r>
              <a:rPr lang="en-US" sz="3400" dirty="0" smtClean="0"/>
              <a:t>Very similar to conventional civil litigation, except:</a:t>
            </a:r>
          </a:p>
          <a:p>
            <a:pPr lvl="1"/>
            <a:r>
              <a:rPr lang="en-US" sz="2984" dirty="0" smtClean="0"/>
              <a:t>Rules of Civil Procedure and Evidence apply “where practicable.”</a:t>
            </a:r>
          </a:p>
          <a:p>
            <a:pPr marL="741363" lvl="1" indent="0">
              <a:buNone/>
            </a:pPr>
            <a:r>
              <a:rPr lang="en-US" sz="2000" dirty="0" smtClean="0"/>
              <a:t>Minn. Stat. § 271.06, subd. 7.</a:t>
            </a:r>
          </a:p>
          <a:p>
            <a:pPr lvl="1"/>
            <a:r>
              <a:rPr lang="en-US" sz="2984" dirty="0" smtClean="0"/>
              <a:t>Tax Court Rules of Procedure (Minn. R. Ch. 8610). </a:t>
            </a:r>
          </a:p>
          <a:p>
            <a:pPr lvl="1"/>
            <a:r>
              <a:rPr lang="en-US" sz="2984" dirty="0" smtClean="0"/>
              <a:t>Determination of Market Value requires experts.</a:t>
            </a:r>
          </a:p>
          <a:p>
            <a:pPr lvl="1"/>
            <a:r>
              <a:rPr lang="en-US" sz="2984" dirty="0" smtClean="0"/>
              <a:t>Hearings usually in Tax Court courtroom in St. Paul, but can be elsewhere. </a:t>
            </a:r>
          </a:p>
        </p:txBody>
      </p:sp>
    </p:spTree>
    <p:extLst>
      <p:ext uri="{BB962C8B-B14F-4D97-AF65-F5344CB8AC3E}">
        <p14:creationId xmlns:p14="http://schemas.microsoft.com/office/powerpoint/2010/main" val="4512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3035"/>
            <a:ext cx="10972800" cy="4089400"/>
          </a:xfrm>
        </p:spPr>
        <p:txBody>
          <a:bodyPr/>
          <a:lstStyle/>
          <a:p>
            <a:r>
              <a:rPr lang="en-US" sz="3400" dirty="0" smtClean="0"/>
              <a:t>Minn. Stat. §§ 278.01 and 278.02 specify requirements of petition:</a:t>
            </a:r>
          </a:p>
          <a:p>
            <a:pPr lvl="1"/>
            <a:r>
              <a:rPr lang="en-US" sz="2984" dirty="0" smtClean="0"/>
              <a:t>identify the property;</a:t>
            </a:r>
          </a:p>
          <a:p>
            <a:pPr lvl="1"/>
            <a:r>
              <a:rPr lang="en-US" sz="2984" dirty="0" smtClean="0"/>
              <a:t>petitioner must have an interest in the property;</a:t>
            </a:r>
          </a:p>
          <a:p>
            <a:pPr lvl="1"/>
            <a:r>
              <a:rPr lang="en-US" sz="2984" dirty="0" smtClean="0"/>
              <a:t>identify the year at issue;</a:t>
            </a:r>
          </a:p>
          <a:p>
            <a:pPr lvl="1"/>
            <a:r>
              <a:rPr lang="en-US" sz="2984" dirty="0"/>
              <a:t>f</a:t>
            </a:r>
            <a:r>
              <a:rPr lang="en-US" sz="2984" dirty="0" smtClean="0"/>
              <a:t>ive types of claims;</a:t>
            </a:r>
            <a:endParaRPr lang="en-US" sz="2984" dirty="0" smtClean="0"/>
          </a:p>
          <a:p>
            <a:pPr lvl="1"/>
            <a:r>
              <a:rPr lang="en-US" sz="2800" dirty="0"/>
              <a:t>Petition must be filed and served by April 30 of the year in which the taxes are payable (</a:t>
            </a:r>
            <a:r>
              <a:rPr lang="en-US" sz="2800" dirty="0" smtClean="0"/>
              <a:t>COVID-19 exceptions).</a:t>
            </a:r>
          </a:p>
          <a:p>
            <a:pPr lvl="1"/>
            <a:endParaRPr lang="en-US" sz="2984" dirty="0" smtClean="0"/>
          </a:p>
        </p:txBody>
      </p:sp>
    </p:spTree>
    <p:extLst>
      <p:ext uri="{BB962C8B-B14F-4D97-AF65-F5344CB8AC3E}">
        <p14:creationId xmlns:p14="http://schemas.microsoft.com/office/powerpoint/2010/main" val="9894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/>
              <a:t>Serve on County Auditor, County Attorney, County Treasurer, and County </a:t>
            </a:r>
            <a:r>
              <a:rPr lang="en-US" sz="3200" dirty="0" smtClean="0"/>
              <a:t>Assessor. </a:t>
            </a:r>
          </a:p>
          <a:p>
            <a:r>
              <a:rPr lang="en-US" sz="3200" dirty="0" smtClean="0"/>
              <a:t>File with District Court.</a:t>
            </a:r>
          </a:p>
          <a:p>
            <a:r>
              <a:rPr lang="en-US" sz="3200" dirty="0"/>
              <a:t>Tax Court Form 7 – very simple.</a:t>
            </a:r>
          </a:p>
          <a:p>
            <a:r>
              <a:rPr lang="en-US" sz="3200" dirty="0"/>
              <a:t>Petitioner can choose Small Claims Division (no appeal).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83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400" dirty="0" smtClean="0"/>
              <a:t>Claims</a:t>
            </a:r>
            <a:r>
              <a:rPr lang="en-US" sz="3400" dirty="0"/>
              <a:t>:</a:t>
            </a:r>
          </a:p>
          <a:p>
            <a:pPr lvl="1"/>
            <a:r>
              <a:rPr lang="en-US" sz="2984" dirty="0" smtClean="0"/>
              <a:t>Overvaluation;</a:t>
            </a:r>
            <a:endParaRPr lang="en-US" sz="2984" dirty="0"/>
          </a:p>
          <a:p>
            <a:pPr lvl="1"/>
            <a:r>
              <a:rPr lang="en-US" sz="2984" dirty="0"/>
              <a:t>Unequal </a:t>
            </a:r>
            <a:r>
              <a:rPr lang="en-US" sz="2984" dirty="0" smtClean="0"/>
              <a:t>assessment;</a:t>
            </a:r>
            <a:endParaRPr lang="en-US" sz="2984" dirty="0"/>
          </a:p>
          <a:p>
            <a:pPr lvl="1"/>
            <a:r>
              <a:rPr lang="en-US" sz="2984" dirty="0"/>
              <a:t>Illegal levy (classification</a:t>
            </a:r>
            <a:r>
              <a:rPr lang="en-US" sz="2984" dirty="0" smtClean="0"/>
              <a:t>);</a:t>
            </a:r>
            <a:endParaRPr lang="en-US" sz="2984" dirty="0"/>
          </a:p>
          <a:p>
            <a:pPr lvl="1"/>
            <a:r>
              <a:rPr lang="en-US" sz="2984" dirty="0"/>
              <a:t>Tax has been </a:t>
            </a:r>
            <a:r>
              <a:rPr lang="en-US" sz="2984" dirty="0" smtClean="0"/>
              <a:t>paid;</a:t>
            </a:r>
            <a:endParaRPr lang="en-US" sz="2984" dirty="0"/>
          </a:p>
          <a:p>
            <a:pPr lvl="1"/>
            <a:r>
              <a:rPr lang="en-US" sz="2984" dirty="0" smtClean="0"/>
              <a:t>Exempt.</a:t>
            </a:r>
            <a:endParaRPr lang="en-US" sz="2984" dirty="0"/>
          </a:p>
          <a:p>
            <a:pPr marL="0" indent="0">
              <a:buNone/>
            </a:pPr>
            <a:r>
              <a:rPr lang="en-US" sz="3200" dirty="0" smtClean="0"/>
              <a:t>Most cases are about valuation.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14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40"/>
            <a:ext cx="10972800" cy="4089400"/>
          </a:xfrm>
        </p:spPr>
        <p:txBody>
          <a:bodyPr/>
          <a:lstStyle/>
          <a:p>
            <a:r>
              <a:rPr lang="en-US" sz="3200" dirty="0" smtClean="0"/>
              <a:t>County does not file an Answer or other response.</a:t>
            </a:r>
          </a:p>
          <a:p>
            <a:r>
              <a:rPr lang="en-US" sz="3200" dirty="0" smtClean="0"/>
              <a:t>Often a fairly long wait until a Scheduling Order is issued.</a:t>
            </a:r>
          </a:p>
          <a:p>
            <a:r>
              <a:rPr lang="en-US" sz="3200" dirty="0" smtClean="0"/>
              <a:t>Consolidation with other cases?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38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August 1 </a:t>
            </a:r>
            <a:r>
              <a:rPr lang="en-US" sz="3200" dirty="0" smtClean="0"/>
              <a:t>Disclosure -- </a:t>
            </a:r>
            <a:r>
              <a:rPr lang="en-US" sz="3200" dirty="0"/>
              <a:t>Minn. Stat. § 278.05, </a:t>
            </a:r>
            <a:r>
              <a:rPr lang="en-US" sz="3200" dirty="0" err="1"/>
              <a:t>subd</a:t>
            </a:r>
            <a:r>
              <a:rPr lang="en-US" sz="3200" dirty="0"/>
              <a:t>. </a:t>
            </a:r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4228"/>
            <a:ext cx="10972800" cy="4089400"/>
          </a:xfrm>
        </p:spPr>
        <p:txBody>
          <a:bodyPr/>
          <a:lstStyle/>
          <a:p>
            <a:r>
              <a:rPr lang="en-US" sz="3000" dirty="0" smtClean="0"/>
              <a:t>Applie</a:t>
            </a:r>
            <a:r>
              <a:rPr lang="en-US" sz="3000" dirty="0" smtClean="0"/>
              <a:t>s to</a:t>
            </a:r>
            <a:r>
              <a:rPr lang="en-US" sz="3000" dirty="0" smtClean="0"/>
              <a:t> “income-producing property.” </a:t>
            </a:r>
          </a:p>
          <a:p>
            <a:r>
              <a:rPr lang="en-US" sz="3000" dirty="0" smtClean="0"/>
              <a:t>By August 1 of the taxes payable year, produce</a:t>
            </a:r>
            <a:r>
              <a:rPr lang="en-US" sz="3000" dirty="0" smtClean="0"/>
              <a:t>:</a:t>
            </a:r>
          </a:p>
          <a:p>
            <a:pPr lvl="1"/>
            <a:r>
              <a:rPr lang="en-US" sz="2584" dirty="0" smtClean="0"/>
              <a:t>Year-end financial statement for year prior to assessment date;</a:t>
            </a:r>
          </a:p>
          <a:p>
            <a:pPr lvl="1"/>
            <a:r>
              <a:rPr lang="en-US" sz="2584" dirty="0" smtClean="0"/>
              <a:t>Year-end financial statement for year of assessment date;</a:t>
            </a:r>
          </a:p>
          <a:p>
            <a:pPr lvl="1"/>
            <a:r>
              <a:rPr lang="en-US" sz="2584" dirty="0" smtClean="0"/>
              <a:t>Rent roll on or near assessment date listing tenant name, lease start and end date, base rent, and square footage leased;</a:t>
            </a:r>
          </a:p>
          <a:p>
            <a:pPr lvl="1"/>
            <a:r>
              <a:rPr lang="en-US" sz="2584" dirty="0" smtClean="0"/>
              <a:t>Identification of lease agreements not evident from the rent roll;</a:t>
            </a:r>
          </a:p>
          <a:p>
            <a:pPr lvl="1"/>
            <a:r>
              <a:rPr lang="en-US" sz="2584" dirty="0" smtClean="0"/>
              <a:t>Net rentable square footage;</a:t>
            </a:r>
          </a:p>
          <a:p>
            <a:pPr lvl="1"/>
            <a:r>
              <a:rPr lang="en-US" sz="2584" dirty="0" smtClean="0"/>
              <a:t>Anticipated income and expenses, i.e., budget, for year after assessment date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46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aft Template">
  <a:themeElements>
    <a:clrScheme name="Taft 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47438F"/>
      </a:accent2>
      <a:accent3>
        <a:srgbClr val="FFFFFF"/>
      </a:accent3>
      <a:accent4>
        <a:srgbClr val="000000"/>
      </a:accent4>
      <a:accent5>
        <a:srgbClr val="A5A5A5"/>
      </a:accent5>
      <a:accent6>
        <a:srgbClr val="595959"/>
      </a:accent6>
      <a:hlink>
        <a:srgbClr val="800000"/>
      </a:hlink>
      <a:folHlink>
        <a:srgbClr val="C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_TaftPowerPoint.PPTX" id="{2C1A4B0B-281E-44EF-BB2D-9A0056A590B6}" vid="{9FAB0E9F-C5D5-40A6-BD16-835B1FED9FDE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_TaftPowerPoint</ap:Template>
  <ap:Application>Microsoft Office PowerPoint</ap:Application>
  <ap:PresentationFormat>Widescreen</ap:PresentationFormat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revision>44</revision>
  <dcterms:created xsi:type="dcterms:W3CDTF">1900-01-01T05:00:00.0000000Z</dcterms:created>
  <dcterms:modified xsi:type="dcterms:W3CDTF">1900-01-01T05:00:00.0000000Z</dcterms:modified>
</coreProperties>
</file>