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59" r:id="rId5"/>
    <p:sldId id="261" r:id="rId6"/>
    <p:sldId id="262" r:id="rId7"/>
    <p:sldId id="264" r:id="rId8"/>
    <p:sldId id="263" r:id="rId9"/>
    <p:sldId id="260" r:id="rId10"/>
    <p:sldId id="266" r:id="rId11"/>
    <p:sldId id="265" r:id="rId12"/>
    <p:sldId id="269" r:id="rId13"/>
    <p:sldId id="270" r:id="rId14"/>
    <p:sldId id="279" r:id="rId15"/>
    <p:sldId id="271" r:id="rId16"/>
    <p:sldId id="275" r:id="rId17"/>
    <p:sldId id="276" r:id="rId18"/>
    <p:sldId id="272" r:id="rId19"/>
    <p:sldId id="273" r:id="rId20"/>
    <p:sldId id="277" r:id="rId21"/>
    <p:sldId id="278" r:id="rId22"/>
    <p:sldId id="267" r:id="rId23"/>
    <p:sldId id="274" r:id="rId24"/>
    <p:sldId id="258" r:id="rId2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652463" indent="-19526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304925" indent="-39052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958975" indent="-5873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6114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79610" y="0"/>
            <a:ext cx="261239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9266" y="1460500"/>
            <a:ext cx="7721599" cy="1470025"/>
          </a:xfrm>
        </p:spPr>
        <p:txBody>
          <a:bodyPr/>
          <a:lstStyle>
            <a:lvl1pPr algn="l">
              <a:defRPr sz="5000" b="1" i="0">
                <a:solidFill>
                  <a:schemeClr val="tx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1" y="3429000"/>
            <a:ext cx="7692064" cy="1752600"/>
          </a:xfrm>
        </p:spPr>
        <p:txBody>
          <a:bodyPr anchor="t" anchorCtr="0"/>
          <a:lstStyle>
            <a:lvl1pPr marL="0" indent="0" algn="l">
              <a:buNone/>
              <a:defRPr sz="3333">
                <a:solidFill>
                  <a:srgbClr val="800000"/>
                </a:solidFill>
                <a:latin typeface="+mj-lt"/>
              </a:defRPr>
            </a:lvl1pPr>
            <a:lvl2pPr marL="457163" indent="0" algn="ctr">
              <a:buNone/>
              <a:defRPr/>
            </a:lvl2pPr>
            <a:lvl3pPr marL="914327" indent="0" algn="ctr">
              <a:buNone/>
              <a:defRPr/>
            </a:lvl3pPr>
            <a:lvl4pPr marL="1371490" indent="0" algn="ctr">
              <a:buNone/>
              <a:defRPr/>
            </a:lvl4pPr>
            <a:lvl5pPr marL="1828654" indent="0" algn="ctr">
              <a:buNone/>
              <a:defRPr/>
            </a:lvl5pPr>
            <a:lvl6pPr marL="2285818" indent="0" algn="ctr">
              <a:buNone/>
              <a:defRPr/>
            </a:lvl6pPr>
            <a:lvl7pPr marL="2742980" indent="0" algn="ctr">
              <a:buNone/>
              <a:defRPr/>
            </a:lvl7pPr>
            <a:lvl8pPr marL="3200144" indent="0" algn="ctr">
              <a:buNone/>
              <a:defRPr/>
            </a:lvl8pPr>
            <a:lvl9pPr marL="3657308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4500" y="5702487"/>
            <a:ext cx="18125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4715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143000"/>
          </a:xfrm>
        </p:spPr>
        <p:txBody>
          <a:bodyPr/>
          <a:lstStyle>
            <a:lvl1pPr>
              <a:defRPr sz="4000" b="1" i="0">
                <a:latin typeface="Georgia" panose="02040502050405020303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10972800" cy="4089400"/>
          </a:xfrm>
        </p:spPr>
        <p:txBody>
          <a:bodyPr/>
          <a:lstStyle>
            <a:lvl1pPr>
              <a:buClr>
                <a:schemeClr val="bg2"/>
              </a:buClr>
              <a:defRPr sz="2833">
                <a:latin typeface="+mj-lt"/>
              </a:defRPr>
            </a:lvl1pPr>
            <a:lvl2pPr>
              <a:buClr>
                <a:schemeClr val="bg2"/>
              </a:buClr>
              <a:defRPr sz="2417">
                <a:latin typeface="+mj-lt"/>
              </a:defRPr>
            </a:lvl2pPr>
            <a:lvl3pPr marL="1142908" indent="-228582">
              <a:buClr>
                <a:schemeClr val="bg2"/>
              </a:buClr>
              <a:buFont typeface="Courier New" pitchFamily="49" charset="0"/>
              <a:buChar char="o"/>
              <a:defRPr sz="2000">
                <a:latin typeface="+mj-lt"/>
              </a:defRPr>
            </a:lvl3pPr>
            <a:lvl4pPr marL="1600072" indent="-228582">
              <a:buClr>
                <a:schemeClr val="bg2"/>
              </a:buClr>
              <a:buFont typeface="Wingdings" pitchFamily="2" charset="2"/>
              <a:buChar char="§"/>
              <a:defRPr sz="1833">
                <a:latin typeface="+mj-lt"/>
              </a:defRPr>
            </a:lvl4pPr>
            <a:lvl5pPr marL="2057236" indent="-228582">
              <a:buClr>
                <a:schemeClr val="bg2"/>
              </a:buClr>
              <a:buFont typeface="Arial" pitchFamily="34" charset="0"/>
              <a:buChar char="•"/>
              <a:defRPr sz="1833">
                <a:latin typeface="+mj-lt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583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3"/>
            <a:ext cx="5384800" cy="4025898"/>
          </a:xfrm>
        </p:spPr>
        <p:txBody>
          <a:bodyPr/>
          <a:lstStyle>
            <a:lvl1pPr>
              <a:defRPr sz="2833"/>
            </a:lvl1pPr>
            <a:lvl2pPr>
              <a:defRPr sz="2417"/>
            </a:lvl2pPr>
            <a:lvl3pPr>
              <a:defRPr sz="2000"/>
            </a:lvl3pPr>
            <a:lvl4pPr>
              <a:defRPr sz="1833"/>
            </a:lvl4pPr>
            <a:lvl5pPr>
              <a:defRPr sz="1833"/>
            </a:lvl5pPr>
            <a:lvl6pPr>
              <a:defRPr sz="1833"/>
            </a:lvl6pPr>
            <a:lvl7pPr>
              <a:defRPr sz="1833"/>
            </a:lvl7pPr>
            <a:lvl8pPr>
              <a:defRPr sz="1833"/>
            </a:lvl8pPr>
            <a:lvl9pPr>
              <a:defRPr sz="1833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52603"/>
            <a:ext cx="5384800" cy="4025898"/>
          </a:xfrm>
        </p:spPr>
        <p:txBody>
          <a:bodyPr/>
          <a:lstStyle>
            <a:lvl1pPr>
              <a:defRPr sz="2833"/>
            </a:lvl1pPr>
            <a:lvl2pPr>
              <a:defRPr sz="2417"/>
            </a:lvl2pPr>
            <a:lvl3pPr>
              <a:defRPr sz="2000"/>
            </a:lvl3pPr>
            <a:lvl4pPr>
              <a:defRPr sz="1833"/>
            </a:lvl4pPr>
            <a:lvl5pPr>
              <a:defRPr sz="1833"/>
            </a:lvl5pPr>
            <a:lvl6pPr>
              <a:defRPr sz="1833"/>
            </a:lvl6pPr>
            <a:lvl7pPr>
              <a:defRPr sz="1833"/>
            </a:lvl7pPr>
            <a:lvl8pPr>
              <a:defRPr sz="1833"/>
            </a:lvl8pPr>
            <a:lvl9pPr>
              <a:defRPr sz="1833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653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609600"/>
            <a:ext cx="4011084" cy="825500"/>
          </a:xfrm>
        </p:spPr>
        <p:txBody>
          <a:bodyPr anchor="b"/>
          <a:lstStyle>
            <a:lvl1pPr algn="l">
              <a:defRPr sz="2417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609603"/>
            <a:ext cx="6815667" cy="5168898"/>
          </a:xfrm>
        </p:spPr>
        <p:txBody>
          <a:bodyPr/>
          <a:lstStyle>
            <a:lvl1pPr>
              <a:defRPr sz="2833"/>
            </a:lvl1pPr>
            <a:lvl2pPr>
              <a:defRPr sz="2417"/>
            </a:lvl2pPr>
            <a:lvl3pPr>
              <a:defRPr sz="2000"/>
            </a:lvl3pPr>
            <a:lvl4pPr>
              <a:defRPr sz="1833"/>
            </a:lvl4pPr>
            <a:lvl5pPr>
              <a:defRPr sz="1833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3"/>
            <a:ext cx="4011084" cy="4343398"/>
          </a:xfrm>
        </p:spPr>
        <p:txBody>
          <a:bodyPr/>
          <a:lstStyle>
            <a:lvl1pPr marL="0" indent="0">
              <a:buNone/>
              <a:defRPr sz="1417"/>
            </a:lvl1pPr>
            <a:lvl2pPr marL="457163" indent="0">
              <a:buNone/>
              <a:defRPr sz="1167"/>
            </a:lvl2pPr>
            <a:lvl3pPr marL="914327" indent="0">
              <a:buNone/>
              <a:defRPr sz="1000"/>
            </a:lvl3pPr>
            <a:lvl4pPr marL="1371490" indent="0">
              <a:buNone/>
              <a:defRPr sz="917"/>
            </a:lvl4pPr>
            <a:lvl5pPr marL="1828654" indent="0">
              <a:buNone/>
              <a:defRPr sz="917"/>
            </a:lvl5pPr>
            <a:lvl6pPr marL="2285818" indent="0">
              <a:buNone/>
              <a:defRPr sz="917"/>
            </a:lvl6pPr>
            <a:lvl7pPr marL="2742980" indent="0">
              <a:buNone/>
              <a:defRPr sz="917"/>
            </a:lvl7pPr>
            <a:lvl8pPr marL="3200144" indent="0">
              <a:buNone/>
              <a:defRPr sz="917"/>
            </a:lvl8pPr>
            <a:lvl9pPr marL="3657308" indent="0">
              <a:buNone/>
              <a:defRPr sz="91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1418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8000" y="5924278"/>
            <a:ext cx="1333501" cy="679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865" y="381000"/>
            <a:ext cx="10972271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9728" tIns="54864" rIns="109728" bIns="5486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865" y="1636049"/>
            <a:ext cx="10972271" cy="4267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9728" tIns="54864" rIns="109728" bIns="548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" name="Slide Number Placeholder 6"/>
          <p:cNvSpPr txBox="1">
            <a:spLocks/>
          </p:cNvSpPr>
          <p:nvPr/>
        </p:nvSpPr>
        <p:spPr>
          <a:xfrm>
            <a:off x="11277203" y="6350000"/>
            <a:ext cx="609865" cy="365125"/>
          </a:xfrm>
          <a:prstGeom prst="rect">
            <a:avLst/>
          </a:prstGeom>
        </p:spPr>
        <p:txBody>
          <a:bodyPr lIns="91440" tIns="45720" rIns="91440" bIns="4572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B58946C-6D5B-423C-A8EE-158D26A0E9E3}" type="slidenum">
              <a:rPr lang="en-US" sz="1167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pPr>
                <a:defRPr/>
              </a:pPr>
              <a:t>‹#›</a:t>
            </a:fld>
            <a:endParaRPr lang="en-US" sz="1333" dirty="0">
              <a:solidFill>
                <a:schemeClr val="bg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33644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eorgia" panose="02040502050405020303" pitchFamily="18" charset="0"/>
          <a:ea typeface="+mj-ea"/>
          <a:cs typeface="Arial" panose="020B0604020202020204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Narrow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Narrow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Narrow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 Narrow" pitchFamily="34" charset="0"/>
          <a:cs typeface="Arial" charset="0"/>
        </a:defRPr>
      </a:lvl5pPr>
      <a:lvl6pPr marL="457182" algn="ctr" rtl="0" eaLnBrk="1" fontAlgn="base" hangingPunct="1">
        <a:spcBef>
          <a:spcPct val="0"/>
        </a:spcBef>
        <a:spcAft>
          <a:spcPct val="0"/>
        </a:spcAft>
        <a:defRPr sz="4416">
          <a:solidFill>
            <a:schemeClr val="tx2"/>
          </a:solidFill>
          <a:latin typeface="Arial" charset="0"/>
        </a:defRPr>
      </a:lvl6pPr>
      <a:lvl7pPr marL="914363" algn="ctr" rtl="0" eaLnBrk="1" fontAlgn="base" hangingPunct="1">
        <a:spcBef>
          <a:spcPct val="0"/>
        </a:spcBef>
        <a:spcAft>
          <a:spcPct val="0"/>
        </a:spcAft>
        <a:defRPr sz="4416">
          <a:solidFill>
            <a:schemeClr val="tx2"/>
          </a:solidFill>
          <a:latin typeface="Arial" charset="0"/>
        </a:defRPr>
      </a:lvl7pPr>
      <a:lvl8pPr marL="1371545" algn="ctr" rtl="0" eaLnBrk="1" fontAlgn="base" hangingPunct="1">
        <a:spcBef>
          <a:spcPct val="0"/>
        </a:spcBef>
        <a:spcAft>
          <a:spcPct val="0"/>
        </a:spcAft>
        <a:defRPr sz="4416">
          <a:solidFill>
            <a:schemeClr val="tx2"/>
          </a:solidFill>
          <a:latin typeface="Arial" charset="0"/>
        </a:defRPr>
      </a:lvl8pPr>
      <a:lvl9pPr marL="1828727" algn="ctr" rtl="0" eaLnBrk="1" fontAlgn="base" hangingPunct="1">
        <a:spcBef>
          <a:spcPct val="0"/>
        </a:spcBef>
        <a:spcAft>
          <a:spcPct val="0"/>
        </a:spcAft>
        <a:defRPr sz="4416">
          <a:solidFill>
            <a:schemeClr val="tx2"/>
          </a:solidFill>
          <a:latin typeface="Arial" charset="0"/>
        </a:defRPr>
      </a:lvl9pPr>
    </p:titleStyle>
    <p:bodyStyle>
      <a:lvl1pPr marL="342622" indent="-342622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•"/>
        <a:defRPr sz="2833">
          <a:solidFill>
            <a:schemeClr val="tx1"/>
          </a:solidFill>
          <a:latin typeface="+mj-lt"/>
          <a:ea typeface="+mn-ea"/>
          <a:cs typeface="+mn-cs"/>
        </a:defRPr>
      </a:lvl1pPr>
      <a:lvl2pPr marL="742127" indent="-285739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–"/>
        <a:defRPr sz="2417">
          <a:solidFill>
            <a:schemeClr val="tx1"/>
          </a:solidFill>
          <a:latin typeface="+mj-lt"/>
        </a:defRPr>
      </a:lvl2pPr>
      <a:lvl3pPr marL="1142954" indent="-227533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j-lt"/>
        </a:defRPr>
      </a:lvl3pPr>
      <a:lvl4pPr marL="1599343" indent="-227533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Char char="–"/>
        <a:defRPr sz="1833">
          <a:solidFill>
            <a:schemeClr val="tx1"/>
          </a:solidFill>
          <a:latin typeface="+mj-lt"/>
        </a:defRPr>
      </a:lvl4pPr>
      <a:lvl5pPr marL="2057054" indent="-227533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Arial" charset="0"/>
        <a:buChar char="»"/>
        <a:defRPr sz="1833">
          <a:solidFill>
            <a:schemeClr val="tx1"/>
          </a:solidFill>
          <a:latin typeface="+mj-lt"/>
        </a:defRPr>
      </a:lvl5pPr>
      <a:lvl6pPr marL="2514499" indent="-228591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681" indent="-228591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8863" indent="-228591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045" indent="-228591" algn="l" rtl="0" eaLnBrk="1" fontAlgn="base" hangingPunct="1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63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9266" y="1460500"/>
            <a:ext cx="9268425" cy="1470025"/>
          </a:xfrm>
        </p:spPr>
        <p:txBody>
          <a:bodyPr/>
          <a:lstStyle/>
          <a:p>
            <a:r>
              <a:rPr lang="en-US" dirty="0" smtClean="0"/>
              <a:t>Recent Disputes Concerning Amendment of a Chapter 278 Petition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1" y="3929330"/>
            <a:ext cx="7692064" cy="1752600"/>
          </a:xfrm>
        </p:spPr>
        <p:txBody>
          <a:bodyPr/>
          <a:lstStyle/>
          <a:p>
            <a:r>
              <a:rPr lang="en-US" dirty="0" smtClean="0"/>
              <a:t>Andy Carlson</a:t>
            </a:r>
          </a:p>
          <a:p>
            <a:r>
              <a:rPr lang="en-US" dirty="0" smtClean="0"/>
              <a:t>September 28,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625233"/>
      </p:ext>
    </p:extLst>
  </p:cSld>
  <p:clrMapOvr>
    <a:masterClrMapping/>
  </p:clrMapOvr>
</p:sld>
</file>

<file path=ppt/slides/slide10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i="1" dirty="0" smtClean="0"/>
              <a:t>Am. Crystal Sugar Co. v. Polk County</a:t>
            </a:r>
            <a:r>
              <a:rPr lang="en-US" sz="2600" i="1" dirty="0" smtClean="0"/>
              <a:t> (cont.)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000" dirty="0" smtClean="0"/>
              <a:t>Minn. Tax Ct., Case No. C1-05-574 et al, Jan. 25, 2007 and Nov. 28, 2007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11243094" cy="4089400"/>
          </a:xfrm>
        </p:spPr>
        <p:txBody>
          <a:bodyPr/>
          <a:lstStyle/>
          <a:p>
            <a:r>
              <a:rPr lang="en-US" sz="3400" dirty="0" smtClean="0"/>
              <a:t>Tax Court allowed amendment to add new claims: </a:t>
            </a:r>
          </a:p>
          <a:p>
            <a:pPr lvl="1"/>
            <a:r>
              <a:rPr lang="en-US" sz="2984" dirty="0" smtClean="0"/>
              <a:t>No prejudice to County.</a:t>
            </a:r>
          </a:p>
          <a:p>
            <a:pPr lvl="1"/>
            <a:r>
              <a:rPr lang="en-US" sz="2984" dirty="0" smtClean="0"/>
              <a:t>In a sense, taxpayer was adding a defense.</a:t>
            </a:r>
          </a:p>
          <a:p>
            <a:pPr lvl="1"/>
            <a:r>
              <a:rPr lang="en-US" sz="2984" dirty="0" smtClean="0"/>
              <a:t>Judicial economy.</a:t>
            </a:r>
          </a:p>
          <a:p>
            <a:pPr lvl="1"/>
            <a:endParaRPr lang="en-US" sz="2984" dirty="0"/>
          </a:p>
          <a:p>
            <a:r>
              <a:rPr lang="en-US" sz="3400" dirty="0" smtClean="0"/>
              <a:t>Section 278.01 lists claims that can be made, but doesn’t explicitly say they must be stated in the petition.</a:t>
            </a:r>
          </a:p>
        </p:txBody>
      </p:sp>
    </p:spTree>
    <p:extLst>
      <p:ext uri="{BB962C8B-B14F-4D97-AF65-F5344CB8AC3E}">
        <p14:creationId xmlns:p14="http://schemas.microsoft.com/office/powerpoint/2010/main" val="318822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Marlow Timberland v. County of Lake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800 N.W.2d 637 (Minn. 2011)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400" dirty="0" smtClean="0"/>
              <a:t>Taxpayer filed petition on 744 parcels, across four townships and two unorganized territories.</a:t>
            </a:r>
          </a:p>
          <a:p>
            <a:r>
              <a:rPr lang="en-US" sz="3400" dirty="0" smtClean="0"/>
              <a:t>Supreme Court applied Rule 15 standard.</a:t>
            </a:r>
            <a:endParaRPr lang="en-US" sz="2984" dirty="0" smtClean="0"/>
          </a:p>
          <a:p>
            <a:pPr lvl="1"/>
            <a:r>
              <a:rPr lang="en-US" sz="2984" dirty="0" smtClean="0"/>
              <a:t>Tax Court provided no explanation of denial.</a:t>
            </a:r>
          </a:p>
          <a:p>
            <a:pPr lvl="1"/>
            <a:r>
              <a:rPr lang="en-US" sz="2984" dirty="0" smtClean="0"/>
              <a:t>Supreme Court concluded no prejudice to County, but did not explain further.</a:t>
            </a:r>
          </a:p>
        </p:txBody>
      </p:sp>
    </p:spTree>
    <p:extLst>
      <p:ext uri="{BB962C8B-B14F-4D97-AF65-F5344CB8AC3E}">
        <p14:creationId xmlns:p14="http://schemas.microsoft.com/office/powerpoint/2010/main" val="395203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Jim Bern Co. v. County of Ramsey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Minn. Tax Ct., Case No. 62-cv-17-2723, Jan. 9, 2018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400" dirty="0"/>
              <a:t>P</a:t>
            </a:r>
            <a:r>
              <a:rPr lang="en-US" sz="3400" dirty="0" smtClean="0"/>
              <a:t>etition listed </a:t>
            </a:r>
            <a:r>
              <a:rPr lang="en-US" sz="3400" dirty="0" smtClean="0"/>
              <a:t>four parcels.</a:t>
            </a:r>
          </a:p>
          <a:p>
            <a:r>
              <a:rPr lang="en-US" sz="3400" dirty="0" smtClean="0"/>
              <a:t>The four parcels were the corners of a 38-parcel development.</a:t>
            </a:r>
          </a:p>
          <a:p>
            <a:r>
              <a:rPr lang="en-US" sz="3400" dirty="0" smtClean="0"/>
              <a:t>Taxpayer brought motion in September seeking to add 34 parcels.</a:t>
            </a:r>
          </a:p>
          <a:p>
            <a:r>
              <a:rPr lang="en-US" sz="3400" dirty="0" smtClean="0"/>
              <a:t>Taxpayer argued petition should be read as if it included all 38 parcels.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94574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Jim Bern Co. v. County of Ramsey </a:t>
            </a:r>
            <a:r>
              <a:rPr lang="en-US" sz="3600" i="1" dirty="0" smtClean="0"/>
              <a:t>(cont.)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Minn. Tax Ct., Case No. 62-cv-17-2723, Jan. 9, 2018</a:t>
            </a:r>
            <a:endParaRPr lang="en-US" sz="20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118379"/>
            <a:ext cx="10972800" cy="3357841"/>
          </a:xfrm>
        </p:spPr>
      </p:pic>
    </p:spTree>
    <p:extLst>
      <p:ext uri="{BB962C8B-B14F-4D97-AF65-F5344CB8AC3E}">
        <p14:creationId xmlns:p14="http://schemas.microsoft.com/office/powerpoint/2010/main" val="356303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Jim Bern Co. v. County of Ramsey </a:t>
            </a:r>
            <a:r>
              <a:rPr lang="en-US" sz="3600" i="1" dirty="0" smtClean="0"/>
              <a:t>(cont.)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Minn. Tax Ct., Case No. 62-cv-17-2723, Jan. 9, 2018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400" dirty="0" smtClean="0"/>
              <a:t>Tax Court rejected reading that petition included all the parcels.</a:t>
            </a:r>
          </a:p>
          <a:p>
            <a:r>
              <a:rPr lang="en-US" sz="3400" dirty="0" smtClean="0"/>
              <a:t>Tax Court rejected addition of parcels because Chapter 278 requirements are “jurisdictional.”</a:t>
            </a:r>
          </a:p>
          <a:p>
            <a:r>
              <a:rPr lang="en-US" sz="3400" dirty="0" smtClean="0"/>
              <a:t>Relating back does not apply to statutory claims.</a:t>
            </a:r>
          </a:p>
          <a:p>
            <a:r>
              <a:rPr lang="en-US" sz="3400" dirty="0" smtClean="0"/>
              <a:t>Rejected addition of the 34 parcels.</a:t>
            </a:r>
          </a:p>
        </p:txBody>
      </p:sp>
    </p:spTree>
    <p:extLst>
      <p:ext uri="{BB962C8B-B14F-4D97-AF65-F5344CB8AC3E}">
        <p14:creationId xmlns:p14="http://schemas.microsoft.com/office/powerpoint/2010/main" val="317443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Smith v. County of Washington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Minn. Tax Ct., Case No. 82-cv-20-1952, Sept. 30, 2020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14581"/>
            <a:ext cx="10972800" cy="4089400"/>
          </a:xfrm>
        </p:spPr>
        <p:txBody>
          <a:bodyPr/>
          <a:lstStyle/>
          <a:p>
            <a:r>
              <a:rPr lang="en-US" sz="3000" dirty="0" smtClean="0"/>
              <a:t>Smith filed petition on 5/11/20, identifying assessment date as 1/2/20, for taxes payable in 2021 (although filed after April 30, filing was timely under COVID-19 </a:t>
            </a:r>
            <a:r>
              <a:rPr lang="en-US" sz="3000" dirty="0" smtClean="0"/>
              <a:t>extension).</a:t>
            </a:r>
            <a:endParaRPr lang="en-US" sz="3000" dirty="0" smtClean="0"/>
          </a:p>
          <a:p>
            <a:r>
              <a:rPr lang="en-US" sz="3000" dirty="0" smtClean="0"/>
              <a:t>Smith meant to file for 1/2/19 assessment date (and attached property </a:t>
            </a:r>
            <a:r>
              <a:rPr lang="en-US" sz="3000" dirty="0"/>
              <a:t>tax statements </a:t>
            </a:r>
            <a:r>
              <a:rPr lang="en-US" sz="3000" dirty="0" smtClean="0"/>
              <a:t>for that date), </a:t>
            </a:r>
            <a:r>
              <a:rPr lang="en-US" sz="3000" dirty="0"/>
              <a:t>and </a:t>
            </a:r>
            <a:r>
              <a:rPr lang="en-US" sz="3000" dirty="0" smtClean="0"/>
              <a:t>in June 2020, he asked Court for leave </a:t>
            </a:r>
            <a:r>
              <a:rPr lang="en-US" sz="3000" dirty="0"/>
              <a:t>to amend his petition</a:t>
            </a:r>
            <a:r>
              <a:rPr lang="en-US" sz="3000" dirty="0" smtClean="0"/>
              <a:t>.</a:t>
            </a:r>
            <a:endParaRPr lang="en-US" sz="3000" dirty="0"/>
          </a:p>
          <a:p>
            <a:r>
              <a:rPr lang="en-US" sz="3000" dirty="0" smtClean="0"/>
              <a:t>Tax Court denied: Chapter 278 requirement was jurisdictional, so Rule 15 did not apply.</a:t>
            </a:r>
          </a:p>
        </p:txBody>
      </p:sp>
    </p:spTree>
    <p:extLst>
      <p:ext uri="{BB962C8B-B14F-4D97-AF65-F5344CB8AC3E}">
        <p14:creationId xmlns:p14="http://schemas.microsoft.com/office/powerpoint/2010/main" val="416266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i="1" dirty="0" smtClean="0"/>
              <a:t>CW Capital Asset Mgmt. v. County of Anoka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Minn. Tax Ct., Case No. 02-cv-19-2185, Jan. 29, 2021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400" dirty="0" smtClean="0"/>
              <a:t>CW was not listed as owner; instead 405-551 87</a:t>
            </a:r>
            <a:r>
              <a:rPr lang="en-US" sz="3400" baseline="30000" dirty="0" smtClean="0"/>
              <a:t>th</a:t>
            </a:r>
            <a:r>
              <a:rPr lang="en-US" sz="3400" dirty="0" smtClean="0"/>
              <a:t> Lane NE Holdings LLC was.</a:t>
            </a:r>
          </a:p>
          <a:p>
            <a:r>
              <a:rPr lang="en-US" sz="3400" dirty="0" smtClean="0"/>
              <a:t>County brought motion to dismiss.</a:t>
            </a:r>
          </a:p>
          <a:p>
            <a:r>
              <a:rPr lang="en-US" sz="3400" dirty="0"/>
              <a:t>T</a:t>
            </a:r>
            <a:r>
              <a:rPr lang="en-US" sz="3400" dirty="0" smtClean="0"/>
              <a:t>axpayer responded with motion to amend, explaining that CW was “servicer” for US Bank, which was sole member of 405-551.</a:t>
            </a:r>
          </a:p>
        </p:txBody>
      </p:sp>
    </p:spTree>
    <p:extLst>
      <p:ext uri="{BB962C8B-B14F-4D97-AF65-F5344CB8AC3E}">
        <p14:creationId xmlns:p14="http://schemas.microsoft.com/office/powerpoint/2010/main" val="229856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 smtClean="0"/>
              <a:t>CW Capital Asset Mgmt. v. County of Anoka </a:t>
            </a:r>
            <a:r>
              <a:rPr lang="en-US" sz="2200" i="1" dirty="0" smtClean="0"/>
              <a:t>(cont.)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Minn. Tax Ct., Case No. 02-cv-19-2185, Jan. 29, 2021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400" dirty="0" smtClean="0"/>
              <a:t>CW’s explanation of its relationship was confusing, but was sufficient to demonstrate that </a:t>
            </a:r>
            <a:r>
              <a:rPr lang="en-US" sz="3400" dirty="0" smtClean="0"/>
              <a:t>CW</a:t>
            </a:r>
            <a:r>
              <a:rPr lang="en-US" sz="3400" dirty="0" smtClean="0"/>
              <a:t> </a:t>
            </a:r>
            <a:r>
              <a:rPr lang="en-US" sz="3400" dirty="0"/>
              <a:t>had an “interest” in the property even though not the title </a:t>
            </a:r>
            <a:r>
              <a:rPr lang="en-US" sz="3400" dirty="0" smtClean="0"/>
              <a:t>owner.</a:t>
            </a:r>
            <a:endParaRPr lang="en-US" sz="3400" dirty="0"/>
          </a:p>
          <a:p>
            <a:r>
              <a:rPr lang="en-US" sz="3400" dirty="0"/>
              <a:t>So requirement of Section 278.01 (“any…interest in…land”) was met.</a:t>
            </a:r>
          </a:p>
          <a:p>
            <a:endParaRPr lang="en-US" sz="3400" dirty="0" smtClean="0"/>
          </a:p>
        </p:txBody>
      </p:sp>
    </p:spTree>
    <p:extLst>
      <p:ext uri="{BB962C8B-B14F-4D97-AF65-F5344CB8AC3E}">
        <p14:creationId xmlns:p14="http://schemas.microsoft.com/office/powerpoint/2010/main" val="70341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Anderson v. County of Wright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Minn. Tax Ct., Case No. 86-cv-20-2479, June 18, 2021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400" dirty="0" smtClean="0"/>
              <a:t>Anderson filed petition on 15 parcels, which </a:t>
            </a:r>
            <a:r>
              <a:rPr lang="en-US" sz="3400" dirty="0" smtClean="0"/>
              <a:t>operated </a:t>
            </a:r>
            <a:r>
              <a:rPr lang="en-US" sz="3400" dirty="0" smtClean="0"/>
              <a:t>together as a family farm.</a:t>
            </a:r>
          </a:p>
          <a:p>
            <a:r>
              <a:rPr lang="en-US" sz="3400" dirty="0" smtClean="0"/>
              <a:t>Anderson was title owner of some; his wife and sons were title owner of the others.</a:t>
            </a:r>
          </a:p>
          <a:p>
            <a:r>
              <a:rPr lang="en-US" sz="3400" dirty="0" smtClean="0"/>
              <a:t>County brought motion to dismiss; in response, Anderson brought motion to amend.</a:t>
            </a:r>
          </a:p>
        </p:txBody>
      </p:sp>
    </p:spTree>
    <p:extLst>
      <p:ext uri="{BB962C8B-B14F-4D97-AF65-F5344CB8AC3E}">
        <p14:creationId xmlns:p14="http://schemas.microsoft.com/office/powerpoint/2010/main" val="108064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Anderson v. County of Wright</a:t>
            </a:r>
            <a:r>
              <a:rPr lang="en-US" sz="3000" i="1" dirty="0" smtClean="0"/>
              <a:t> (cont.)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2000" dirty="0" smtClean="0"/>
              <a:t>Minn. Tax Ct., Case No. 86-cv-20-2479, June 18, 2021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400" dirty="0"/>
              <a:t>Because the parcels were identified and timely filed on, Tax Court had jurisdiction (unlike </a:t>
            </a:r>
            <a:r>
              <a:rPr lang="en-US" sz="3400" i="1" dirty="0"/>
              <a:t>Jim Bern</a:t>
            </a:r>
            <a:r>
              <a:rPr lang="en-US" sz="3400" dirty="0"/>
              <a:t> and </a:t>
            </a:r>
            <a:r>
              <a:rPr lang="en-US" sz="3400" i="1" dirty="0"/>
              <a:t>Anderson</a:t>
            </a:r>
            <a:r>
              <a:rPr lang="en-US" sz="3400" dirty="0" smtClean="0"/>
              <a:t>).</a:t>
            </a:r>
          </a:p>
          <a:p>
            <a:r>
              <a:rPr lang="en-US" sz="3400" dirty="0" smtClean="0"/>
              <a:t>In family farm context, Anderson had “interest” in all the parcels even if he wasn’t title owner.</a:t>
            </a:r>
          </a:p>
          <a:p>
            <a:r>
              <a:rPr lang="en-US" sz="3400" dirty="0" smtClean="0"/>
              <a:t>So requirement of Section 278.01 (“any…interest in…land”) was met.</a:t>
            </a:r>
          </a:p>
        </p:txBody>
      </p:sp>
    </p:spTree>
    <p:extLst>
      <p:ext uri="{BB962C8B-B14F-4D97-AF65-F5344CB8AC3E}">
        <p14:creationId xmlns:p14="http://schemas.microsoft.com/office/powerpoint/2010/main" val="211957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400" dirty="0" smtClean="0"/>
              <a:t>A Chapter 278 petition must include specific information.</a:t>
            </a:r>
          </a:p>
          <a:p>
            <a:r>
              <a:rPr lang="en-US" sz="3400" dirty="0" smtClean="0"/>
              <a:t>Taxpayers or their counsel sometimes leave something out.</a:t>
            </a:r>
          </a:p>
          <a:p>
            <a:r>
              <a:rPr lang="en-US" sz="3400" dirty="0" smtClean="0"/>
              <a:t>If they want to add information to the petition after the April 30 deadline, it is too late—or is it?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4209288021"/>
      </p:ext>
    </p:extLst>
  </p:cSld>
  <p:clrMapOvr>
    <a:masterClrMapping/>
  </p:clrMapOvr>
</p:sld>
</file>

<file path=ppt/slides/slide20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dirty="0" smtClean="0"/>
              <a:t>WMH Property Owner LLC v. County of Hennepin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Minn. Tax Ct., Case No. 27-cv-20-6274, Sept. 9, 2021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400" dirty="0" smtClean="0"/>
              <a:t>WMH’s Pay 2020 petition included the wrong attachment—the property tax statement for a property on Bloomington Avenue instead of 8</a:t>
            </a:r>
            <a:r>
              <a:rPr lang="en-US" sz="3400" baseline="30000" dirty="0" smtClean="0"/>
              <a:t>th</a:t>
            </a:r>
            <a:r>
              <a:rPr lang="en-US" sz="3400" dirty="0" smtClean="0"/>
              <a:t> Street.</a:t>
            </a:r>
          </a:p>
          <a:p>
            <a:r>
              <a:rPr lang="en-US" sz="3400" dirty="0" smtClean="0"/>
              <a:t>WMH learned of the error in June 2020.</a:t>
            </a:r>
          </a:p>
          <a:p>
            <a:r>
              <a:rPr lang="en-US" sz="3400" dirty="0" smtClean="0"/>
              <a:t>On</a:t>
            </a:r>
            <a:r>
              <a:rPr lang="en-US" sz="3400" dirty="0" smtClean="0"/>
              <a:t> </a:t>
            </a:r>
            <a:r>
              <a:rPr lang="en-US" sz="3400" dirty="0" smtClean="0"/>
              <a:t>April </a:t>
            </a:r>
            <a:r>
              <a:rPr lang="en-US" sz="3400" dirty="0" smtClean="0"/>
              <a:t>12, 2021</a:t>
            </a:r>
            <a:r>
              <a:rPr lang="en-US" sz="3400" dirty="0" smtClean="0"/>
              <a:t>, WMH filed a Pay 2020 petition in District Court and </a:t>
            </a:r>
            <a:r>
              <a:rPr lang="en-US" sz="3400" dirty="0" smtClean="0"/>
              <a:t>then on April 13 it moved </a:t>
            </a:r>
            <a:r>
              <a:rPr lang="en-US" sz="3400" dirty="0" smtClean="0"/>
              <a:t>to amend the Tax Court Pay 2020 petition.</a:t>
            </a:r>
          </a:p>
        </p:txBody>
      </p:sp>
    </p:spTree>
    <p:extLst>
      <p:ext uri="{BB962C8B-B14F-4D97-AF65-F5344CB8AC3E}">
        <p14:creationId xmlns:p14="http://schemas.microsoft.com/office/powerpoint/2010/main" val="1676774576"/>
      </p:ext>
    </p:extLst>
  </p:cSld>
  <p:clrMapOvr>
    <a:masterClrMapping/>
  </p:clrMapOvr>
</p:sld>
</file>

<file path=ppt/slides/slide21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i="1" dirty="0" smtClean="0"/>
              <a:t>WMH Property Owner LLC v. County of Hennepin</a:t>
            </a:r>
            <a:r>
              <a:rPr lang="en-US" sz="3200" i="1" dirty="0" smtClean="0"/>
              <a:t> </a:t>
            </a:r>
            <a:r>
              <a:rPr lang="en-US" sz="2000" i="1" dirty="0" smtClean="0"/>
              <a:t>(cont.)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Minn. Tax Ct., Case No. 27-cv-20-6274, Sept. 9, 2021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089400"/>
          </a:xfrm>
        </p:spPr>
        <p:txBody>
          <a:bodyPr/>
          <a:lstStyle/>
          <a:p>
            <a:r>
              <a:rPr lang="en-US" sz="3200" dirty="0" smtClean="0"/>
              <a:t>In response to COVID-19, statutory deadlines had been repeatedly extended.</a:t>
            </a:r>
          </a:p>
          <a:p>
            <a:r>
              <a:rPr lang="en-US" sz="3200" dirty="0" smtClean="0"/>
              <a:t>WMH argued that because it re-filed in District Court, the Tax Court could not act.  The Tax Court rejected this argument.</a:t>
            </a:r>
          </a:p>
          <a:p>
            <a:r>
              <a:rPr lang="en-US" sz="3200" dirty="0" smtClean="0"/>
              <a:t>The Tax Court held that the 4/30/20 deadline had been extended to 4/15/21, so WMH’s amendment was timely.</a:t>
            </a:r>
          </a:p>
        </p:txBody>
      </p:sp>
    </p:spTree>
    <p:extLst>
      <p:ext uri="{BB962C8B-B14F-4D97-AF65-F5344CB8AC3E}">
        <p14:creationId xmlns:p14="http://schemas.microsoft.com/office/powerpoint/2010/main" val="3236801849"/>
      </p:ext>
    </p:extLst>
  </p:cSld>
  <p:clrMapOvr>
    <a:masterClrMapping/>
  </p:clrMapOvr>
</p:sld>
</file>

<file path=ppt/slides/slide22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– Allowed Amendments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45564"/>
            <a:ext cx="10972800" cy="4089400"/>
          </a:xfrm>
        </p:spPr>
        <p:txBody>
          <a:bodyPr/>
          <a:lstStyle/>
          <a:p>
            <a:r>
              <a:rPr lang="en-US" sz="3200" dirty="0" smtClean="0"/>
              <a:t>Adding new claims to otherwise timely and complete petition—allowed under Rule 15 (</a:t>
            </a:r>
            <a:r>
              <a:rPr lang="en-US" sz="3200" i="1" dirty="0" smtClean="0"/>
              <a:t>American Crystal</a:t>
            </a:r>
            <a:r>
              <a:rPr lang="en-US" sz="3200" dirty="0" smtClean="0"/>
              <a:t>).</a:t>
            </a:r>
          </a:p>
          <a:p>
            <a:r>
              <a:rPr lang="en-US" sz="3200" dirty="0" smtClean="0"/>
              <a:t>Reorganizing parcels from one petition to multiple petitions—allowed under Rule 15 (</a:t>
            </a:r>
            <a:r>
              <a:rPr lang="en-US" sz="3200" i="1" dirty="0" smtClean="0"/>
              <a:t>Marlow Timberland</a:t>
            </a:r>
            <a:r>
              <a:rPr lang="en-US" sz="3200" dirty="0" smtClean="0"/>
              <a:t>).</a:t>
            </a:r>
          </a:p>
          <a:p>
            <a:r>
              <a:rPr lang="en-US" sz="3200" dirty="0" smtClean="0"/>
              <a:t>Adding/clarifying </a:t>
            </a:r>
            <a:r>
              <a:rPr lang="en-US" sz="3200" dirty="0"/>
              <a:t>owners if original petitioner already had interest—allowed because meets statutory </a:t>
            </a:r>
            <a:r>
              <a:rPr lang="en-US" sz="3200" dirty="0" smtClean="0"/>
              <a:t>requirement </a:t>
            </a:r>
            <a:r>
              <a:rPr lang="en-US" sz="3200" dirty="0"/>
              <a:t>(</a:t>
            </a:r>
            <a:r>
              <a:rPr lang="en-US" sz="3200" i="1" dirty="0"/>
              <a:t>Anderson / CW)</a:t>
            </a:r>
            <a:r>
              <a:rPr lang="en-US" sz="3200" dirty="0"/>
              <a:t>.</a:t>
            </a:r>
          </a:p>
          <a:p>
            <a:r>
              <a:rPr lang="en-US" sz="3200" dirty="0"/>
              <a:t>Amending petition before deadline </a:t>
            </a:r>
            <a:r>
              <a:rPr lang="en-US" sz="3200" dirty="0" smtClean="0"/>
              <a:t>runs </a:t>
            </a:r>
            <a:r>
              <a:rPr lang="en-US" sz="3200" dirty="0"/>
              <a:t>(</a:t>
            </a:r>
            <a:r>
              <a:rPr lang="en-US" sz="3200" i="1" dirty="0"/>
              <a:t>WMH</a:t>
            </a:r>
            <a:r>
              <a:rPr lang="en-US" sz="3200" dirty="0"/>
              <a:t>).</a:t>
            </a:r>
          </a:p>
          <a:p>
            <a:endParaRPr lang="en-US" sz="3400" dirty="0" smtClean="0"/>
          </a:p>
        </p:txBody>
      </p:sp>
    </p:spTree>
    <p:extLst>
      <p:ext uri="{BB962C8B-B14F-4D97-AF65-F5344CB8AC3E}">
        <p14:creationId xmlns:p14="http://schemas.microsoft.com/office/powerpoint/2010/main" val="3822209359"/>
      </p:ext>
    </p:extLst>
  </p:cSld>
  <p:clrMapOvr>
    <a:masterClrMapping/>
  </p:clrMapOvr>
</p:sld>
</file>

<file path=ppt/slides/slide23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– Amendments not allowed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86774"/>
            <a:ext cx="10972800" cy="4089400"/>
          </a:xfrm>
        </p:spPr>
        <p:txBody>
          <a:bodyPr/>
          <a:lstStyle/>
          <a:p>
            <a:r>
              <a:rPr lang="en-US" sz="3400" dirty="0"/>
              <a:t>Adding new parcels that were not included in original </a:t>
            </a:r>
            <a:r>
              <a:rPr lang="en-US" sz="3400" dirty="0" smtClean="0"/>
              <a:t>petition—jurisdictional </a:t>
            </a:r>
            <a:r>
              <a:rPr lang="en-US" sz="3400" dirty="0"/>
              <a:t>(</a:t>
            </a:r>
            <a:r>
              <a:rPr lang="en-US" sz="3400" i="1" dirty="0"/>
              <a:t>Jim Bern</a:t>
            </a:r>
            <a:r>
              <a:rPr lang="en-US" sz="3400" dirty="0"/>
              <a:t>).</a:t>
            </a:r>
          </a:p>
          <a:p>
            <a:r>
              <a:rPr lang="en-US" sz="3400" dirty="0"/>
              <a:t>Changing year of petition back to a year for which the statute has already </a:t>
            </a:r>
            <a:r>
              <a:rPr lang="en-US" sz="3400" dirty="0" smtClean="0"/>
              <a:t>run—jurisdictional (</a:t>
            </a:r>
            <a:r>
              <a:rPr lang="en-US" sz="3400" i="1" dirty="0" smtClean="0"/>
              <a:t>Smith</a:t>
            </a:r>
            <a:r>
              <a:rPr lang="en-US" sz="3400" dirty="0"/>
              <a:t>).</a:t>
            </a:r>
          </a:p>
          <a:p>
            <a:endParaRPr lang="en-US" sz="3400" dirty="0" smtClean="0"/>
          </a:p>
        </p:txBody>
      </p:sp>
    </p:spTree>
    <p:extLst>
      <p:ext uri="{BB962C8B-B14F-4D97-AF65-F5344CB8AC3E}">
        <p14:creationId xmlns:p14="http://schemas.microsoft.com/office/powerpoint/2010/main" val="2953123793"/>
      </p:ext>
    </p:extLst>
  </p:cSld>
  <p:clrMapOvr>
    <a:masterClrMapping/>
  </p:clrMapOvr>
</p:sld>
</file>

<file path=ppt/slides/slide24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648196"/>
      </p:ext>
    </p:extLst>
  </p:cSld>
  <p:clrMapOvr>
    <a:masterClrMapping/>
  </p:clrMapOvr>
</p:sld>
</file>

<file path=ppt/slides/slide3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for a Chapter 278 petition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52757"/>
            <a:ext cx="10972800" cy="4254740"/>
          </a:xfrm>
        </p:spPr>
        <p:txBody>
          <a:bodyPr/>
          <a:lstStyle/>
          <a:p>
            <a:r>
              <a:rPr lang="en-US" sz="3400" dirty="0" smtClean="0"/>
              <a:t>Petitioner must have a right or interest in the property. </a:t>
            </a:r>
            <a:r>
              <a:rPr lang="en-US" sz="2000" dirty="0"/>
              <a:t>Minn. Stat. § 278.01, </a:t>
            </a:r>
            <a:r>
              <a:rPr lang="en-US" sz="2000" dirty="0" err="1"/>
              <a:t>subd</a:t>
            </a:r>
            <a:r>
              <a:rPr lang="en-US" sz="2000" dirty="0"/>
              <a:t>. </a:t>
            </a:r>
            <a:r>
              <a:rPr lang="en-US" sz="2000" dirty="0" smtClean="0"/>
              <a:t>1(a).</a:t>
            </a:r>
          </a:p>
          <a:p>
            <a:r>
              <a:rPr lang="en-US" sz="3400" dirty="0" smtClean="0"/>
              <a:t>The petition m</a:t>
            </a:r>
            <a:r>
              <a:rPr lang="en-US" sz="3400" dirty="0" smtClean="0"/>
              <a:t>ust </a:t>
            </a:r>
            <a:r>
              <a:rPr lang="en-US" sz="3400" dirty="0" smtClean="0"/>
              <a:t>identify the property. </a:t>
            </a:r>
          </a:p>
          <a:p>
            <a:pPr marL="0" indent="0" defTabSz="344488">
              <a:buNone/>
            </a:pPr>
            <a:r>
              <a:rPr lang="en-US" sz="2000" dirty="0"/>
              <a:t>	</a:t>
            </a:r>
            <a:r>
              <a:rPr lang="en-US" sz="2000" dirty="0" smtClean="0"/>
              <a:t>Minn</a:t>
            </a:r>
            <a:r>
              <a:rPr lang="en-US" sz="2000" dirty="0"/>
              <a:t>. Stat. § 278.02</a:t>
            </a:r>
            <a:r>
              <a:rPr lang="en-US" sz="2000" dirty="0" smtClean="0"/>
              <a:t>.</a:t>
            </a:r>
          </a:p>
          <a:p>
            <a:r>
              <a:rPr lang="en-US" sz="3400" dirty="0" smtClean="0"/>
              <a:t>The petition m</a:t>
            </a:r>
            <a:r>
              <a:rPr lang="en-US" sz="3400" dirty="0" smtClean="0"/>
              <a:t>ay </a:t>
            </a:r>
            <a:r>
              <a:rPr lang="en-US" sz="3400" dirty="0" smtClean="0"/>
              <a:t>include multiple parcels, but only if in same municipality or contiguous. </a:t>
            </a:r>
          </a:p>
          <a:p>
            <a:pPr marL="344488" indent="0">
              <a:buNone/>
            </a:pPr>
            <a:r>
              <a:rPr lang="en-US" sz="2000" dirty="0" smtClean="0"/>
              <a:t>Minn</a:t>
            </a:r>
            <a:r>
              <a:rPr lang="en-US" sz="2000" dirty="0"/>
              <a:t>. Stat. § </a:t>
            </a:r>
            <a:r>
              <a:rPr lang="en-US" sz="2000" dirty="0" smtClean="0"/>
              <a:t>278.02.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120470403"/>
      </p:ext>
    </p:extLst>
  </p:cSld>
  <p:clrMapOvr>
    <a:masterClrMapping/>
  </p:clrMapOvr>
</p:sld>
</file>

<file path=ppt/slides/slide4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/>
              <a:t>Requirements for a Chapter 278 petition </a:t>
            </a:r>
            <a:r>
              <a:rPr lang="en-US" sz="3000" dirty="0" smtClean="0"/>
              <a:t>(cont.)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44462"/>
            <a:ext cx="10972800" cy="3096879"/>
          </a:xfrm>
        </p:spPr>
        <p:txBody>
          <a:bodyPr/>
          <a:lstStyle/>
          <a:p>
            <a:r>
              <a:rPr lang="en-US" sz="3400" dirty="0" smtClean="0"/>
              <a:t>Must identify the assessment date.</a:t>
            </a:r>
            <a:r>
              <a:rPr lang="en-US" sz="3400" dirty="0"/>
              <a:t> </a:t>
            </a:r>
            <a:endParaRPr lang="en-US" sz="3400" dirty="0" smtClean="0"/>
          </a:p>
          <a:p>
            <a:pPr marL="344488" indent="0">
              <a:buNone/>
            </a:pPr>
            <a:r>
              <a:rPr lang="en-US" sz="2000" dirty="0" smtClean="0"/>
              <a:t>Minn</a:t>
            </a:r>
            <a:r>
              <a:rPr lang="en-US" sz="2000" dirty="0"/>
              <a:t>. Stat. § </a:t>
            </a:r>
            <a:r>
              <a:rPr lang="en-US" sz="2000" dirty="0" smtClean="0"/>
              <a:t>278.02.</a:t>
            </a:r>
          </a:p>
          <a:p>
            <a:r>
              <a:rPr lang="en-US" sz="3400" dirty="0" smtClean="0"/>
              <a:t>File and serve by April 30 of the year in which the taxes are payable.  </a:t>
            </a:r>
          </a:p>
          <a:p>
            <a:pPr marL="344488" indent="0">
              <a:buNone/>
            </a:pPr>
            <a:r>
              <a:rPr lang="en-US" sz="2000" dirty="0" smtClean="0"/>
              <a:t>Minn. Stat. § 278.01, </a:t>
            </a:r>
            <a:r>
              <a:rPr lang="en-US" sz="2000" dirty="0" err="1" smtClean="0"/>
              <a:t>subd</a:t>
            </a:r>
            <a:r>
              <a:rPr lang="en-US" sz="2000" dirty="0" smtClean="0"/>
              <a:t>. 1(c).</a:t>
            </a:r>
          </a:p>
        </p:txBody>
      </p:sp>
    </p:spTree>
    <p:extLst>
      <p:ext uri="{BB962C8B-B14F-4D97-AF65-F5344CB8AC3E}">
        <p14:creationId xmlns:p14="http://schemas.microsoft.com/office/powerpoint/2010/main" val="4038523665"/>
      </p:ext>
    </p:extLst>
  </p:cSld>
  <p:clrMapOvr>
    <a:masterClrMapping/>
  </p:clrMapOvr>
</p:sld>
</file>

<file path=ppt/slides/slide5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278 -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400" dirty="0" smtClean="0"/>
              <a:t>Chapter 278 requirements are established in statutes.</a:t>
            </a:r>
          </a:p>
          <a:p>
            <a:r>
              <a:rPr lang="en-US" sz="3400" dirty="0" smtClean="0"/>
              <a:t>Statutory pleading requirements are strictly enforced.</a:t>
            </a:r>
          </a:p>
          <a:p>
            <a:pPr marL="344488" lvl="0" indent="0">
              <a:buClr>
                <a:srgbClr val="808080"/>
              </a:buClr>
              <a:buNone/>
            </a:pPr>
            <a:r>
              <a:rPr lang="en-US" sz="2000" i="1" dirty="0" smtClean="0">
                <a:solidFill>
                  <a:srgbClr val="000000"/>
                </a:solidFill>
              </a:rPr>
              <a:t>See, e.g., </a:t>
            </a:r>
            <a:r>
              <a:rPr lang="en-US" sz="2000" i="1" dirty="0" err="1" smtClean="0">
                <a:solidFill>
                  <a:srgbClr val="000000"/>
                </a:solidFill>
              </a:rPr>
              <a:t>Odunlade</a:t>
            </a:r>
            <a:r>
              <a:rPr lang="en-US" sz="2000" i="1" dirty="0" smtClean="0">
                <a:solidFill>
                  <a:srgbClr val="000000"/>
                </a:solidFill>
              </a:rPr>
              <a:t> v. City of Minneapolis</a:t>
            </a:r>
            <a:r>
              <a:rPr lang="en-US" sz="2000" dirty="0" smtClean="0">
                <a:solidFill>
                  <a:srgbClr val="000000"/>
                </a:solidFill>
              </a:rPr>
              <a:t>, 823 N.W.2d 638, 649 (Minn. 2012).</a:t>
            </a:r>
            <a:endParaRPr lang="en-US" sz="3400" dirty="0">
              <a:solidFill>
                <a:srgbClr val="000000"/>
              </a:solidFill>
            </a:endParaRPr>
          </a:p>
          <a:p>
            <a:endParaRPr lang="en-US" sz="3400" dirty="0" smtClean="0"/>
          </a:p>
          <a:p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638862493"/>
      </p:ext>
    </p:extLst>
  </p:cSld>
  <p:clrMapOvr>
    <a:masterClrMapping/>
  </p:clrMapOvr>
</p:sld>
</file>

<file path=ppt/slides/slide6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Amendment – Civil Procedure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3034"/>
            <a:ext cx="10972800" cy="4089400"/>
          </a:xfrm>
        </p:spPr>
        <p:txBody>
          <a:bodyPr/>
          <a:lstStyle/>
          <a:p>
            <a:r>
              <a:rPr lang="en-US" sz="3400" dirty="0" smtClean="0"/>
              <a:t>If pleading is one to which no response is permitted, party may amend once within 20 days, by right.</a:t>
            </a:r>
          </a:p>
          <a:p>
            <a:pPr marL="344488" lvl="0" indent="0">
              <a:buClr>
                <a:srgbClr val="808080"/>
              </a:buClr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Minn. R. Civ. P. 15.01. </a:t>
            </a:r>
            <a:endParaRPr lang="en-US" sz="3400" dirty="0" smtClean="0"/>
          </a:p>
          <a:p>
            <a:r>
              <a:rPr lang="en-US" sz="3400" dirty="0" smtClean="0"/>
              <a:t>Thereafter, party may amend by leave of court, and leave shall be freely given.</a:t>
            </a:r>
          </a:p>
          <a:p>
            <a:pPr marL="344488" lvl="0" indent="0">
              <a:buClr>
                <a:srgbClr val="808080"/>
              </a:buClr>
              <a:buNone/>
            </a:pPr>
            <a:r>
              <a:rPr lang="en-US" sz="2000" dirty="0">
                <a:solidFill>
                  <a:srgbClr val="000000"/>
                </a:solidFill>
              </a:rPr>
              <a:t>Minn. R. Civ. P. </a:t>
            </a:r>
            <a:r>
              <a:rPr lang="en-US" sz="2000" dirty="0" smtClean="0">
                <a:solidFill>
                  <a:srgbClr val="000000"/>
                </a:solidFill>
              </a:rPr>
              <a:t>15.01. </a:t>
            </a:r>
            <a:endParaRPr lang="en-US" sz="3400" dirty="0" smtClean="0"/>
          </a:p>
          <a:p>
            <a:r>
              <a:rPr lang="en-US" sz="3400" dirty="0" smtClean="0"/>
              <a:t>Amendment should be freely granted, unless there is prejudice to the other party.</a:t>
            </a:r>
          </a:p>
          <a:p>
            <a:pPr marL="344488" lvl="0" indent="0">
              <a:buClr>
                <a:srgbClr val="808080"/>
              </a:buClr>
              <a:buNone/>
            </a:pPr>
            <a:r>
              <a:rPr lang="en-US" sz="1800" i="1" dirty="0" smtClean="0">
                <a:solidFill>
                  <a:srgbClr val="000000"/>
                </a:solidFill>
              </a:rPr>
              <a:t>See, e.g., Fabio v. </a:t>
            </a:r>
            <a:r>
              <a:rPr lang="en-US" sz="1800" i="1" dirty="0" err="1" smtClean="0">
                <a:solidFill>
                  <a:srgbClr val="000000"/>
                </a:solidFill>
              </a:rPr>
              <a:t>Bellomo</a:t>
            </a:r>
            <a:r>
              <a:rPr lang="en-US" sz="1800" dirty="0" smtClean="0">
                <a:solidFill>
                  <a:srgbClr val="000000"/>
                </a:solidFill>
              </a:rPr>
              <a:t>, 504 N.W.2d 758, 761 (Minn. 1993). </a:t>
            </a:r>
            <a:endParaRPr lang="en-US" sz="1800" dirty="0">
              <a:solidFill>
                <a:srgbClr val="000000"/>
              </a:solidFill>
            </a:endParaRPr>
          </a:p>
          <a:p>
            <a:endParaRPr lang="en-US" sz="3400" dirty="0" smtClean="0"/>
          </a:p>
          <a:p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130306907"/>
      </p:ext>
    </p:extLst>
  </p:cSld>
  <p:clrMapOvr>
    <a:masterClrMapping/>
  </p:clrMapOvr>
</p:sld>
</file>

<file path=ppt/slides/slide7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Amendment – Relating 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69366"/>
            <a:ext cx="10972800" cy="4089400"/>
          </a:xfrm>
        </p:spPr>
        <p:txBody>
          <a:bodyPr/>
          <a:lstStyle/>
          <a:p>
            <a:r>
              <a:rPr lang="en-US" sz="3400" dirty="0" smtClean="0"/>
              <a:t>Rule 15 allows the plaintiff to add new claims.</a:t>
            </a:r>
          </a:p>
          <a:p>
            <a:r>
              <a:rPr lang="en-US" sz="3400" dirty="0" smtClean="0"/>
              <a:t>This can be done even after the statute of limitations has run, </a:t>
            </a:r>
            <a:r>
              <a:rPr lang="en-US" sz="3400" u="sng" dirty="0" smtClean="0"/>
              <a:t>if</a:t>
            </a:r>
            <a:r>
              <a:rPr lang="en-US" sz="3400" dirty="0" smtClean="0"/>
              <a:t> the new claim arises out of the same </a:t>
            </a:r>
            <a:r>
              <a:rPr lang="en-US" sz="3400" dirty="0" smtClean="0"/>
              <a:t>“conduct</a:t>
            </a:r>
            <a:r>
              <a:rPr lang="en-US" sz="3400" dirty="0" smtClean="0"/>
              <a:t>, transaction, or </a:t>
            </a:r>
            <a:r>
              <a:rPr lang="en-US" sz="3400" dirty="0" smtClean="0"/>
              <a:t>occurrence” and if there is no prejudice to the other party.</a:t>
            </a:r>
            <a:endParaRPr lang="en-US" sz="3400" dirty="0" smtClean="0"/>
          </a:p>
          <a:p>
            <a:pPr marL="344488" lvl="0" indent="0">
              <a:buClr>
                <a:srgbClr val="808080"/>
              </a:buClr>
              <a:buNone/>
            </a:pPr>
            <a:r>
              <a:rPr lang="en-US" sz="1800" i="1" dirty="0" smtClean="0">
                <a:solidFill>
                  <a:srgbClr val="000000"/>
                </a:solidFill>
              </a:rPr>
              <a:t>Minn. R. Civ. P. 15.03; </a:t>
            </a:r>
            <a:r>
              <a:rPr lang="en-US" sz="1800" i="1" dirty="0" err="1" smtClean="0">
                <a:solidFill>
                  <a:srgbClr val="000000"/>
                </a:solidFill>
              </a:rPr>
              <a:t>Haugland</a:t>
            </a:r>
            <a:r>
              <a:rPr lang="en-US" sz="1800" i="1" dirty="0" smtClean="0">
                <a:solidFill>
                  <a:srgbClr val="000000"/>
                </a:solidFill>
              </a:rPr>
              <a:t> </a:t>
            </a:r>
            <a:r>
              <a:rPr lang="en-US" sz="1800" i="1" dirty="0">
                <a:solidFill>
                  <a:srgbClr val="000000"/>
                </a:solidFill>
              </a:rPr>
              <a:t>ex rel. Donovan v. </a:t>
            </a:r>
            <a:r>
              <a:rPr lang="en-US" sz="1800" i="1" dirty="0" err="1">
                <a:solidFill>
                  <a:srgbClr val="000000"/>
                </a:solidFill>
              </a:rPr>
              <a:t>Mapleview</a:t>
            </a:r>
            <a:r>
              <a:rPr lang="en-US" sz="1800" i="1" dirty="0">
                <a:solidFill>
                  <a:srgbClr val="000000"/>
                </a:solidFill>
              </a:rPr>
              <a:t> Lounge</a:t>
            </a:r>
            <a:r>
              <a:rPr lang="en-US" sz="1800" dirty="0">
                <a:solidFill>
                  <a:srgbClr val="000000"/>
                </a:solidFill>
              </a:rPr>
              <a:t>, 666 N.W.2d 689, 694 (Minn. 2003). </a:t>
            </a:r>
          </a:p>
          <a:p>
            <a:r>
              <a:rPr lang="en-US" sz="3400" dirty="0" smtClean="0"/>
              <a:t>The new claim is said to “relate back”—it is as if it had been included in the original complaint.</a:t>
            </a:r>
          </a:p>
          <a:p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4146522541"/>
      </p:ext>
    </p:extLst>
  </p:cSld>
  <p:clrMapOvr>
    <a:masterClrMapping/>
  </p:clrMapOvr>
</p:sld>
</file>

<file path=ppt/slides/slide8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278 and Civil Procedure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400" dirty="0" smtClean="0"/>
              <a:t>Minnesota Rules of Civil Procedure “govern the procedures in Tax Court, where practicable.”</a:t>
            </a:r>
          </a:p>
          <a:p>
            <a:pPr marL="344488" indent="0">
              <a:buNone/>
            </a:pPr>
            <a:r>
              <a:rPr lang="en-US" sz="2000" dirty="0"/>
              <a:t>Minn. Stat. § </a:t>
            </a:r>
            <a:r>
              <a:rPr lang="en-US" sz="2000" dirty="0" smtClean="0"/>
              <a:t>271.06, </a:t>
            </a:r>
            <a:r>
              <a:rPr lang="en-US" sz="2000" dirty="0" err="1" smtClean="0"/>
              <a:t>subd</a:t>
            </a:r>
            <a:r>
              <a:rPr lang="en-US" sz="2000" dirty="0" smtClean="0"/>
              <a:t>. 7.</a:t>
            </a:r>
          </a:p>
          <a:p>
            <a:pPr marL="344488" indent="0">
              <a:buNone/>
            </a:pPr>
            <a:endParaRPr lang="en-US" sz="3400" dirty="0" smtClean="0"/>
          </a:p>
          <a:p>
            <a:r>
              <a:rPr lang="en-US" sz="3400" dirty="0" smtClean="0"/>
              <a:t>This doesn’t provide a clear answer to the apparent conflict between Chapter 278 and Rule 15.</a:t>
            </a:r>
            <a:endParaRPr lang="en-US" sz="3400" dirty="0"/>
          </a:p>
          <a:p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374509184"/>
      </p:ext>
    </p:extLst>
  </p:cSld>
  <p:clrMapOvr>
    <a:masterClrMapping/>
  </p:clrMapOvr>
</p:sld>
</file>

<file path=ppt/slides/slide9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Am. Crystal Sugar Co. v. Polk County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Minn. Tax Ct., Case No. C1-05-574 et al, Jan. 25, 2007 and Nov. 28, 2007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400" dirty="0" smtClean="0"/>
              <a:t>Taxpayer checked boxes for overvaluation and unequal assessment, but not other boxes, on Form 7.  </a:t>
            </a:r>
          </a:p>
          <a:p>
            <a:r>
              <a:rPr lang="en-US" sz="3400" dirty="0" smtClean="0"/>
              <a:t>County notified taxpayer of omitted property discovered in course of litigation, and increased valuation.</a:t>
            </a:r>
          </a:p>
          <a:p>
            <a:r>
              <a:rPr lang="en-US" sz="3400" dirty="0" smtClean="0"/>
              <a:t>Taxpayer brought motion seeking to add </a:t>
            </a:r>
            <a:r>
              <a:rPr lang="en-US" sz="3400" dirty="0" smtClean="0"/>
              <a:t>pollution control </a:t>
            </a:r>
            <a:r>
              <a:rPr lang="en-US" sz="3400" dirty="0" smtClean="0"/>
              <a:t>exemption claim and invalidity claim.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946967944"/>
      </p:ext>
    </p:extLst>
  </p:cSld>
  <p:clrMapOvr>
    <a:masterClrMapping/>
  </p:clrMapOvr>
</p:sld>
</file>

<file path=ppt/theme/theme1.xml><?xml version="1.0" encoding="utf-8"?>
<a:theme xmlns:a="http://schemas.openxmlformats.org/drawingml/2006/main" name="_Taft Template">
  <a:themeElements>
    <a:clrScheme name="Taft Colors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00000"/>
      </a:accent1>
      <a:accent2>
        <a:srgbClr val="47438F"/>
      </a:accent2>
      <a:accent3>
        <a:srgbClr val="FFFFFF"/>
      </a:accent3>
      <a:accent4>
        <a:srgbClr val="000000"/>
      </a:accent4>
      <a:accent5>
        <a:srgbClr val="A5A5A5"/>
      </a:accent5>
      <a:accent6>
        <a:srgbClr val="595959"/>
      </a:accent6>
      <a:hlink>
        <a:srgbClr val="800000"/>
      </a:hlink>
      <a:folHlink>
        <a:srgbClr val="C0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_TaftPowerPoint.PPTX" id="{2C1A4B0B-281E-44EF-BB2D-9A0056A590B6}" vid="{9FAB0E9F-C5D5-40A6-BD16-835B1FED9FDE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_TaftPowerPoint</ap:Template>
  <ap:Application>Microsoft Office PowerPoint</ap:Application>
  <ap:PresentationFormat>Widescreen</ap:PresentationFormat>
  <ap:HyperlinksChanged>false</ap:HyperlinksChanged>
  <ap:AppVersion>16.0000</ap:AppVersion>
</ap: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revision>23</revision>
  <dcterms:created xsi:type="dcterms:W3CDTF">1900-01-01T05:00:00.0000000Z</dcterms:created>
  <dcterms:modified xsi:type="dcterms:W3CDTF">1900-01-01T05:00:00.0000000Z</dcterms:modified>
</coreProperties>
</file>