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2" r:id="rId8"/>
    <p:sldId id="265" r:id="rId9"/>
    <p:sldId id="264" r:id="rId10"/>
    <p:sldId id="267" r:id="rId11"/>
    <p:sldId id="266" r:id="rId12"/>
    <p:sldId id="269" r:id="rId13"/>
    <p:sldId id="268" r:id="rId14"/>
    <p:sldId id="270"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652463" indent="-195263" algn="l" rtl="0" eaLnBrk="0" fontAlgn="base" hangingPunct="0">
      <a:spcBef>
        <a:spcPct val="0"/>
      </a:spcBef>
      <a:spcAft>
        <a:spcPct val="0"/>
      </a:spcAft>
      <a:defRPr kern="1200">
        <a:solidFill>
          <a:schemeClr val="tx1"/>
        </a:solidFill>
        <a:latin typeface="Arial" charset="0"/>
        <a:ea typeface="+mn-ea"/>
        <a:cs typeface="+mn-cs"/>
      </a:defRPr>
    </a:lvl2pPr>
    <a:lvl3pPr marL="1304925" indent="-390525" algn="l" rtl="0" eaLnBrk="0" fontAlgn="base" hangingPunct="0">
      <a:spcBef>
        <a:spcPct val="0"/>
      </a:spcBef>
      <a:spcAft>
        <a:spcPct val="0"/>
      </a:spcAft>
      <a:defRPr kern="1200">
        <a:solidFill>
          <a:schemeClr val="tx1"/>
        </a:solidFill>
        <a:latin typeface="Arial" charset="0"/>
        <a:ea typeface="+mn-ea"/>
        <a:cs typeface="+mn-cs"/>
      </a:defRPr>
    </a:lvl3pPr>
    <a:lvl4pPr marL="1958975" indent="-587375" algn="l" rtl="0" eaLnBrk="0" fontAlgn="base" hangingPunct="0">
      <a:spcBef>
        <a:spcPct val="0"/>
      </a:spcBef>
      <a:spcAft>
        <a:spcPct val="0"/>
      </a:spcAft>
      <a:defRPr kern="1200">
        <a:solidFill>
          <a:schemeClr val="tx1"/>
        </a:solidFill>
        <a:latin typeface="Arial" charset="0"/>
        <a:ea typeface="+mn-ea"/>
        <a:cs typeface="+mn-cs"/>
      </a:defRPr>
    </a:lvl4pPr>
    <a:lvl5pPr marL="2611438" indent="-782638"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83" autoAdjust="0"/>
  </p:normalViewPr>
  <p:slideViewPr>
    <p:cSldViewPr snapToGrid="0">
      <p:cViewPr varScale="1">
        <p:scale>
          <a:sx n="105" d="100"/>
          <a:sy n="105" d="100"/>
        </p:scale>
        <p:origin x="69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9579610" y="0"/>
            <a:ext cx="2612390" cy="6858000"/>
          </a:xfrm>
          <a:prstGeom prst="rect">
            <a:avLst/>
          </a:prstGeom>
        </p:spPr>
      </p:pic>
      <p:sp>
        <p:nvSpPr>
          <p:cNvPr id="2" name="Title 1"/>
          <p:cNvSpPr>
            <a:spLocks noGrp="1"/>
          </p:cNvSpPr>
          <p:nvPr>
            <p:ph type="ctrTitle"/>
          </p:nvPr>
        </p:nvSpPr>
        <p:spPr>
          <a:xfrm>
            <a:off x="1799266" y="1460500"/>
            <a:ext cx="7721599" cy="1470025"/>
          </a:xfrm>
        </p:spPr>
        <p:txBody>
          <a:bodyPr/>
          <a:lstStyle>
            <a:lvl1pPr algn="l">
              <a:defRPr sz="5000" b="1" i="0">
                <a:solidFill>
                  <a:schemeClr val="tx1"/>
                </a:solidFill>
                <a:latin typeface="Georgia" panose="02040502050405020303"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828801" y="3429000"/>
            <a:ext cx="7692064" cy="1752600"/>
          </a:xfrm>
        </p:spPr>
        <p:txBody>
          <a:bodyPr anchor="t" anchorCtr="0"/>
          <a:lstStyle>
            <a:lvl1pPr marL="0" indent="0" algn="l">
              <a:buNone/>
              <a:defRPr sz="3333">
                <a:solidFill>
                  <a:srgbClr val="800000"/>
                </a:solidFill>
                <a:latin typeface="+mj-lt"/>
              </a:defRPr>
            </a:lvl1pPr>
            <a:lvl2pPr marL="457163" indent="0" algn="ctr">
              <a:buNone/>
              <a:defRPr/>
            </a:lvl2pPr>
            <a:lvl3pPr marL="914327" indent="0" algn="ctr">
              <a:buNone/>
              <a:defRPr/>
            </a:lvl3pPr>
            <a:lvl4pPr marL="1371490" indent="0" algn="ctr">
              <a:buNone/>
              <a:defRPr/>
            </a:lvl4pPr>
            <a:lvl5pPr marL="1828654" indent="0" algn="ctr">
              <a:buNone/>
              <a:defRPr/>
            </a:lvl5pPr>
            <a:lvl6pPr marL="2285818" indent="0" algn="ctr">
              <a:buNone/>
              <a:defRPr/>
            </a:lvl6pPr>
            <a:lvl7pPr marL="2742980" indent="0" algn="ctr">
              <a:buNone/>
              <a:defRPr/>
            </a:lvl7pPr>
            <a:lvl8pPr marL="3200144" indent="0" algn="ctr">
              <a:buNone/>
              <a:defRPr/>
            </a:lvl8pPr>
            <a:lvl9pPr marL="3657308" indent="0" algn="ctr">
              <a:buNone/>
              <a:defRPr/>
            </a:lvl9pPr>
          </a:lstStyle>
          <a:p>
            <a:r>
              <a:rPr lang="en-US" smtClean="0"/>
              <a:t>Click to edit Master subtitle style</a:t>
            </a:r>
            <a:endParaRPr lang="en-US" dirty="0"/>
          </a:p>
        </p:txBody>
      </p:sp>
      <p:pic>
        <p:nvPicPr>
          <p:cNvPr id="5" name="Picture 3"/>
          <p:cNvPicPr>
            <a:picLocks noChangeAspect="1"/>
          </p:cNvPicPr>
          <p:nvPr/>
        </p:nvPicPr>
        <p:blipFill>
          <a:blip r:embed="rId3" cstate="print">
            <a:extLst>
              <a:ext uri="{28A0092B-C50C-407E-A947-70E740481C1C}">
                <a14:useLocalDpi xmlns:a14="http://schemas.microsoft.com/office/drawing/2010/main"/>
              </a:ext>
            </a:extLst>
          </a:blip>
          <a:srcRect/>
          <a:stretch>
            <a:fillRect/>
          </a:stretch>
        </p:blipFill>
        <p:spPr bwMode="auto">
          <a:xfrm>
            <a:off x="444500" y="5702487"/>
            <a:ext cx="1812587"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63417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143000"/>
          </a:xfrm>
        </p:spPr>
        <p:txBody>
          <a:bodyPr/>
          <a:lstStyle>
            <a:lvl1pPr>
              <a:defRPr sz="4000" b="1" i="0">
                <a:latin typeface="Georgia" panose="02040502050405020303" pitchFamily="18"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609600" y="1752600"/>
            <a:ext cx="10972800" cy="4089400"/>
          </a:xfrm>
        </p:spPr>
        <p:txBody>
          <a:bodyPr/>
          <a:lstStyle>
            <a:lvl1pPr>
              <a:buClr>
                <a:schemeClr val="bg2"/>
              </a:buClr>
              <a:defRPr sz="2833">
                <a:latin typeface="+mj-lt"/>
              </a:defRPr>
            </a:lvl1pPr>
            <a:lvl2pPr>
              <a:buClr>
                <a:schemeClr val="bg2"/>
              </a:buClr>
              <a:defRPr sz="2417">
                <a:latin typeface="+mj-lt"/>
              </a:defRPr>
            </a:lvl2pPr>
            <a:lvl3pPr marL="1142908" indent="-228582">
              <a:buClr>
                <a:schemeClr val="bg2"/>
              </a:buClr>
              <a:buFont typeface="Courier New" pitchFamily="49" charset="0"/>
              <a:buChar char="o"/>
              <a:defRPr sz="2000">
                <a:latin typeface="+mj-lt"/>
              </a:defRPr>
            </a:lvl3pPr>
            <a:lvl4pPr marL="1600072" indent="-228582">
              <a:buClr>
                <a:schemeClr val="bg2"/>
              </a:buClr>
              <a:buFont typeface="Wingdings" pitchFamily="2" charset="2"/>
              <a:buChar char="§"/>
              <a:defRPr sz="1833">
                <a:latin typeface="+mj-lt"/>
              </a:defRPr>
            </a:lvl4pPr>
            <a:lvl5pPr marL="2057236" indent="-228582">
              <a:buClr>
                <a:schemeClr val="bg2"/>
              </a:buClr>
              <a:buFont typeface="Arial" pitchFamily="34" charset="0"/>
              <a:buChar char="•"/>
              <a:defRPr sz="1833">
                <a:latin typeface="+mj-lt"/>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45224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9906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1752603"/>
            <a:ext cx="5384800" cy="4025898"/>
          </a:xfrm>
        </p:spPr>
        <p:txBody>
          <a:bodyPr/>
          <a:lstStyle>
            <a:lvl1pPr>
              <a:defRPr sz="2833"/>
            </a:lvl1pPr>
            <a:lvl2pPr>
              <a:defRPr sz="2417"/>
            </a:lvl2pPr>
            <a:lvl3pPr>
              <a:defRPr sz="2000"/>
            </a:lvl3pPr>
            <a:lvl4pPr>
              <a:defRPr sz="1833"/>
            </a:lvl4pPr>
            <a:lvl5pPr>
              <a:defRPr sz="1833"/>
            </a:lvl5pPr>
            <a:lvl6pPr>
              <a:defRPr sz="1833"/>
            </a:lvl6pPr>
            <a:lvl7pPr>
              <a:defRPr sz="1833"/>
            </a:lvl7pPr>
            <a:lvl8pPr>
              <a:defRPr sz="1833"/>
            </a:lvl8pPr>
            <a:lvl9pPr>
              <a:defRPr sz="18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97600" y="1752603"/>
            <a:ext cx="5384800" cy="4025898"/>
          </a:xfrm>
        </p:spPr>
        <p:txBody>
          <a:bodyPr/>
          <a:lstStyle>
            <a:lvl1pPr>
              <a:defRPr sz="2833"/>
            </a:lvl1pPr>
            <a:lvl2pPr>
              <a:defRPr sz="2417"/>
            </a:lvl2pPr>
            <a:lvl3pPr>
              <a:defRPr sz="2000"/>
            </a:lvl3pPr>
            <a:lvl4pPr>
              <a:defRPr sz="1833"/>
            </a:lvl4pPr>
            <a:lvl5pPr>
              <a:defRPr sz="1833"/>
            </a:lvl5pPr>
            <a:lvl6pPr>
              <a:defRPr sz="1833"/>
            </a:lvl6pPr>
            <a:lvl7pPr>
              <a:defRPr sz="1833"/>
            </a:lvl7pPr>
            <a:lvl8pPr>
              <a:defRPr sz="1833"/>
            </a:lvl8pPr>
            <a:lvl9pPr>
              <a:defRPr sz="183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1539200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609600"/>
            <a:ext cx="4011084" cy="825500"/>
          </a:xfrm>
        </p:spPr>
        <p:txBody>
          <a:bodyPr anchor="b"/>
          <a:lstStyle>
            <a:lvl1pPr algn="l">
              <a:defRPr sz="2417" b="1"/>
            </a:lvl1pPr>
          </a:lstStyle>
          <a:p>
            <a:r>
              <a:rPr lang="en-US" smtClean="0"/>
              <a:t>Click to edit Master title style</a:t>
            </a:r>
            <a:endParaRPr lang="en-US" dirty="0"/>
          </a:p>
        </p:txBody>
      </p:sp>
      <p:sp>
        <p:nvSpPr>
          <p:cNvPr id="3" name="Content Placeholder 2"/>
          <p:cNvSpPr>
            <a:spLocks noGrp="1"/>
          </p:cNvSpPr>
          <p:nvPr>
            <p:ph idx="1"/>
          </p:nvPr>
        </p:nvSpPr>
        <p:spPr>
          <a:xfrm>
            <a:off x="4766733" y="609603"/>
            <a:ext cx="6815667" cy="5168898"/>
          </a:xfrm>
        </p:spPr>
        <p:txBody>
          <a:bodyPr/>
          <a:lstStyle>
            <a:lvl1pPr>
              <a:defRPr sz="2833"/>
            </a:lvl1pPr>
            <a:lvl2pPr>
              <a:defRPr sz="2417"/>
            </a:lvl2pPr>
            <a:lvl3pPr>
              <a:defRPr sz="2000"/>
            </a:lvl3pPr>
            <a:lvl4pPr>
              <a:defRPr sz="1833"/>
            </a:lvl4pPr>
            <a:lvl5pPr>
              <a:defRPr sz="1833"/>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601" y="1435103"/>
            <a:ext cx="4011084" cy="4343398"/>
          </a:xfrm>
        </p:spPr>
        <p:txBody>
          <a:bodyPr/>
          <a:lstStyle>
            <a:lvl1pPr marL="0" indent="0">
              <a:buNone/>
              <a:defRPr sz="1417"/>
            </a:lvl1pPr>
            <a:lvl2pPr marL="457163" indent="0">
              <a:buNone/>
              <a:defRPr sz="1167"/>
            </a:lvl2pPr>
            <a:lvl3pPr marL="914327" indent="0">
              <a:buNone/>
              <a:defRPr sz="1000"/>
            </a:lvl3pPr>
            <a:lvl4pPr marL="1371490" indent="0">
              <a:buNone/>
              <a:defRPr sz="917"/>
            </a:lvl4pPr>
            <a:lvl5pPr marL="1828654" indent="0">
              <a:buNone/>
              <a:defRPr sz="917"/>
            </a:lvl5pPr>
            <a:lvl6pPr marL="2285818" indent="0">
              <a:buNone/>
              <a:defRPr sz="917"/>
            </a:lvl6pPr>
            <a:lvl7pPr marL="2742980" indent="0">
              <a:buNone/>
              <a:defRPr sz="917"/>
            </a:lvl7pPr>
            <a:lvl8pPr marL="3200144" indent="0">
              <a:buNone/>
              <a:defRPr sz="917"/>
            </a:lvl8pPr>
            <a:lvl9pPr marL="3657308" indent="0">
              <a:buNone/>
              <a:defRPr sz="917"/>
            </a:lvl9pPr>
          </a:lstStyle>
          <a:p>
            <a:pPr lvl="0"/>
            <a:r>
              <a:rPr lang="en-US" smtClean="0"/>
              <a:t>Edit Master text styles</a:t>
            </a:r>
          </a:p>
        </p:txBody>
      </p:sp>
    </p:spTree>
    <p:extLst>
      <p:ext uri="{BB962C8B-B14F-4D97-AF65-F5344CB8AC3E}">
        <p14:creationId xmlns:p14="http://schemas.microsoft.com/office/powerpoint/2010/main" val="23131482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bwMode="auto">
          <a:xfrm>
            <a:off x="508000" y="5924278"/>
            <a:ext cx="1333501" cy="6797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09865" y="381000"/>
            <a:ext cx="10972271"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9728" tIns="54864" rIns="109728" bIns="54864"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2" name="Rectangle 4"/>
          <p:cNvSpPr>
            <a:spLocks noGrp="1" noChangeArrowheads="1"/>
          </p:cNvSpPr>
          <p:nvPr>
            <p:ph type="body" idx="1"/>
          </p:nvPr>
        </p:nvSpPr>
        <p:spPr bwMode="auto">
          <a:xfrm>
            <a:off x="609865" y="1636049"/>
            <a:ext cx="10972271" cy="4267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9728" tIns="54864" rIns="109728" bIns="54864" numCol="1" anchor="t" anchorCtr="0" compatLnSpc="1">
            <a:prstTxWarp prst="textNoShape">
              <a:avLst/>
            </a:prstTxWarp>
          </a:bodyPr>
          <a:lstStyle/>
          <a:p>
            <a:pPr lvl="0"/>
            <a:r>
              <a:rPr lang="en-US" altLang="en-US" dirty="0" smtClean="0"/>
              <a:t>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 name="Slide Number Placeholder 6"/>
          <p:cNvSpPr txBox="1">
            <a:spLocks/>
          </p:cNvSpPr>
          <p:nvPr/>
        </p:nvSpPr>
        <p:spPr>
          <a:xfrm>
            <a:off x="11277203" y="6350000"/>
            <a:ext cx="609865" cy="365125"/>
          </a:xfrm>
          <a:prstGeom prst="rect">
            <a:avLst/>
          </a:prstGeom>
        </p:spPr>
        <p:txBody>
          <a:bodyPr lIns="91440" tIns="45720" rIns="91440" bIns="45720"/>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5B58946C-6D5B-423C-A8EE-158D26A0E9E3}" type="slidenum">
              <a:rPr lang="en-US" sz="1167" smtClean="0">
                <a:solidFill>
                  <a:schemeClr val="bg2">
                    <a:lumMod val="75000"/>
                  </a:schemeClr>
                </a:solidFill>
                <a:latin typeface="+mj-lt"/>
              </a:rPr>
              <a:pPr>
                <a:defRPr/>
              </a:pPr>
              <a:t>‹#›</a:t>
            </a:fld>
            <a:endParaRPr lang="en-US" sz="1333" dirty="0">
              <a:solidFill>
                <a:schemeClr val="bg2">
                  <a:lumMod val="75000"/>
                </a:schemeClr>
              </a:solidFill>
              <a:latin typeface="+mj-lt"/>
            </a:endParaRPr>
          </a:p>
        </p:txBody>
      </p:sp>
    </p:spTree>
    <p:extLst>
      <p:ext uri="{BB962C8B-B14F-4D97-AF65-F5344CB8AC3E}">
        <p14:creationId xmlns:p14="http://schemas.microsoft.com/office/powerpoint/2010/main" val="3296204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iming>
    <p:tnLst>
      <p:par>
        <p:cTn id="1" dur="indefinite" restart="never" nodeType="tmRoot"/>
      </p:par>
    </p:tnLst>
  </p:timing>
  <p:txStyles>
    <p:titleStyle>
      <a:lvl1pPr algn="l" rtl="0" eaLnBrk="1" fontAlgn="base" hangingPunct="1">
        <a:spcBef>
          <a:spcPct val="0"/>
        </a:spcBef>
        <a:spcAft>
          <a:spcPct val="0"/>
        </a:spcAft>
        <a:defRPr sz="4000" b="1">
          <a:solidFill>
            <a:schemeClr val="tx2"/>
          </a:solidFill>
          <a:latin typeface="Georgia" panose="02040502050405020303" pitchFamily="18" charset="0"/>
          <a:ea typeface="+mj-ea"/>
          <a:cs typeface="Arial" panose="020B0604020202020204" pitchFamily="34" charset="0"/>
        </a:defRPr>
      </a:lvl1pPr>
      <a:lvl2pPr algn="ctr" rtl="0" eaLnBrk="1" fontAlgn="base" hangingPunct="1">
        <a:spcBef>
          <a:spcPct val="0"/>
        </a:spcBef>
        <a:spcAft>
          <a:spcPct val="0"/>
        </a:spcAft>
        <a:defRPr sz="4000" b="1">
          <a:solidFill>
            <a:schemeClr val="tx2"/>
          </a:solidFill>
          <a:latin typeface="Arial Narrow" pitchFamily="34" charset="0"/>
          <a:cs typeface="Arial" charset="0"/>
        </a:defRPr>
      </a:lvl2pPr>
      <a:lvl3pPr algn="ctr" rtl="0" eaLnBrk="1" fontAlgn="base" hangingPunct="1">
        <a:spcBef>
          <a:spcPct val="0"/>
        </a:spcBef>
        <a:spcAft>
          <a:spcPct val="0"/>
        </a:spcAft>
        <a:defRPr sz="4000" b="1">
          <a:solidFill>
            <a:schemeClr val="tx2"/>
          </a:solidFill>
          <a:latin typeface="Arial Narrow" pitchFamily="34" charset="0"/>
          <a:cs typeface="Arial" charset="0"/>
        </a:defRPr>
      </a:lvl3pPr>
      <a:lvl4pPr algn="ctr" rtl="0" eaLnBrk="1" fontAlgn="base" hangingPunct="1">
        <a:spcBef>
          <a:spcPct val="0"/>
        </a:spcBef>
        <a:spcAft>
          <a:spcPct val="0"/>
        </a:spcAft>
        <a:defRPr sz="4000" b="1">
          <a:solidFill>
            <a:schemeClr val="tx2"/>
          </a:solidFill>
          <a:latin typeface="Arial Narrow" pitchFamily="34" charset="0"/>
          <a:cs typeface="Arial" charset="0"/>
        </a:defRPr>
      </a:lvl4pPr>
      <a:lvl5pPr algn="ctr" rtl="0" eaLnBrk="1" fontAlgn="base" hangingPunct="1">
        <a:spcBef>
          <a:spcPct val="0"/>
        </a:spcBef>
        <a:spcAft>
          <a:spcPct val="0"/>
        </a:spcAft>
        <a:defRPr sz="4000" b="1">
          <a:solidFill>
            <a:schemeClr val="tx2"/>
          </a:solidFill>
          <a:latin typeface="Arial Narrow" pitchFamily="34" charset="0"/>
          <a:cs typeface="Arial" charset="0"/>
        </a:defRPr>
      </a:lvl5pPr>
      <a:lvl6pPr marL="457182" algn="ctr" rtl="0" eaLnBrk="1" fontAlgn="base" hangingPunct="1">
        <a:spcBef>
          <a:spcPct val="0"/>
        </a:spcBef>
        <a:spcAft>
          <a:spcPct val="0"/>
        </a:spcAft>
        <a:defRPr sz="4416">
          <a:solidFill>
            <a:schemeClr val="tx2"/>
          </a:solidFill>
          <a:latin typeface="Arial" charset="0"/>
        </a:defRPr>
      </a:lvl6pPr>
      <a:lvl7pPr marL="914363" algn="ctr" rtl="0" eaLnBrk="1" fontAlgn="base" hangingPunct="1">
        <a:spcBef>
          <a:spcPct val="0"/>
        </a:spcBef>
        <a:spcAft>
          <a:spcPct val="0"/>
        </a:spcAft>
        <a:defRPr sz="4416">
          <a:solidFill>
            <a:schemeClr val="tx2"/>
          </a:solidFill>
          <a:latin typeface="Arial" charset="0"/>
        </a:defRPr>
      </a:lvl7pPr>
      <a:lvl8pPr marL="1371545" algn="ctr" rtl="0" eaLnBrk="1" fontAlgn="base" hangingPunct="1">
        <a:spcBef>
          <a:spcPct val="0"/>
        </a:spcBef>
        <a:spcAft>
          <a:spcPct val="0"/>
        </a:spcAft>
        <a:defRPr sz="4416">
          <a:solidFill>
            <a:schemeClr val="tx2"/>
          </a:solidFill>
          <a:latin typeface="Arial" charset="0"/>
        </a:defRPr>
      </a:lvl8pPr>
      <a:lvl9pPr marL="1828727" algn="ctr" rtl="0" eaLnBrk="1" fontAlgn="base" hangingPunct="1">
        <a:spcBef>
          <a:spcPct val="0"/>
        </a:spcBef>
        <a:spcAft>
          <a:spcPct val="0"/>
        </a:spcAft>
        <a:defRPr sz="4416">
          <a:solidFill>
            <a:schemeClr val="tx2"/>
          </a:solidFill>
          <a:latin typeface="Arial" charset="0"/>
        </a:defRPr>
      </a:lvl9pPr>
    </p:titleStyle>
    <p:bodyStyle>
      <a:lvl1pPr marL="342622" indent="-342622" algn="l" rtl="0" eaLnBrk="1" fontAlgn="base" hangingPunct="1">
        <a:spcBef>
          <a:spcPct val="20000"/>
        </a:spcBef>
        <a:spcAft>
          <a:spcPct val="0"/>
        </a:spcAft>
        <a:buClr>
          <a:schemeClr val="bg2"/>
        </a:buClr>
        <a:buChar char="•"/>
        <a:defRPr sz="2833">
          <a:solidFill>
            <a:schemeClr val="tx1"/>
          </a:solidFill>
          <a:latin typeface="+mj-lt"/>
          <a:ea typeface="+mn-ea"/>
          <a:cs typeface="+mn-cs"/>
        </a:defRPr>
      </a:lvl1pPr>
      <a:lvl2pPr marL="742127" indent="-285739" algn="l" rtl="0" eaLnBrk="1" fontAlgn="base" hangingPunct="1">
        <a:spcBef>
          <a:spcPct val="20000"/>
        </a:spcBef>
        <a:spcAft>
          <a:spcPct val="0"/>
        </a:spcAft>
        <a:buClr>
          <a:schemeClr val="bg2"/>
        </a:buClr>
        <a:buChar char="–"/>
        <a:defRPr sz="2417">
          <a:solidFill>
            <a:schemeClr val="tx1"/>
          </a:solidFill>
          <a:latin typeface="+mj-lt"/>
        </a:defRPr>
      </a:lvl2pPr>
      <a:lvl3pPr marL="1142954" indent="-227533" algn="l" rtl="0" eaLnBrk="1" fontAlgn="base" hangingPunct="1">
        <a:spcBef>
          <a:spcPct val="20000"/>
        </a:spcBef>
        <a:spcAft>
          <a:spcPct val="0"/>
        </a:spcAft>
        <a:buClr>
          <a:schemeClr val="bg2"/>
        </a:buClr>
        <a:buChar char="•"/>
        <a:defRPr sz="2000">
          <a:solidFill>
            <a:schemeClr val="tx1"/>
          </a:solidFill>
          <a:latin typeface="+mj-lt"/>
        </a:defRPr>
      </a:lvl3pPr>
      <a:lvl4pPr marL="1599343" indent="-227533" algn="l" rtl="0" eaLnBrk="1" fontAlgn="base" hangingPunct="1">
        <a:spcBef>
          <a:spcPct val="20000"/>
        </a:spcBef>
        <a:spcAft>
          <a:spcPct val="0"/>
        </a:spcAft>
        <a:buClr>
          <a:schemeClr val="bg2"/>
        </a:buClr>
        <a:buChar char="–"/>
        <a:defRPr sz="1833">
          <a:solidFill>
            <a:schemeClr val="tx1"/>
          </a:solidFill>
          <a:latin typeface="+mj-lt"/>
        </a:defRPr>
      </a:lvl4pPr>
      <a:lvl5pPr marL="2057054" indent="-227533" algn="l" rtl="0" eaLnBrk="1" fontAlgn="base" hangingPunct="1">
        <a:spcBef>
          <a:spcPct val="20000"/>
        </a:spcBef>
        <a:spcAft>
          <a:spcPct val="0"/>
        </a:spcAft>
        <a:buClr>
          <a:schemeClr val="bg2"/>
        </a:buClr>
        <a:buFont typeface="Arial" charset="0"/>
        <a:buChar char="»"/>
        <a:defRPr sz="1833">
          <a:solidFill>
            <a:schemeClr val="tx1"/>
          </a:solidFill>
          <a:latin typeface="+mj-lt"/>
        </a:defRPr>
      </a:lvl5pPr>
      <a:lvl6pPr marL="2514499" indent="-228591" algn="l" rtl="0" eaLnBrk="1" fontAlgn="base" hangingPunct="1">
        <a:spcBef>
          <a:spcPct val="20000"/>
        </a:spcBef>
        <a:spcAft>
          <a:spcPct val="0"/>
        </a:spcAft>
        <a:buClr>
          <a:srgbClr val="800000"/>
        </a:buClr>
        <a:buFont typeface="Arial" charset="0"/>
        <a:buChar char="»"/>
        <a:defRPr sz="2000">
          <a:solidFill>
            <a:schemeClr val="tx1"/>
          </a:solidFill>
          <a:latin typeface="+mn-lt"/>
        </a:defRPr>
      </a:lvl6pPr>
      <a:lvl7pPr marL="2971681" indent="-228591" algn="l" rtl="0" eaLnBrk="1" fontAlgn="base" hangingPunct="1">
        <a:spcBef>
          <a:spcPct val="20000"/>
        </a:spcBef>
        <a:spcAft>
          <a:spcPct val="0"/>
        </a:spcAft>
        <a:buClr>
          <a:srgbClr val="800000"/>
        </a:buClr>
        <a:buFont typeface="Arial" charset="0"/>
        <a:buChar char="»"/>
        <a:defRPr sz="2000">
          <a:solidFill>
            <a:schemeClr val="tx1"/>
          </a:solidFill>
          <a:latin typeface="+mn-lt"/>
        </a:defRPr>
      </a:lvl7pPr>
      <a:lvl8pPr marL="3428863" indent="-228591" algn="l" rtl="0" eaLnBrk="1" fontAlgn="base" hangingPunct="1">
        <a:spcBef>
          <a:spcPct val="20000"/>
        </a:spcBef>
        <a:spcAft>
          <a:spcPct val="0"/>
        </a:spcAft>
        <a:buClr>
          <a:srgbClr val="800000"/>
        </a:buClr>
        <a:buFont typeface="Arial" charset="0"/>
        <a:buChar char="»"/>
        <a:defRPr sz="2000">
          <a:solidFill>
            <a:schemeClr val="tx1"/>
          </a:solidFill>
          <a:latin typeface="+mn-lt"/>
        </a:defRPr>
      </a:lvl8pPr>
      <a:lvl9pPr marL="3886045" indent="-228591" algn="l" rtl="0" eaLnBrk="1" fontAlgn="base" hangingPunct="1">
        <a:spcBef>
          <a:spcPct val="20000"/>
        </a:spcBef>
        <a:spcAft>
          <a:spcPct val="0"/>
        </a:spcAft>
        <a:buClr>
          <a:srgbClr val="800000"/>
        </a:buClr>
        <a:buFont typeface="Arial" charset="0"/>
        <a:buChar char="»"/>
        <a:defRPr sz="2000">
          <a:solidFill>
            <a:schemeClr val="tx1"/>
          </a:solidFill>
          <a:latin typeface="+mn-lt"/>
        </a:defRPr>
      </a:lvl9pPr>
    </p:bodyStyle>
    <p:otherStyle>
      <a:defPPr>
        <a:defRPr lang="en-US"/>
      </a:defPPr>
      <a:lvl1pPr marL="0" algn="l" defTabSz="914363" rtl="0" eaLnBrk="1" latinLnBrk="0" hangingPunct="1">
        <a:defRPr sz="1833" kern="1200">
          <a:solidFill>
            <a:schemeClr val="tx1"/>
          </a:solidFill>
          <a:latin typeface="+mn-lt"/>
          <a:ea typeface="+mn-ea"/>
          <a:cs typeface="+mn-cs"/>
        </a:defRPr>
      </a:lvl1pPr>
      <a:lvl2pPr marL="457182" algn="l" defTabSz="914363" rtl="0" eaLnBrk="1" latinLnBrk="0" hangingPunct="1">
        <a:defRPr sz="1833" kern="1200">
          <a:solidFill>
            <a:schemeClr val="tx1"/>
          </a:solidFill>
          <a:latin typeface="+mn-lt"/>
          <a:ea typeface="+mn-ea"/>
          <a:cs typeface="+mn-cs"/>
        </a:defRPr>
      </a:lvl2pPr>
      <a:lvl3pPr marL="914363" algn="l" defTabSz="914363" rtl="0" eaLnBrk="1" latinLnBrk="0" hangingPunct="1">
        <a:defRPr sz="1833" kern="1200">
          <a:solidFill>
            <a:schemeClr val="tx1"/>
          </a:solidFill>
          <a:latin typeface="+mn-lt"/>
          <a:ea typeface="+mn-ea"/>
          <a:cs typeface="+mn-cs"/>
        </a:defRPr>
      </a:lvl3pPr>
      <a:lvl4pPr marL="1371545" algn="l" defTabSz="914363" rtl="0" eaLnBrk="1" latinLnBrk="0" hangingPunct="1">
        <a:defRPr sz="1833" kern="1200">
          <a:solidFill>
            <a:schemeClr val="tx1"/>
          </a:solidFill>
          <a:latin typeface="+mn-lt"/>
          <a:ea typeface="+mn-ea"/>
          <a:cs typeface="+mn-cs"/>
        </a:defRPr>
      </a:lvl4pPr>
      <a:lvl5pPr marL="1828727" algn="l" defTabSz="914363" rtl="0" eaLnBrk="1" latinLnBrk="0" hangingPunct="1">
        <a:defRPr sz="1833" kern="1200">
          <a:solidFill>
            <a:schemeClr val="tx1"/>
          </a:solidFill>
          <a:latin typeface="+mn-lt"/>
          <a:ea typeface="+mn-ea"/>
          <a:cs typeface="+mn-cs"/>
        </a:defRPr>
      </a:lvl5pPr>
      <a:lvl6pPr marL="2285909" algn="l" defTabSz="914363" rtl="0" eaLnBrk="1" latinLnBrk="0" hangingPunct="1">
        <a:defRPr sz="1833" kern="1200">
          <a:solidFill>
            <a:schemeClr val="tx1"/>
          </a:solidFill>
          <a:latin typeface="+mn-lt"/>
          <a:ea typeface="+mn-ea"/>
          <a:cs typeface="+mn-cs"/>
        </a:defRPr>
      </a:lvl6pPr>
      <a:lvl7pPr marL="2743090" algn="l" defTabSz="914363" rtl="0" eaLnBrk="1" latinLnBrk="0" hangingPunct="1">
        <a:defRPr sz="1833" kern="1200">
          <a:solidFill>
            <a:schemeClr val="tx1"/>
          </a:solidFill>
          <a:latin typeface="+mn-lt"/>
          <a:ea typeface="+mn-ea"/>
          <a:cs typeface="+mn-cs"/>
        </a:defRPr>
      </a:lvl7pPr>
      <a:lvl8pPr marL="3200272" algn="l" defTabSz="914363" rtl="0" eaLnBrk="1" latinLnBrk="0" hangingPunct="1">
        <a:defRPr sz="1833" kern="1200">
          <a:solidFill>
            <a:schemeClr val="tx1"/>
          </a:solidFill>
          <a:latin typeface="+mn-lt"/>
          <a:ea typeface="+mn-ea"/>
          <a:cs typeface="+mn-cs"/>
        </a:defRPr>
      </a:lvl8pPr>
      <a:lvl9pPr marL="3657454" algn="l" defTabSz="914363" rtl="0" eaLnBrk="1" latinLnBrk="0" hangingPunct="1">
        <a:defRPr sz="183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algn="ctr"/>
            <a:r>
              <a:rPr lang="en-US" dirty="0" smtClean="0"/>
              <a:t>Walmart Inc.</a:t>
            </a:r>
            <a:br>
              <a:rPr lang="en-US" dirty="0" smtClean="0"/>
            </a:br>
            <a:r>
              <a:rPr lang="en-US" dirty="0" smtClean="0"/>
              <a:t>v.</a:t>
            </a:r>
            <a:br>
              <a:rPr lang="en-US" dirty="0" smtClean="0"/>
            </a:br>
            <a:r>
              <a:rPr lang="en-US" dirty="0" smtClean="0"/>
              <a:t>Winona County and</a:t>
            </a:r>
            <a:br>
              <a:rPr lang="en-US" dirty="0" smtClean="0"/>
            </a:br>
            <a:r>
              <a:rPr lang="en-US" dirty="0" smtClean="0"/>
              <a:t>Martin County</a:t>
            </a:r>
            <a:endParaRPr lang="en-US" dirty="0"/>
          </a:p>
        </p:txBody>
      </p:sp>
      <p:sp>
        <p:nvSpPr>
          <p:cNvPr id="7" name="Subtitle 6"/>
          <p:cNvSpPr>
            <a:spLocks noGrp="1"/>
          </p:cNvSpPr>
          <p:nvPr>
            <p:ph type="subTitle" idx="1"/>
          </p:nvPr>
        </p:nvSpPr>
        <p:spPr>
          <a:xfrm>
            <a:off x="1828801" y="3886200"/>
            <a:ext cx="7692064" cy="1295400"/>
          </a:xfrm>
        </p:spPr>
        <p:txBody>
          <a:bodyPr/>
          <a:lstStyle/>
          <a:p>
            <a:pPr algn="ctr"/>
            <a:r>
              <a:rPr lang="en-US" dirty="0" smtClean="0"/>
              <a:t>Minnesota Supreme Court</a:t>
            </a:r>
            <a:br>
              <a:rPr lang="en-US" dirty="0" smtClean="0"/>
            </a:br>
            <a:r>
              <a:rPr lang="en-US" dirty="0" smtClean="0"/>
              <a:t>August 18, 2021</a:t>
            </a:r>
            <a:endParaRPr lang="en-US" dirty="0"/>
          </a:p>
        </p:txBody>
      </p:sp>
    </p:spTree>
    <p:extLst>
      <p:ext uri="{BB962C8B-B14F-4D97-AF65-F5344CB8AC3E}">
        <p14:creationId xmlns:p14="http://schemas.microsoft.com/office/powerpoint/2010/main" val="1029906788"/>
      </p:ext>
    </p:extLst>
  </p:cSld>
  <p:clrMapOvr>
    <a:masterClrMapping/>
  </p:clrMapOvr>
</p:sld>
</file>

<file path=ppt/slides/slide10.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228600"/>
          </a:xfrm>
        </p:spPr>
        <p:txBody>
          <a:bodyPr/>
          <a:lstStyle/>
          <a:p>
            <a:endParaRPr lang="en-US" dirty="0"/>
          </a:p>
        </p:txBody>
      </p:sp>
      <p:sp>
        <p:nvSpPr>
          <p:cNvPr id="3" name="Content Placeholder 2"/>
          <p:cNvSpPr>
            <a:spLocks noGrp="1"/>
          </p:cNvSpPr>
          <p:nvPr>
            <p:ph idx="1"/>
          </p:nvPr>
        </p:nvSpPr>
        <p:spPr>
          <a:xfrm>
            <a:off x="609600" y="609601"/>
            <a:ext cx="10972800" cy="5232400"/>
          </a:xfrm>
        </p:spPr>
        <p:txBody>
          <a:bodyPr/>
          <a:lstStyle/>
          <a:p>
            <a:pPr marL="0" indent="0">
              <a:lnSpc>
                <a:spcPct val="200000"/>
              </a:lnSpc>
              <a:buNone/>
            </a:pPr>
            <a:r>
              <a:rPr lang="en-US" dirty="0" smtClean="0"/>
              <a:t>	“In </a:t>
            </a:r>
            <a:r>
              <a:rPr lang="en-US" dirty="0"/>
              <a:t>other words, the basic operational </a:t>
            </a:r>
            <a:r>
              <a:rPr lang="en-US" dirty="0" smtClean="0"/>
              <a:t>test </a:t>
            </a:r>
            <a:r>
              <a:rPr lang="en-US" dirty="0"/>
              <a:t>to determine whether an assessment is “unfair or unequal” under section 278.01, subdivision 1(a), and the basic operational test to determine whether an assessment violates the constitutional guarantees of equal protection and uniform taxation are the same</a:t>
            </a:r>
            <a:r>
              <a:rPr lang="en-US" dirty="0" smtClean="0"/>
              <a:t>.”</a:t>
            </a:r>
            <a:endParaRPr lang="en-US" dirty="0"/>
          </a:p>
        </p:txBody>
      </p:sp>
    </p:spTree>
    <p:extLst>
      <p:ext uri="{BB962C8B-B14F-4D97-AF65-F5344CB8AC3E}">
        <p14:creationId xmlns:p14="http://schemas.microsoft.com/office/powerpoint/2010/main" val="2579243517"/>
      </p:ext>
    </p:extLst>
  </p:cSld>
  <p:clrMapOvr>
    <a:masterClrMapping/>
  </p:clrMapOvr>
</p:sld>
</file>

<file path=ppt/slides/slide11.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77800"/>
            <a:ext cx="10972800" cy="474133"/>
          </a:xfrm>
        </p:spPr>
        <p:txBody>
          <a:bodyPr/>
          <a:lstStyle/>
          <a:p>
            <a:r>
              <a:rPr lang="en-US" dirty="0" smtClean="0"/>
              <a:t>The “Simple” Explanation:</a:t>
            </a:r>
            <a:endParaRPr lang="en-US" dirty="0"/>
          </a:p>
        </p:txBody>
      </p:sp>
      <p:sp>
        <p:nvSpPr>
          <p:cNvPr id="3" name="Content Placeholder 2"/>
          <p:cNvSpPr>
            <a:spLocks noGrp="1"/>
          </p:cNvSpPr>
          <p:nvPr>
            <p:ph idx="1"/>
          </p:nvPr>
        </p:nvSpPr>
        <p:spPr>
          <a:xfrm>
            <a:off x="609600" y="795867"/>
            <a:ext cx="10972800" cy="5223933"/>
          </a:xfrm>
        </p:spPr>
        <p:txBody>
          <a:bodyPr/>
          <a:lstStyle/>
          <a:p>
            <a:pPr marL="0" indent="0">
              <a:buNone/>
            </a:pPr>
            <a:r>
              <a:rPr lang="en-US" dirty="0" smtClean="0"/>
              <a:t>	“[</a:t>
            </a:r>
            <a:r>
              <a:rPr lang="en-US" dirty="0"/>
              <a:t>T]he </a:t>
            </a:r>
            <a:r>
              <a:rPr lang="en-US" dirty="0" smtClean="0"/>
              <a:t>test </a:t>
            </a:r>
            <a:r>
              <a:rPr lang="en-US" dirty="0"/>
              <a:t>to determine whether the statutory prohibition on unfair or unequal assessments in section 278.01, subdivision 1(a) (including proof that undervaluation of other properties is intentional, arbitrary, systematic, or perhaps simple error), is inclusive of the test for whether an assessment violated a taxpayer’s equal protection and uniform taxation rights (including proof that undervaluation of other properties is intentional, arbitrary, or systematic).  The proof required to establish the narrower constitutional claim is </a:t>
            </a:r>
            <a:r>
              <a:rPr lang="en-US" dirty="0" smtClean="0"/>
              <a:t>properly </a:t>
            </a:r>
            <a:r>
              <a:rPr lang="en-US" dirty="0"/>
              <a:t>characterized as a subset of the proof required to establish a broader claim encompassed by section 278.01, subdivision 1(a</a:t>
            </a:r>
            <a:r>
              <a:rPr lang="en-US" dirty="0" smtClean="0"/>
              <a:t>).” </a:t>
            </a:r>
            <a:endParaRPr lang="en-US" dirty="0"/>
          </a:p>
        </p:txBody>
      </p:sp>
    </p:spTree>
    <p:extLst>
      <p:ext uri="{BB962C8B-B14F-4D97-AF65-F5344CB8AC3E}">
        <p14:creationId xmlns:p14="http://schemas.microsoft.com/office/powerpoint/2010/main" val="192105862"/>
      </p:ext>
    </p:extLst>
  </p:cSld>
  <p:clrMapOvr>
    <a:masterClrMapping/>
  </p:clrMapOvr>
</p:sld>
</file>

<file path=ppt/slides/slide1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330200"/>
          </a:xfrm>
        </p:spPr>
        <p:txBody>
          <a:bodyPr/>
          <a:lstStyle/>
          <a:p>
            <a:endParaRPr lang="en-US" dirty="0"/>
          </a:p>
        </p:txBody>
      </p:sp>
      <p:sp>
        <p:nvSpPr>
          <p:cNvPr id="3" name="Content Placeholder 2"/>
          <p:cNvSpPr>
            <a:spLocks noGrp="1"/>
          </p:cNvSpPr>
          <p:nvPr>
            <p:ph idx="1"/>
          </p:nvPr>
        </p:nvSpPr>
        <p:spPr>
          <a:xfrm>
            <a:off x="609600" y="1092200"/>
            <a:ext cx="10972800" cy="4749799"/>
          </a:xfrm>
        </p:spPr>
        <p:txBody>
          <a:bodyPr/>
          <a:lstStyle/>
          <a:p>
            <a:pPr marL="0" indent="0">
              <a:lnSpc>
                <a:spcPct val="200000"/>
              </a:lnSpc>
              <a:buNone/>
            </a:pPr>
            <a:r>
              <a:rPr lang="en-US" dirty="0" smtClean="0"/>
              <a:t>	The </a:t>
            </a:r>
            <a:r>
              <a:rPr lang="en-US" dirty="0"/>
              <a:t>plain language of section 278.01, subdivision 1(a), makes no exception for constitutional claims that fall within one of the five categories of claims listed in the statute.</a:t>
            </a:r>
          </a:p>
          <a:p>
            <a:endParaRPr lang="en-US" dirty="0"/>
          </a:p>
        </p:txBody>
      </p:sp>
    </p:spTree>
    <p:extLst>
      <p:ext uri="{BB962C8B-B14F-4D97-AF65-F5344CB8AC3E}">
        <p14:creationId xmlns:p14="http://schemas.microsoft.com/office/powerpoint/2010/main" val="3586530884"/>
      </p:ext>
    </p:extLst>
  </p:cSld>
  <p:clrMapOvr>
    <a:masterClrMapping/>
  </p:clrMapOvr>
</p:sld>
</file>

<file path=ppt/slides/slide1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245533"/>
          </a:xfrm>
        </p:spPr>
        <p:txBody>
          <a:bodyPr/>
          <a:lstStyle/>
          <a:p>
            <a:endParaRPr lang="en-US" dirty="0"/>
          </a:p>
        </p:txBody>
      </p:sp>
      <p:sp>
        <p:nvSpPr>
          <p:cNvPr id="3" name="Content Placeholder 2"/>
          <p:cNvSpPr>
            <a:spLocks noGrp="1"/>
          </p:cNvSpPr>
          <p:nvPr>
            <p:ph idx="1"/>
          </p:nvPr>
        </p:nvSpPr>
        <p:spPr>
          <a:xfrm>
            <a:off x="609600" y="804333"/>
            <a:ext cx="10972800" cy="5037667"/>
          </a:xfrm>
        </p:spPr>
        <p:txBody>
          <a:bodyPr/>
          <a:lstStyle/>
          <a:p>
            <a:pPr marL="0" indent="0">
              <a:lnSpc>
                <a:spcPct val="150000"/>
              </a:lnSpc>
              <a:buNone/>
            </a:pPr>
            <a:r>
              <a:rPr lang="en-US" dirty="0" smtClean="0"/>
              <a:t>	“[W]e </a:t>
            </a:r>
            <a:r>
              <a:rPr lang="en-US" dirty="0"/>
              <a:t>hold that if a taxpayer’s challenge to its property taxes is a claim of unfair or unequal assessment, or one of the other grounds set forth in section 278.01, subdivision 1(a), chapter 278 provides the exclusive remedy for such a challenge.  This is true even if the challenge were framed as a constitutional violation of the Equal Protection Clause or the Uniformity in Taxation Clause</a:t>
            </a:r>
            <a:r>
              <a:rPr lang="en-US" dirty="0" smtClean="0"/>
              <a:t>.”</a:t>
            </a:r>
            <a:endParaRPr lang="en-US" dirty="0"/>
          </a:p>
        </p:txBody>
      </p:sp>
    </p:spTree>
    <p:extLst>
      <p:ext uri="{BB962C8B-B14F-4D97-AF65-F5344CB8AC3E}">
        <p14:creationId xmlns:p14="http://schemas.microsoft.com/office/powerpoint/2010/main" val="2971421383"/>
      </p:ext>
    </p:extLst>
  </p:cSld>
  <p:clrMapOvr>
    <a:masterClrMapping/>
  </p:clrMapOvr>
</p:sld>
</file>

<file path=ppt/slides/slide1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11668"/>
            <a:ext cx="10972800" cy="508000"/>
          </a:xfrm>
        </p:spPr>
        <p:txBody>
          <a:bodyPr/>
          <a:lstStyle/>
          <a:p>
            <a:r>
              <a:rPr lang="en-US" dirty="0" smtClean="0"/>
              <a:t>The Bottom Line:</a:t>
            </a:r>
            <a:endParaRPr lang="en-US" dirty="0"/>
          </a:p>
        </p:txBody>
      </p:sp>
      <p:sp>
        <p:nvSpPr>
          <p:cNvPr id="3" name="Content Placeholder 2"/>
          <p:cNvSpPr>
            <a:spLocks noGrp="1"/>
          </p:cNvSpPr>
          <p:nvPr>
            <p:ph idx="1"/>
          </p:nvPr>
        </p:nvSpPr>
        <p:spPr>
          <a:xfrm>
            <a:off x="609600" y="829733"/>
            <a:ext cx="10972800" cy="5012267"/>
          </a:xfrm>
        </p:spPr>
        <p:txBody>
          <a:bodyPr/>
          <a:lstStyle/>
          <a:p>
            <a:pPr marL="0" indent="0">
              <a:lnSpc>
                <a:spcPct val="150000"/>
              </a:lnSpc>
              <a:buNone/>
            </a:pPr>
            <a:r>
              <a:rPr lang="en-US" dirty="0" smtClean="0"/>
              <a:t>	“In </a:t>
            </a:r>
            <a:r>
              <a:rPr lang="en-US" dirty="0"/>
              <a:t>conclusion, chapter 278 is the exclusive process for Walmart to challenge the </a:t>
            </a:r>
            <a:r>
              <a:rPr lang="en-US" dirty="0" smtClean="0"/>
              <a:t>Counties’ </a:t>
            </a:r>
            <a:r>
              <a:rPr lang="en-US" dirty="0"/>
              <a:t>assessment of its Properties for violating Walmart’s constitutional rights to equal protection and uniformity in taxation under the federal and state constitutions.  Because these claims were not brought </a:t>
            </a:r>
            <a:r>
              <a:rPr lang="en-US" dirty="0" smtClean="0"/>
              <a:t>within </a:t>
            </a:r>
            <a:r>
              <a:rPr lang="en-US" dirty="0"/>
              <a:t>the time limitations set forth in section 278.01, subdivision </a:t>
            </a:r>
            <a:r>
              <a:rPr lang="en-US" dirty="0" smtClean="0"/>
              <a:t>1(a), </a:t>
            </a:r>
            <a:r>
              <a:rPr lang="en-US" dirty="0"/>
              <a:t>Walmart’s claims are time-barred</a:t>
            </a:r>
            <a:r>
              <a:rPr lang="en-US" dirty="0" smtClean="0"/>
              <a:t>.”</a:t>
            </a:r>
            <a:endParaRPr lang="en-US" dirty="0"/>
          </a:p>
        </p:txBody>
      </p:sp>
    </p:spTree>
    <p:extLst>
      <p:ext uri="{BB962C8B-B14F-4D97-AF65-F5344CB8AC3E}">
        <p14:creationId xmlns:p14="http://schemas.microsoft.com/office/powerpoint/2010/main" val="894510315"/>
      </p:ext>
    </p:extLst>
  </p:cSld>
  <p:clrMapOvr>
    <a:masterClrMapping/>
  </p:clrMapOvr>
</p:sld>
</file>

<file path=ppt/slides/slide2.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18534"/>
            <a:ext cx="10972800" cy="169333"/>
          </a:xfrm>
        </p:spPr>
        <p:txBody>
          <a:bodyPr/>
          <a:lstStyle/>
          <a:p>
            <a:endParaRPr lang="en-US" dirty="0"/>
          </a:p>
        </p:txBody>
      </p:sp>
      <p:sp>
        <p:nvSpPr>
          <p:cNvPr id="3" name="Content Placeholder 2"/>
          <p:cNvSpPr>
            <a:spLocks noGrp="1"/>
          </p:cNvSpPr>
          <p:nvPr>
            <p:ph idx="1"/>
          </p:nvPr>
        </p:nvSpPr>
        <p:spPr>
          <a:xfrm>
            <a:off x="389467" y="118535"/>
            <a:ext cx="11480800" cy="5723466"/>
          </a:xfrm>
        </p:spPr>
        <p:txBody>
          <a:bodyPr/>
          <a:lstStyle/>
          <a:p>
            <a:pPr indent="0">
              <a:lnSpc>
                <a:spcPct val="150000"/>
              </a:lnSpc>
              <a:buNone/>
            </a:pPr>
            <a:r>
              <a:rPr lang="en-US" dirty="0" smtClean="0"/>
              <a:t>	Commercial </a:t>
            </a:r>
            <a:r>
              <a:rPr lang="en-US" dirty="0"/>
              <a:t>property taxpayer brought separate </a:t>
            </a:r>
            <a:r>
              <a:rPr lang="en-US" dirty="0" smtClean="0"/>
              <a:t>actions in district court, </a:t>
            </a:r>
            <a:r>
              <a:rPr lang="en-US" dirty="0"/>
              <a:t>alleging that its big-box retail stores had been intentionally overvalued and unequally assessed to extract excessive real estate taxes in violation of the United States and Minnesota Constitutions.  The District Court, Winona County, and the District Court, Martin County, each dismissed taxpayer’s complaints for failure to state a claim.  Taxpayer appealed and the appeals were consolidated.  The Court of </a:t>
            </a:r>
            <a:r>
              <a:rPr lang="en-US" dirty="0" smtClean="0"/>
              <a:t>Appeals </a:t>
            </a:r>
            <a:r>
              <a:rPr lang="en-US" dirty="0"/>
              <a:t>affirmed.  Taxpayer appealed.</a:t>
            </a:r>
          </a:p>
        </p:txBody>
      </p:sp>
    </p:spTree>
    <p:extLst>
      <p:ext uri="{BB962C8B-B14F-4D97-AF65-F5344CB8AC3E}">
        <p14:creationId xmlns:p14="http://schemas.microsoft.com/office/powerpoint/2010/main" val="2541271767"/>
      </p:ext>
    </p:extLst>
  </p:cSld>
  <p:clrMapOvr>
    <a:masterClrMapping/>
  </p:clrMapOvr>
</p:sld>
</file>

<file path=ppt/slides/slide3.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228600"/>
          </a:xfrm>
        </p:spPr>
        <p:txBody>
          <a:bodyPr/>
          <a:lstStyle/>
          <a:p>
            <a:endParaRPr lang="en-US" dirty="0"/>
          </a:p>
        </p:txBody>
      </p:sp>
      <p:sp>
        <p:nvSpPr>
          <p:cNvPr id="3" name="Content Placeholder 2"/>
          <p:cNvSpPr>
            <a:spLocks noGrp="1"/>
          </p:cNvSpPr>
          <p:nvPr>
            <p:ph idx="1"/>
          </p:nvPr>
        </p:nvSpPr>
        <p:spPr>
          <a:xfrm>
            <a:off x="609600" y="745067"/>
            <a:ext cx="10972800" cy="5096933"/>
          </a:xfrm>
        </p:spPr>
        <p:txBody>
          <a:bodyPr/>
          <a:lstStyle/>
          <a:p>
            <a:pPr marL="0" indent="0">
              <a:lnSpc>
                <a:spcPct val="200000"/>
              </a:lnSpc>
              <a:buNone/>
            </a:pPr>
            <a:r>
              <a:rPr lang="en-US" i="1" dirty="0"/>
              <a:t>	</a:t>
            </a:r>
            <a:r>
              <a:rPr lang="en-US" dirty="0" smtClean="0"/>
              <a:t>Walmart alleged </a:t>
            </a:r>
            <a:r>
              <a:rPr lang="en-US" dirty="0"/>
              <a:t>that the Counties engaged in willful, intentional, unlawful, or systematic discrimination in their tax assessments and </a:t>
            </a:r>
            <a:r>
              <a:rPr lang="en-US" dirty="0" smtClean="0"/>
              <a:t>asserted </a:t>
            </a:r>
            <a:r>
              <a:rPr lang="en-US" dirty="0"/>
              <a:t>that such discrimination violated the Equal Protection Clause and Walmart’s right to uniformity in taxation.  </a:t>
            </a:r>
            <a:r>
              <a:rPr lang="en-US" i="1" dirty="0"/>
              <a:t>See</a:t>
            </a:r>
            <a:r>
              <a:rPr lang="en-US" dirty="0"/>
              <a:t> U.S. Const. amend. XIV; Minn. Const. art. X, § 1.</a:t>
            </a:r>
          </a:p>
        </p:txBody>
      </p:sp>
    </p:spTree>
    <p:extLst>
      <p:ext uri="{BB962C8B-B14F-4D97-AF65-F5344CB8AC3E}">
        <p14:creationId xmlns:p14="http://schemas.microsoft.com/office/powerpoint/2010/main" val="3356887706"/>
      </p:ext>
    </p:extLst>
  </p:cSld>
  <p:clrMapOvr>
    <a:masterClrMapping/>
  </p:clrMapOvr>
</p:sld>
</file>

<file path=ppt/slides/slide4.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86267"/>
          </a:xfrm>
        </p:spPr>
        <p:txBody>
          <a:bodyPr/>
          <a:lstStyle/>
          <a:p>
            <a:endParaRPr lang="en-US" dirty="0"/>
          </a:p>
        </p:txBody>
      </p:sp>
      <p:sp>
        <p:nvSpPr>
          <p:cNvPr id="3" name="Content Placeholder 2"/>
          <p:cNvSpPr>
            <a:spLocks noGrp="1"/>
          </p:cNvSpPr>
          <p:nvPr>
            <p:ph idx="1"/>
          </p:nvPr>
        </p:nvSpPr>
        <p:spPr>
          <a:xfrm>
            <a:off x="609600" y="660401"/>
            <a:ext cx="10972800" cy="5181600"/>
          </a:xfrm>
        </p:spPr>
        <p:txBody>
          <a:bodyPr/>
          <a:lstStyle/>
          <a:p>
            <a:pPr marL="0" indent="0">
              <a:lnSpc>
                <a:spcPct val="200000"/>
              </a:lnSpc>
              <a:buNone/>
            </a:pPr>
            <a:r>
              <a:rPr lang="en-US" i="1" dirty="0" smtClean="0"/>
              <a:t>	</a:t>
            </a:r>
            <a:r>
              <a:rPr lang="en-US" dirty="0" smtClean="0"/>
              <a:t>Walmart </a:t>
            </a:r>
            <a:r>
              <a:rPr lang="en-US" dirty="0"/>
              <a:t>attached </a:t>
            </a:r>
            <a:r>
              <a:rPr lang="en-US" dirty="0" smtClean="0"/>
              <a:t>to its complaints an </a:t>
            </a:r>
            <a:r>
              <a:rPr lang="en-US" dirty="0"/>
              <a:t>“Unequal Assessment and Lack of Uniformity Chart” </a:t>
            </a:r>
            <a:r>
              <a:rPr lang="en-US" dirty="0" smtClean="0"/>
              <a:t>that </a:t>
            </a:r>
            <a:r>
              <a:rPr lang="en-US" dirty="0"/>
              <a:t>allegedly “demonstrate[d] the gross disparity between [the Counties] 2013 through 2018 assessments of [Walmart’s] Real Property and the actual market sales and assessments of similar real property” in the respective counties as well as statewide</a:t>
            </a:r>
            <a:r>
              <a:rPr lang="en-US" dirty="0" smtClean="0"/>
              <a:t>.</a:t>
            </a:r>
          </a:p>
          <a:p>
            <a:pPr marL="0" indent="0">
              <a:buNone/>
            </a:pPr>
            <a:endParaRPr lang="en-US" dirty="0"/>
          </a:p>
        </p:txBody>
      </p:sp>
    </p:spTree>
    <p:extLst>
      <p:ext uri="{BB962C8B-B14F-4D97-AF65-F5344CB8AC3E}">
        <p14:creationId xmlns:p14="http://schemas.microsoft.com/office/powerpoint/2010/main" val="4063799454"/>
      </p:ext>
    </p:extLst>
  </p:cSld>
  <p:clrMapOvr>
    <a:masterClrMapping/>
  </p:clrMapOvr>
</p:sld>
</file>

<file path=ppt/slides/slide5.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69333"/>
          </a:xfrm>
        </p:spPr>
        <p:txBody>
          <a:bodyPr/>
          <a:lstStyle/>
          <a:p>
            <a:endParaRPr lang="en-US" dirty="0"/>
          </a:p>
        </p:txBody>
      </p:sp>
      <p:sp>
        <p:nvSpPr>
          <p:cNvPr id="3" name="Content Placeholder 2"/>
          <p:cNvSpPr>
            <a:spLocks noGrp="1"/>
          </p:cNvSpPr>
          <p:nvPr>
            <p:ph idx="1"/>
          </p:nvPr>
        </p:nvSpPr>
        <p:spPr>
          <a:xfrm>
            <a:off x="609600" y="660401"/>
            <a:ext cx="10972800" cy="5181600"/>
          </a:xfrm>
        </p:spPr>
        <p:txBody>
          <a:bodyPr/>
          <a:lstStyle/>
          <a:p>
            <a:pPr marL="0" indent="0">
              <a:lnSpc>
                <a:spcPct val="150000"/>
              </a:lnSpc>
              <a:buNone/>
            </a:pPr>
            <a:r>
              <a:rPr lang="en-US" dirty="0" smtClean="0"/>
              <a:t>	The </a:t>
            </a:r>
            <a:r>
              <a:rPr lang="en-US" dirty="0"/>
              <a:t>central question </a:t>
            </a:r>
            <a:r>
              <a:rPr lang="en-US" dirty="0" smtClean="0"/>
              <a:t>in the </a:t>
            </a:r>
            <a:r>
              <a:rPr lang="en-US" dirty="0"/>
              <a:t>case </a:t>
            </a:r>
            <a:r>
              <a:rPr lang="en-US" dirty="0" smtClean="0"/>
              <a:t>was: </a:t>
            </a:r>
            <a:r>
              <a:rPr lang="en-US" dirty="0"/>
              <a:t>Do Walmart’s claims that the Counties willfully, intentionally, and unlawfully discriminated against the company in violation of the Equal Protection Clause of the Fourteenth Amendment to the United States Constitution and the Uniformity in Taxation Clause of Article X, section 1, of the Minnesota Constitution fall within the scope of chapter 278, such that Walmart is subject to the limitations period set </a:t>
            </a:r>
            <a:r>
              <a:rPr lang="en-US" dirty="0" smtClean="0"/>
              <a:t>forth </a:t>
            </a:r>
            <a:r>
              <a:rPr lang="en-US" dirty="0"/>
              <a:t>in section 278.01?</a:t>
            </a:r>
          </a:p>
          <a:p>
            <a:endParaRPr lang="en-US" dirty="0"/>
          </a:p>
        </p:txBody>
      </p:sp>
    </p:spTree>
    <p:extLst>
      <p:ext uri="{BB962C8B-B14F-4D97-AF65-F5344CB8AC3E}">
        <p14:creationId xmlns:p14="http://schemas.microsoft.com/office/powerpoint/2010/main" val="941008232"/>
      </p:ext>
    </p:extLst>
  </p:cSld>
  <p:clrMapOvr>
    <a:masterClrMapping/>
  </p:clrMapOvr>
</p:sld>
</file>

<file path=ppt/slides/slide6.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9334"/>
            <a:ext cx="10972800" cy="812799"/>
          </a:xfrm>
        </p:spPr>
        <p:txBody>
          <a:bodyPr/>
          <a:lstStyle/>
          <a:p>
            <a:r>
              <a:rPr lang="en-US" dirty="0" smtClean="0"/>
              <a:t>The Supreme Court’s Summary:</a:t>
            </a:r>
            <a:endParaRPr lang="en-US" dirty="0"/>
          </a:p>
        </p:txBody>
      </p:sp>
      <p:sp>
        <p:nvSpPr>
          <p:cNvPr id="3" name="Content Placeholder 2"/>
          <p:cNvSpPr>
            <a:spLocks noGrp="1"/>
          </p:cNvSpPr>
          <p:nvPr>
            <p:ph idx="1"/>
          </p:nvPr>
        </p:nvSpPr>
        <p:spPr>
          <a:xfrm>
            <a:off x="609600" y="982133"/>
            <a:ext cx="10972800" cy="4859867"/>
          </a:xfrm>
        </p:spPr>
        <p:txBody>
          <a:bodyPr/>
          <a:lstStyle/>
          <a:p>
            <a:pPr marL="0" indent="0">
              <a:buNone/>
            </a:pPr>
            <a:r>
              <a:rPr lang="en-US" i="1" dirty="0" smtClean="0"/>
              <a:t>	</a:t>
            </a:r>
            <a:r>
              <a:rPr lang="en-US" dirty="0" smtClean="0"/>
              <a:t>Walmart </a:t>
            </a:r>
            <a:r>
              <a:rPr lang="en-US" dirty="0"/>
              <a:t>contends that it may proceed with its constitutional claims independent of the statutory remedy in Minn. Stat. </a:t>
            </a:r>
            <a:r>
              <a:rPr lang="en-US" dirty="0" err="1"/>
              <a:t>ch.</a:t>
            </a:r>
            <a:r>
              <a:rPr lang="en-US" dirty="0"/>
              <a:t> </a:t>
            </a:r>
            <a:r>
              <a:rPr lang="en-US" dirty="0" smtClean="0"/>
              <a:t>278, </a:t>
            </a:r>
            <a:r>
              <a:rPr lang="en-US" dirty="0"/>
              <a:t>which provides a means to challenge property tax assessments.  It accordingly argues that the statutory deadline for bringing such challenges set forth in Minn. Stat. § 278.01, subd. 1(c</a:t>
            </a:r>
            <a:r>
              <a:rPr lang="en-US" dirty="0" smtClean="0"/>
              <a:t>), </a:t>
            </a:r>
            <a:r>
              <a:rPr lang="en-US" dirty="0"/>
              <a:t>does not apply to its constitutional claims.  We disagree.  We hold that if a taxpayer’s challenge to a property tax assessment is a claim of unfair or unequal assessment, chapter 278 provides the exclusive remedy for such a challenge, even if the challenge is framed as a constitutional violation of the taxpayer’s right to equal protection or uniformity in taxation.</a:t>
            </a:r>
          </a:p>
        </p:txBody>
      </p:sp>
    </p:spTree>
    <p:extLst>
      <p:ext uri="{BB962C8B-B14F-4D97-AF65-F5344CB8AC3E}">
        <p14:creationId xmlns:p14="http://schemas.microsoft.com/office/powerpoint/2010/main" val="1766993643"/>
      </p:ext>
    </p:extLst>
  </p:cSld>
  <p:clrMapOvr>
    <a:masterClrMapping/>
  </p:clrMapOvr>
</p:sld>
</file>

<file path=ppt/slides/slide7.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52400"/>
          </a:xfrm>
        </p:spPr>
        <p:txBody>
          <a:bodyPr/>
          <a:lstStyle/>
          <a:p>
            <a:endParaRPr lang="en-US" dirty="0"/>
          </a:p>
        </p:txBody>
      </p:sp>
      <p:sp>
        <p:nvSpPr>
          <p:cNvPr id="3" name="Content Placeholder 2"/>
          <p:cNvSpPr>
            <a:spLocks noGrp="1"/>
          </p:cNvSpPr>
          <p:nvPr>
            <p:ph idx="1"/>
          </p:nvPr>
        </p:nvSpPr>
        <p:spPr>
          <a:xfrm>
            <a:off x="609600" y="381000"/>
            <a:ext cx="10972800" cy="5461001"/>
          </a:xfrm>
        </p:spPr>
        <p:txBody>
          <a:bodyPr/>
          <a:lstStyle/>
          <a:p>
            <a:pPr marL="0" indent="0">
              <a:lnSpc>
                <a:spcPct val="150000"/>
              </a:lnSpc>
              <a:buNone/>
            </a:pPr>
            <a:r>
              <a:rPr lang="en-US" dirty="0" smtClean="0"/>
              <a:t>	The Supreme Court acknowledged that it had created confusion as to the breadth of Chapter 278:</a:t>
            </a:r>
          </a:p>
          <a:p>
            <a:pPr marL="0" indent="0">
              <a:lnSpc>
                <a:spcPct val="150000"/>
              </a:lnSpc>
              <a:buNone/>
            </a:pPr>
            <a:r>
              <a:rPr lang="en-US" dirty="0" smtClean="0"/>
              <a:t>	“In </a:t>
            </a:r>
            <a:r>
              <a:rPr lang="en-US" i="1" dirty="0"/>
              <a:t>Programmed Land</a:t>
            </a:r>
            <a:r>
              <a:rPr lang="en-US" dirty="0"/>
              <a:t>, (2001), and later in </a:t>
            </a:r>
            <a:r>
              <a:rPr lang="en-US" i="1" dirty="0" err="1"/>
              <a:t>Odunlade</a:t>
            </a:r>
            <a:r>
              <a:rPr lang="en-US" i="1" dirty="0"/>
              <a:t> v. City of Minneapolis</a:t>
            </a:r>
            <a:r>
              <a:rPr lang="en-US" dirty="0"/>
              <a:t>, (2012), we opened the door (albeit in dicta) to the possibility that, if a taxpayer’s claim of an unfair or unequal assessment is framed as a violation of constitutional rights, the taxpayer could challenge the assessment independently of the procedures set forth in chapter 278</a:t>
            </a:r>
            <a:r>
              <a:rPr lang="en-US" dirty="0" smtClean="0"/>
              <a:t>.”</a:t>
            </a:r>
            <a:endParaRPr lang="en-US" dirty="0"/>
          </a:p>
          <a:p>
            <a:endParaRPr lang="en-US" dirty="0"/>
          </a:p>
        </p:txBody>
      </p:sp>
    </p:spTree>
    <p:extLst>
      <p:ext uri="{BB962C8B-B14F-4D97-AF65-F5344CB8AC3E}">
        <p14:creationId xmlns:p14="http://schemas.microsoft.com/office/powerpoint/2010/main" val="3629548635"/>
      </p:ext>
    </p:extLst>
  </p:cSld>
  <p:clrMapOvr>
    <a:masterClrMapping/>
  </p:clrMapOvr>
</p:sld>
</file>

<file path=ppt/slides/slide8.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237067"/>
          </a:xfrm>
        </p:spPr>
        <p:txBody>
          <a:bodyPr/>
          <a:lstStyle/>
          <a:p>
            <a:endParaRPr lang="en-US" dirty="0"/>
          </a:p>
        </p:txBody>
      </p:sp>
      <p:sp>
        <p:nvSpPr>
          <p:cNvPr id="3" name="Content Placeholder 2"/>
          <p:cNvSpPr>
            <a:spLocks noGrp="1"/>
          </p:cNvSpPr>
          <p:nvPr>
            <p:ph idx="1"/>
          </p:nvPr>
        </p:nvSpPr>
        <p:spPr>
          <a:xfrm>
            <a:off x="609600" y="381001"/>
            <a:ext cx="10972800" cy="5461000"/>
          </a:xfrm>
        </p:spPr>
        <p:txBody>
          <a:bodyPr/>
          <a:lstStyle/>
          <a:p>
            <a:pPr marL="0" indent="0">
              <a:lnSpc>
                <a:spcPct val="150000"/>
              </a:lnSpc>
              <a:buNone/>
            </a:pPr>
            <a:r>
              <a:rPr lang="en-US" dirty="0" smtClean="0"/>
              <a:t>	The Court described: </a:t>
            </a:r>
          </a:p>
          <a:p>
            <a:pPr marL="0" indent="0">
              <a:lnSpc>
                <a:spcPct val="150000"/>
              </a:lnSpc>
              <a:buNone/>
            </a:pPr>
            <a:r>
              <a:rPr lang="en-US" dirty="0" smtClean="0"/>
              <a:t>	Chapter </a:t>
            </a:r>
            <a:r>
              <a:rPr lang="en-US" dirty="0"/>
              <a:t>278 provides a mechanism for taxpayers to challenge assessments levied on their properties based on one of five enumerated grounds: </a:t>
            </a:r>
            <a:endParaRPr lang="en-US" dirty="0" smtClean="0"/>
          </a:p>
          <a:p>
            <a:pPr marL="0" indent="0">
              <a:lnSpc>
                <a:spcPct val="150000"/>
              </a:lnSpc>
              <a:buNone/>
            </a:pPr>
            <a:r>
              <a:rPr lang="en-US" dirty="0" smtClean="0"/>
              <a:t>	(</a:t>
            </a:r>
            <a:r>
              <a:rPr lang="en-US" dirty="0"/>
              <a:t>1) the property tax was partially, unfairly, or unequally assessed; (2) the assessed property was </a:t>
            </a:r>
            <a:r>
              <a:rPr lang="en-US" dirty="0" err="1"/>
              <a:t>overvaluled</a:t>
            </a:r>
            <a:r>
              <a:rPr lang="en-US" dirty="0"/>
              <a:t>; (3) the property tax is illegal; (4) the taxpayer already paid the tax; or (5) the property is exempt from property tax.</a:t>
            </a:r>
          </a:p>
        </p:txBody>
      </p:sp>
    </p:spTree>
    <p:extLst>
      <p:ext uri="{BB962C8B-B14F-4D97-AF65-F5344CB8AC3E}">
        <p14:creationId xmlns:p14="http://schemas.microsoft.com/office/powerpoint/2010/main" val="1073630182"/>
      </p:ext>
    </p:extLst>
  </p:cSld>
  <p:clrMapOvr>
    <a:masterClrMapping/>
  </p:clrMapOvr>
</p:sld>
</file>

<file path=ppt/slides/slide9.xml><?xml version="1.0" encoding="utf-8"?>
<p:sld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1"/>
            <a:ext cx="10972800" cy="177800"/>
          </a:xfrm>
        </p:spPr>
        <p:txBody>
          <a:bodyPr/>
          <a:lstStyle/>
          <a:p>
            <a:endParaRPr lang="en-US" dirty="0"/>
          </a:p>
        </p:txBody>
      </p:sp>
      <p:sp>
        <p:nvSpPr>
          <p:cNvPr id="3" name="Content Placeholder 2"/>
          <p:cNvSpPr>
            <a:spLocks noGrp="1"/>
          </p:cNvSpPr>
          <p:nvPr>
            <p:ph idx="1"/>
          </p:nvPr>
        </p:nvSpPr>
        <p:spPr>
          <a:xfrm>
            <a:off x="609600" y="482600"/>
            <a:ext cx="10972800" cy="5359401"/>
          </a:xfrm>
        </p:spPr>
        <p:txBody>
          <a:bodyPr/>
          <a:lstStyle/>
          <a:p>
            <a:pPr marL="0" indent="0">
              <a:spcAft>
                <a:spcPts val="1800"/>
              </a:spcAft>
              <a:buNone/>
            </a:pPr>
            <a:r>
              <a:rPr lang="en-US" dirty="0" smtClean="0"/>
              <a:t>	The Court explained how </a:t>
            </a:r>
            <a:r>
              <a:rPr lang="en-US" dirty="0"/>
              <a:t>a taxpayer proves an unfair or unequal assessment claim under section 278.01, subdivision 1(a</a:t>
            </a:r>
            <a:r>
              <a:rPr lang="en-US" dirty="0" smtClean="0"/>
              <a:t>):</a:t>
            </a:r>
          </a:p>
          <a:p>
            <a:pPr marL="0" indent="0">
              <a:buNone/>
            </a:pPr>
            <a:r>
              <a:rPr lang="en-US" dirty="0" smtClean="0"/>
              <a:t>	A </a:t>
            </a:r>
            <a:r>
              <a:rPr lang="en-US" dirty="0"/>
              <a:t>claim of unfair or unequal assessment requires a court to compare the actual market value and tax assessment of the property in question with the actual market value and tax assessment of similar situation properties.  If the ratio of the assessed value to the actual market value of the property in question is less than the ratio of the assessed value to the actual market value of other comparable properties in the same taxing district, then a claim of unfair or unequal assessment may be stated.</a:t>
            </a:r>
          </a:p>
        </p:txBody>
      </p:sp>
    </p:spTree>
    <p:extLst>
      <p:ext uri="{BB962C8B-B14F-4D97-AF65-F5344CB8AC3E}">
        <p14:creationId xmlns:p14="http://schemas.microsoft.com/office/powerpoint/2010/main" val="620099288"/>
      </p:ext>
    </p:extLst>
  </p:cSld>
  <p:clrMapOvr>
    <a:masterClrMapping/>
  </p:clrMapOvr>
</p:sld>
</file>

<file path=ppt/theme/theme1.xml><?xml version="1.0" encoding="utf-8"?>
<a:theme xmlns:a="http://schemas.openxmlformats.org/drawingml/2006/main" name="_Taft Template">
  <a:themeElements>
    <a:clrScheme name="Taft Colors">
      <a:dk1>
        <a:srgbClr val="000000"/>
      </a:dk1>
      <a:lt1>
        <a:srgbClr val="FFFFFF"/>
      </a:lt1>
      <a:dk2>
        <a:srgbClr val="000000"/>
      </a:dk2>
      <a:lt2>
        <a:srgbClr val="808080"/>
      </a:lt2>
      <a:accent1>
        <a:srgbClr val="800000"/>
      </a:accent1>
      <a:accent2>
        <a:srgbClr val="47438F"/>
      </a:accent2>
      <a:accent3>
        <a:srgbClr val="FFFFFF"/>
      </a:accent3>
      <a:accent4>
        <a:srgbClr val="000000"/>
      </a:accent4>
      <a:accent5>
        <a:srgbClr val="A5A5A5"/>
      </a:accent5>
      <a:accent6>
        <a:srgbClr val="595959"/>
      </a:accent6>
      <a:hlink>
        <a:srgbClr val="800000"/>
      </a:hlink>
      <a:folHlink>
        <a:srgbClr val="C000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_TaftPowerPoint.PPTX" id="{2C1A4B0B-281E-44EF-BB2D-9A0056A590B6}" vid="{9FAB0E9F-C5D5-40A6-BD16-835B1FED9FDE}"/>
    </a:ext>
  </a:extLst>
</a:theme>
</file>

<file path=docProps/app.xml><?xml version="1.0" encoding="utf-8"?>
<ap:Properties xmlns:vt="http://schemas.openxmlformats.org/officeDocument/2006/docPropsVTypes" xmlns:ap="http://schemas.openxmlformats.org/officeDocument/2006/extended-properties">
  <ap:Template>_TaftPowerPoint</ap:Template>
  <ap:Application>Microsoft Office PowerPoint</ap:Application>
  <ap:PresentationFormat>Widescreen</ap:PresentationFormat>
  <ap:HyperlinksChanged>false</ap:HyperlinksChanged>
  <ap:AppVersion>16.0000</ap:AppVersion>
</ap:Properties>
</file>

<file path=docProps/core.xml><?xml version="1.0" encoding="utf-8"?>
<coreProperties xmlns:dc="http://purl.org/dc/elements/1.1/" xmlns:dcterms="http://purl.org/dc/terms/" xmlns:xsi="http://www.w3.org/2001/XMLSchema-instance" xmlns="http://schemas.openxmlformats.org/package/2006/metadata/core-properties">
  <revision>8</revision>
  <dcterms:created xsi:type="dcterms:W3CDTF">1900-01-01T05:00:00.0000000Z</dcterms:created>
  <dcterms:modified xsi:type="dcterms:W3CDTF">1900-01-01T05:00:00.0000000Z</dcterms:modified>
</coreProperties>
</file>