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3" r:id="rId18"/>
    <p:sldId id="274" r:id="rId19"/>
    <p:sldId id="275" r:id="rId20"/>
    <p:sldId id="276"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652463" indent="-195263" algn="l" rtl="0" eaLnBrk="0" fontAlgn="base" hangingPunct="0">
      <a:spcBef>
        <a:spcPct val="0"/>
      </a:spcBef>
      <a:spcAft>
        <a:spcPct val="0"/>
      </a:spcAft>
      <a:defRPr kern="1200">
        <a:solidFill>
          <a:schemeClr val="tx1"/>
        </a:solidFill>
        <a:latin typeface="Arial" charset="0"/>
        <a:ea typeface="+mn-ea"/>
        <a:cs typeface="+mn-cs"/>
      </a:defRPr>
    </a:lvl2pPr>
    <a:lvl3pPr marL="1304925" indent="-390525" algn="l" rtl="0" eaLnBrk="0" fontAlgn="base" hangingPunct="0">
      <a:spcBef>
        <a:spcPct val="0"/>
      </a:spcBef>
      <a:spcAft>
        <a:spcPct val="0"/>
      </a:spcAft>
      <a:defRPr kern="1200">
        <a:solidFill>
          <a:schemeClr val="tx1"/>
        </a:solidFill>
        <a:latin typeface="Arial" charset="0"/>
        <a:ea typeface="+mn-ea"/>
        <a:cs typeface="+mn-cs"/>
      </a:defRPr>
    </a:lvl3pPr>
    <a:lvl4pPr marL="1958975" indent="-587375" algn="l" rtl="0" eaLnBrk="0" fontAlgn="base" hangingPunct="0">
      <a:spcBef>
        <a:spcPct val="0"/>
      </a:spcBef>
      <a:spcAft>
        <a:spcPct val="0"/>
      </a:spcAft>
      <a:defRPr kern="1200">
        <a:solidFill>
          <a:schemeClr val="tx1"/>
        </a:solidFill>
        <a:latin typeface="Arial" charset="0"/>
        <a:ea typeface="+mn-ea"/>
        <a:cs typeface="+mn-cs"/>
      </a:defRPr>
    </a:lvl4pPr>
    <a:lvl5pPr marL="2611438" indent="-782638"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9610" y="0"/>
            <a:ext cx="2612390" cy="6858000"/>
          </a:xfrm>
          <a:prstGeom prst="rect">
            <a:avLst/>
          </a:prstGeom>
        </p:spPr>
      </p:pic>
      <p:sp>
        <p:nvSpPr>
          <p:cNvPr id="2" name="Title 1"/>
          <p:cNvSpPr>
            <a:spLocks noGrp="1"/>
          </p:cNvSpPr>
          <p:nvPr>
            <p:ph type="ctrTitle"/>
          </p:nvPr>
        </p:nvSpPr>
        <p:spPr>
          <a:xfrm>
            <a:off x="1799266" y="1460500"/>
            <a:ext cx="7721599" cy="1470025"/>
          </a:xfrm>
        </p:spPr>
        <p:txBody>
          <a:bodyPr/>
          <a:lstStyle>
            <a:lvl1pPr algn="l">
              <a:defRPr sz="5000" b="1" i="0">
                <a:solidFill>
                  <a:schemeClr val="tx1"/>
                </a:solidFill>
                <a:latin typeface="Georgia" panose="02040502050405020303"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1" y="3429000"/>
            <a:ext cx="7692064" cy="1752600"/>
          </a:xfrm>
        </p:spPr>
        <p:txBody>
          <a:bodyPr anchor="t" anchorCtr="0"/>
          <a:lstStyle>
            <a:lvl1pPr marL="0" indent="0" algn="l">
              <a:buNone/>
              <a:defRPr sz="3333">
                <a:solidFill>
                  <a:srgbClr val="800000"/>
                </a:solidFill>
                <a:latin typeface="+mj-lt"/>
              </a:defRPr>
            </a:lvl1pPr>
            <a:lvl2pPr marL="457163" indent="0" algn="ctr">
              <a:buNone/>
              <a:defRPr/>
            </a:lvl2pPr>
            <a:lvl3pPr marL="914327" indent="0" algn="ctr">
              <a:buNone/>
              <a:defRPr/>
            </a:lvl3pPr>
            <a:lvl4pPr marL="1371490" indent="0" algn="ctr">
              <a:buNone/>
              <a:defRPr/>
            </a:lvl4pPr>
            <a:lvl5pPr marL="1828654" indent="0" algn="ctr">
              <a:buNone/>
              <a:defRPr/>
            </a:lvl5pPr>
            <a:lvl6pPr marL="2285818" indent="0" algn="ctr">
              <a:buNone/>
              <a:defRPr/>
            </a:lvl6pPr>
            <a:lvl7pPr marL="2742980" indent="0" algn="ctr">
              <a:buNone/>
              <a:defRPr/>
            </a:lvl7pPr>
            <a:lvl8pPr marL="3200144" indent="0" algn="ctr">
              <a:buNone/>
              <a:defRPr/>
            </a:lvl8pPr>
            <a:lvl9pPr marL="3657308" indent="0" algn="ctr">
              <a:buNone/>
              <a:defRPr/>
            </a:lvl9pPr>
          </a:lstStyle>
          <a:p>
            <a:r>
              <a:rPr lang="en-US" smtClean="0"/>
              <a:t>Click to edit Master subtitle style</a:t>
            </a:r>
            <a:endParaRPr lang="en-US" dirty="0"/>
          </a:p>
        </p:txBody>
      </p:sp>
      <p:pic>
        <p:nvPicPr>
          <p:cNvPr id="5"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4500" y="5702487"/>
            <a:ext cx="1812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781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p:spPr>
        <p:txBody>
          <a:bodyPr/>
          <a:lstStyle>
            <a:lvl1pPr>
              <a:defRPr sz="4000" b="1" i="0">
                <a:latin typeface="Georgia" panose="02040502050405020303"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752600"/>
            <a:ext cx="10972800" cy="4089400"/>
          </a:xfrm>
        </p:spPr>
        <p:txBody>
          <a:bodyPr/>
          <a:lstStyle>
            <a:lvl1pPr>
              <a:buClr>
                <a:schemeClr val="bg2"/>
              </a:buClr>
              <a:defRPr sz="2833">
                <a:latin typeface="+mj-lt"/>
              </a:defRPr>
            </a:lvl1pPr>
            <a:lvl2pPr>
              <a:buClr>
                <a:schemeClr val="bg2"/>
              </a:buClr>
              <a:defRPr sz="2417">
                <a:latin typeface="+mj-lt"/>
              </a:defRPr>
            </a:lvl2pPr>
            <a:lvl3pPr marL="1142908" indent="-228582">
              <a:buClr>
                <a:schemeClr val="bg2"/>
              </a:buClr>
              <a:buFont typeface="Courier New" pitchFamily="49" charset="0"/>
              <a:buChar char="o"/>
              <a:defRPr sz="2000">
                <a:latin typeface="+mj-lt"/>
              </a:defRPr>
            </a:lvl3pPr>
            <a:lvl4pPr marL="1600072" indent="-228582">
              <a:buClr>
                <a:schemeClr val="bg2"/>
              </a:buClr>
              <a:buFont typeface="Wingdings" pitchFamily="2" charset="2"/>
              <a:buChar char="§"/>
              <a:defRPr sz="1833">
                <a:latin typeface="+mj-lt"/>
              </a:defRPr>
            </a:lvl4pPr>
            <a:lvl5pPr marL="2057236" indent="-228582">
              <a:buClr>
                <a:schemeClr val="bg2"/>
              </a:buClr>
              <a:buFont typeface="Arial" pitchFamily="34" charset="0"/>
              <a:buChar char="•"/>
              <a:defRPr sz="1833">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12858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90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752603"/>
            <a:ext cx="5384800" cy="4025898"/>
          </a:xfrm>
        </p:spPr>
        <p:txBody>
          <a:bodyPr/>
          <a:lstStyle>
            <a:lvl1pPr>
              <a:defRPr sz="2833"/>
            </a:lvl1pPr>
            <a:lvl2pPr>
              <a:defRPr sz="2417"/>
            </a:lvl2pPr>
            <a:lvl3pPr>
              <a:defRPr sz="2000"/>
            </a:lvl3pPr>
            <a:lvl4pPr>
              <a:defRPr sz="1833"/>
            </a:lvl4pPr>
            <a:lvl5pPr>
              <a:defRPr sz="1833"/>
            </a:lvl5pPr>
            <a:lvl6pPr>
              <a:defRPr sz="1833"/>
            </a:lvl6pPr>
            <a:lvl7pPr>
              <a:defRPr sz="1833"/>
            </a:lvl7pPr>
            <a:lvl8pPr>
              <a:defRPr sz="1833"/>
            </a:lvl8pPr>
            <a:lvl9pPr>
              <a:defRPr sz="18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52603"/>
            <a:ext cx="5384800" cy="4025898"/>
          </a:xfrm>
        </p:spPr>
        <p:txBody>
          <a:bodyPr/>
          <a:lstStyle>
            <a:lvl1pPr>
              <a:defRPr sz="2833"/>
            </a:lvl1pPr>
            <a:lvl2pPr>
              <a:defRPr sz="2417"/>
            </a:lvl2pPr>
            <a:lvl3pPr>
              <a:defRPr sz="2000"/>
            </a:lvl3pPr>
            <a:lvl4pPr>
              <a:defRPr sz="1833"/>
            </a:lvl4pPr>
            <a:lvl5pPr>
              <a:defRPr sz="1833"/>
            </a:lvl5pPr>
            <a:lvl6pPr>
              <a:defRPr sz="1833"/>
            </a:lvl6pPr>
            <a:lvl7pPr>
              <a:defRPr sz="1833"/>
            </a:lvl7pPr>
            <a:lvl8pPr>
              <a:defRPr sz="1833"/>
            </a:lvl8pPr>
            <a:lvl9pPr>
              <a:defRPr sz="18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86781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4011084" cy="825500"/>
          </a:xfrm>
        </p:spPr>
        <p:txBody>
          <a:bodyPr anchor="b"/>
          <a:lstStyle>
            <a:lvl1pPr algn="l">
              <a:defRPr sz="2417" b="1"/>
            </a:lvl1pPr>
          </a:lstStyle>
          <a:p>
            <a:r>
              <a:rPr lang="en-US" smtClean="0"/>
              <a:t>Click to edit Master title style</a:t>
            </a:r>
            <a:endParaRPr lang="en-US" dirty="0"/>
          </a:p>
        </p:txBody>
      </p:sp>
      <p:sp>
        <p:nvSpPr>
          <p:cNvPr id="3" name="Content Placeholder 2"/>
          <p:cNvSpPr>
            <a:spLocks noGrp="1"/>
          </p:cNvSpPr>
          <p:nvPr>
            <p:ph idx="1"/>
          </p:nvPr>
        </p:nvSpPr>
        <p:spPr>
          <a:xfrm>
            <a:off x="4766733" y="609603"/>
            <a:ext cx="6815667" cy="5168898"/>
          </a:xfrm>
        </p:spPr>
        <p:txBody>
          <a:bodyPr/>
          <a:lstStyle>
            <a:lvl1pPr>
              <a:defRPr sz="2833"/>
            </a:lvl1pPr>
            <a:lvl2pPr>
              <a:defRPr sz="2417"/>
            </a:lvl2pPr>
            <a:lvl3pPr>
              <a:defRPr sz="2000"/>
            </a:lvl3pPr>
            <a:lvl4pPr>
              <a:defRPr sz="1833"/>
            </a:lvl4pPr>
            <a:lvl5pPr>
              <a:defRPr sz="1833"/>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3"/>
            <a:ext cx="4011084" cy="4343398"/>
          </a:xfrm>
        </p:spPr>
        <p:txBody>
          <a:bodyPr/>
          <a:lstStyle>
            <a:lvl1pPr marL="0" indent="0">
              <a:buNone/>
              <a:defRPr sz="1417"/>
            </a:lvl1pPr>
            <a:lvl2pPr marL="457163" indent="0">
              <a:buNone/>
              <a:defRPr sz="1167"/>
            </a:lvl2pPr>
            <a:lvl3pPr marL="914327" indent="0">
              <a:buNone/>
              <a:defRPr sz="1000"/>
            </a:lvl3pPr>
            <a:lvl4pPr marL="1371490" indent="0">
              <a:buNone/>
              <a:defRPr sz="917"/>
            </a:lvl4pPr>
            <a:lvl5pPr marL="1828654" indent="0">
              <a:buNone/>
              <a:defRPr sz="917"/>
            </a:lvl5pPr>
            <a:lvl6pPr marL="2285818" indent="0">
              <a:buNone/>
              <a:defRPr sz="917"/>
            </a:lvl6pPr>
            <a:lvl7pPr marL="2742980" indent="0">
              <a:buNone/>
              <a:defRPr sz="917"/>
            </a:lvl7pPr>
            <a:lvl8pPr marL="3200144" indent="0">
              <a:buNone/>
              <a:defRPr sz="917"/>
            </a:lvl8pPr>
            <a:lvl9pPr marL="3657308" indent="0">
              <a:buNone/>
              <a:defRPr sz="917"/>
            </a:lvl9pPr>
          </a:lstStyle>
          <a:p>
            <a:pPr lvl="0"/>
            <a:r>
              <a:rPr lang="en-US" smtClean="0"/>
              <a:t>Edit Master text styles</a:t>
            </a:r>
          </a:p>
        </p:txBody>
      </p:sp>
    </p:spTree>
    <p:extLst>
      <p:ext uri="{BB962C8B-B14F-4D97-AF65-F5344CB8AC3E}">
        <p14:creationId xmlns:p14="http://schemas.microsoft.com/office/powerpoint/2010/main" val="41223648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8000" y="5924278"/>
            <a:ext cx="1333501" cy="67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609865" y="381000"/>
            <a:ext cx="109722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2" name="Rectangle 4"/>
          <p:cNvSpPr>
            <a:spLocks noGrp="1" noChangeArrowheads="1"/>
          </p:cNvSpPr>
          <p:nvPr>
            <p:ph type="body" idx="1"/>
          </p:nvPr>
        </p:nvSpPr>
        <p:spPr bwMode="auto">
          <a:xfrm>
            <a:off x="609865" y="1636049"/>
            <a:ext cx="10972271" cy="4267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 name="Slide Number Placeholder 6"/>
          <p:cNvSpPr txBox="1">
            <a:spLocks/>
          </p:cNvSpPr>
          <p:nvPr/>
        </p:nvSpPr>
        <p:spPr>
          <a:xfrm>
            <a:off x="11277203" y="6350000"/>
            <a:ext cx="609865" cy="365125"/>
          </a:xfrm>
          <a:prstGeom prst="rect">
            <a:avLst/>
          </a:prstGeom>
        </p:spPr>
        <p:txBody>
          <a:bodyPr lIns="91440" tIns="45720" rIns="91440" bIns="4572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B58946C-6D5B-423C-A8EE-158D26A0E9E3}" type="slidenum">
              <a:rPr lang="en-US" sz="1167" smtClean="0">
                <a:solidFill>
                  <a:schemeClr val="bg2">
                    <a:lumMod val="75000"/>
                  </a:schemeClr>
                </a:solidFill>
                <a:latin typeface="+mj-lt"/>
              </a:rPr>
              <a:pPr>
                <a:defRPr/>
              </a:pPr>
              <a:t>‹#›</a:t>
            </a:fld>
            <a:endParaRPr lang="en-US" sz="1333" dirty="0">
              <a:solidFill>
                <a:schemeClr val="bg2">
                  <a:lumMod val="75000"/>
                </a:schemeClr>
              </a:solidFill>
              <a:latin typeface="+mj-lt"/>
            </a:endParaRPr>
          </a:p>
        </p:txBody>
      </p:sp>
    </p:spTree>
    <p:extLst>
      <p:ext uri="{BB962C8B-B14F-4D97-AF65-F5344CB8AC3E}">
        <p14:creationId xmlns:p14="http://schemas.microsoft.com/office/powerpoint/2010/main" val="3743978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rtl="0" eaLnBrk="1" fontAlgn="base" hangingPunct="1">
        <a:spcBef>
          <a:spcPct val="0"/>
        </a:spcBef>
        <a:spcAft>
          <a:spcPct val="0"/>
        </a:spcAft>
        <a:defRPr sz="4000" b="1">
          <a:solidFill>
            <a:schemeClr val="tx2"/>
          </a:solidFill>
          <a:latin typeface="Georgia" panose="02040502050405020303" pitchFamily="18" charset="0"/>
          <a:ea typeface="+mj-ea"/>
          <a:cs typeface="Arial" panose="020B0604020202020204" pitchFamily="34" charset="0"/>
        </a:defRPr>
      </a:lvl1pPr>
      <a:lvl2pPr algn="ctr" rtl="0" eaLnBrk="1" fontAlgn="base" hangingPunct="1">
        <a:spcBef>
          <a:spcPct val="0"/>
        </a:spcBef>
        <a:spcAft>
          <a:spcPct val="0"/>
        </a:spcAft>
        <a:defRPr sz="4000" b="1">
          <a:solidFill>
            <a:schemeClr val="tx2"/>
          </a:solidFill>
          <a:latin typeface="Arial Narrow" pitchFamily="34" charset="0"/>
          <a:cs typeface="Arial" charset="0"/>
        </a:defRPr>
      </a:lvl2pPr>
      <a:lvl3pPr algn="ctr" rtl="0" eaLnBrk="1" fontAlgn="base" hangingPunct="1">
        <a:spcBef>
          <a:spcPct val="0"/>
        </a:spcBef>
        <a:spcAft>
          <a:spcPct val="0"/>
        </a:spcAft>
        <a:defRPr sz="4000" b="1">
          <a:solidFill>
            <a:schemeClr val="tx2"/>
          </a:solidFill>
          <a:latin typeface="Arial Narrow" pitchFamily="34" charset="0"/>
          <a:cs typeface="Arial" charset="0"/>
        </a:defRPr>
      </a:lvl3pPr>
      <a:lvl4pPr algn="ctr" rtl="0" eaLnBrk="1" fontAlgn="base" hangingPunct="1">
        <a:spcBef>
          <a:spcPct val="0"/>
        </a:spcBef>
        <a:spcAft>
          <a:spcPct val="0"/>
        </a:spcAft>
        <a:defRPr sz="4000" b="1">
          <a:solidFill>
            <a:schemeClr val="tx2"/>
          </a:solidFill>
          <a:latin typeface="Arial Narrow" pitchFamily="34" charset="0"/>
          <a:cs typeface="Arial" charset="0"/>
        </a:defRPr>
      </a:lvl4pPr>
      <a:lvl5pPr algn="ctr" rtl="0" eaLnBrk="1" fontAlgn="base" hangingPunct="1">
        <a:spcBef>
          <a:spcPct val="0"/>
        </a:spcBef>
        <a:spcAft>
          <a:spcPct val="0"/>
        </a:spcAft>
        <a:defRPr sz="4000" b="1">
          <a:solidFill>
            <a:schemeClr val="tx2"/>
          </a:solidFill>
          <a:latin typeface="Arial Narrow" pitchFamily="34" charset="0"/>
          <a:cs typeface="Arial" charset="0"/>
        </a:defRPr>
      </a:lvl5pPr>
      <a:lvl6pPr marL="457182" algn="ctr" rtl="0" eaLnBrk="1" fontAlgn="base" hangingPunct="1">
        <a:spcBef>
          <a:spcPct val="0"/>
        </a:spcBef>
        <a:spcAft>
          <a:spcPct val="0"/>
        </a:spcAft>
        <a:defRPr sz="4416">
          <a:solidFill>
            <a:schemeClr val="tx2"/>
          </a:solidFill>
          <a:latin typeface="Arial" charset="0"/>
        </a:defRPr>
      </a:lvl6pPr>
      <a:lvl7pPr marL="914363" algn="ctr" rtl="0" eaLnBrk="1" fontAlgn="base" hangingPunct="1">
        <a:spcBef>
          <a:spcPct val="0"/>
        </a:spcBef>
        <a:spcAft>
          <a:spcPct val="0"/>
        </a:spcAft>
        <a:defRPr sz="4416">
          <a:solidFill>
            <a:schemeClr val="tx2"/>
          </a:solidFill>
          <a:latin typeface="Arial" charset="0"/>
        </a:defRPr>
      </a:lvl7pPr>
      <a:lvl8pPr marL="1371545" algn="ctr" rtl="0" eaLnBrk="1" fontAlgn="base" hangingPunct="1">
        <a:spcBef>
          <a:spcPct val="0"/>
        </a:spcBef>
        <a:spcAft>
          <a:spcPct val="0"/>
        </a:spcAft>
        <a:defRPr sz="4416">
          <a:solidFill>
            <a:schemeClr val="tx2"/>
          </a:solidFill>
          <a:latin typeface="Arial" charset="0"/>
        </a:defRPr>
      </a:lvl8pPr>
      <a:lvl9pPr marL="1828727" algn="ctr" rtl="0" eaLnBrk="1" fontAlgn="base" hangingPunct="1">
        <a:spcBef>
          <a:spcPct val="0"/>
        </a:spcBef>
        <a:spcAft>
          <a:spcPct val="0"/>
        </a:spcAft>
        <a:defRPr sz="4416">
          <a:solidFill>
            <a:schemeClr val="tx2"/>
          </a:solidFill>
          <a:latin typeface="Arial" charset="0"/>
        </a:defRPr>
      </a:lvl9pPr>
    </p:titleStyle>
    <p:bodyStyle>
      <a:lvl1pPr marL="342622" indent="-342622" algn="l" rtl="0" eaLnBrk="1" fontAlgn="base" hangingPunct="1">
        <a:spcBef>
          <a:spcPct val="20000"/>
        </a:spcBef>
        <a:spcAft>
          <a:spcPct val="0"/>
        </a:spcAft>
        <a:buClr>
          <a:schemeClr val="bg2"/>
        </a:buClr>
        <a:buChar char="•"/>
        <a:defRPr sz="2833">
          <a:solidFill>
            <a:schemeClr val="tx1"/>
          </a:solidFill>
          <a:latin typeface="+mj-lt"/>
          <a:ea typeface="+mn-ea"/>
          <a:cs typeface="+mn-cs"/>
        </a:defRPr>
      </a:lvl1pPr>
      <a:lvl2pPr marL="742127" indent="-285739" algn="l" rtl="0" eaLnBrk="1" fontAlgn="base" hangingPunct="1">
        <a:spcBef>
          <a:spcPct val="20000"/>
        </a:spcBef>
        <a:spcAft>
          <a:spcPct val="0"/>
        </a:spcAft>
        <a:buClr>
          <a:schemeClr val="bg2"/>
        </a:buClr>
        <a:buChar char="–"/>
        <a:defRPr sz="2417">
          <a:solidFill>
            <a:schemeClr val="tx1"/>
          </a:solidFill>
          <a:latin typeface="+mj-lt"/>
        </a:defRPr>
      </a:lvl2pPr>
      <a:lvl3pPr marL="1142954" indent="-227533" algn="l" rtl="0" eaLnBrk="1" fontAlgn="base" hangingPunct="1">
        <a:spcBef>
          <a:spcPct val="20000"/>
        </a:spcBef>
        <a:spcAft>
          <a:spcPct val="0"/>
        </a:spcAft>
        <a:buClr>
          <a:schemeClr val="bg2"/>
        </a:buClr>
        <a:buChar char="•"/>
        <a:defRPr sz="2000">
          <a:solidFill>
            <a:schemeClr val="tx1"/>
          </a:solidFill>
          <a:latin typeface="+mj-lt"/>
        </a:defRPr>
      </a:lvl3pPr>
      <a:lvl4pPr marL="1599343" indent="-227533" algn="l" rtl="0" eaLnBrk="1" fontAlgn="base" hangingPunct="1">
        <a:spcBef>
          <a:spcPct val="20000"/>
        </a:spcBef>
        <a:spcAft>
          <a:spcPct val="0"/>
        </a:spcAft>
        <a:buClr>
          <a:schemeClr val="bg2"/>
        </a:buClr>
        <a:buChar char="–"/>
        <a:defRPr sz="1833">
          <a:solidFill>
            <a:schemeClr val="tx1"/>
          </a:solidFill>
          <a:latin typeface="+mj-lt"/>
        </a:defRPr>
      </a:lvl4pPr>
      <a:lvl5pPr marL="2057054" indent="-227533" algn="l" rtl="0" eaLnBrk="1" fontAlgn="base" hangingPunct="1">
        <a:spcBef>
          <a:spcPct val="20000"/>
        </a:spcBef>
        <a:spcAft>
          <a:spcPct val="0"/>
        </a:spcAft>
        <a:buClr>
          <a:schemeClr val="bg2"/>
        </a:buClr>
        <a:buFont typeface="Arial" charset="0"/>
        <a:buChar char="»"/>
        <a:defRPr sz="1833">
          <a:solidFill>
            <a:schemeClr val="tx1"/>
          </a:solidFill>
          <a:latin typeface="+mj-lt"/>
        </a:defRPr>
      </a:lvl5pPr>
      <a:lvl6pPr marL="2514499" indent="-228591" algn="l" rtl="0" eaLnBrk="1" fontAlgn="base" hangingPunct="1">
        <a:spcBef>
          <a:spcPct val="20000"/>
        </a:spcBef>
        <a:spcAft>
          <a:spcPct val="0"/>
        </a:spcAft>
        <a:buClr>
          <a:srgbClr val="800000"/>
        </a:buClr>
        <a:buFont typeface="Arial" charset="0"/>
        <a:buChar char="»"/>
        <a:defRPr sz="2000">
          <a:solidFill>
            <a:schemeClr val="tx1"/>
          </a:solidFill>
          <a:latin typeface="+mn-lt"/>
        </a:defRPr>
      </a:lvl6pPr>
      <a:lvl7pPr marL="2971681" indent="-228591" algn="l" rtl="0" eaLnBrk="1" fontAlgn="base" hangingPunct="1">
        <a:spcBef>
          <a:spcPct val="20000"/>
        </a:spcBef>
        <a:spcAft>
          <a:spcPct val="0"/>
        </a:spcAft>
        <a:buClr>
          <a:srgbClr val="800000"/>
        </a:buClr>
        <a:buFont typeface="Arial" charset="0"/>
        <a:buChar char="»"/>
        <a:defRPr sz="2000">
          <a:solidFill>
            <a:schemeClr val="tx1"/>
          </a:solidFill>
          <a:latin typeface="+mn-lt"/>
        </a:defRPr>
      </a:lvl7pPr>
      <a:lvl8pPr marL="3428863" indent="-228591" algn="l" rtl="0" eaLnBrk="1" fontAlgn="base" hangingPunct="1">
        <a:spcBef>
          <a:spcPct val="20000"/>
        </a:spcBef>
        <a:spcAft>
          <a:spcPct val="0"/>
        </a:spcAft>
        <a:buClr>
          <a:srgbClr val="800000"/>
        </a:buClr>
        <a:buFont typeface="Arial" charset="0"/>
        <a:buChar char="»"/>
        <a:defRPr sz="2000">
          <a:solidFill>
            <a:schemeClr val="tx1"/>
          </a:solidFill>
          <a:latin typeface="+mn-lt"/>
        </a:defRPr>
      </a:lvl8pPr>
      <a:lvl9pPr marL="3886045" indent="-228591" algn="l" rtl="0" eaLnBrk="1" fontAlgn="base" hangingPunct="1">
        <a:spcBef>
          <a:spcPct val="20000"/>
        </a:spcBef>
        <a:spcAft>
          <a:spcPct val="0"/>
        </a:spcAft>
        <a:buClr>
          <a:srgbClr val="800000"/>
        </a:buClr>
        <a:buFont typeface="Arial" charset="0"/>
        <a:buChar char="»"/>
        <a:defRPr sz="2000">
          <a:solidFill>
            <a:schemeClr val="tx1"/>
          </a:solidFill>
          <a:latin typeface="+mn-lt"/>
        </a:defRPr>
      </a:lvl9pPr>
    </p:bodyStyle>
    <p:otherStyle>
      <a:defPPr>
        <a:defRPr lang="en-US"/>
      </a:defPPr>
      <a:lvl1pPr marL="0" algn="l" defTabSz="914363" rtl="0" eaLnBrk="1" latinLnBrk="0" hangingPunct="1">
        <a:defRPr sz="1833" kern="1200">
          <a:solidFill>
            <a:schemeClr val="tx1"/>
          </a:solidFill>
          <a:latin typeface="+mn-lt"/>
          <a:ea typeface="+mn-ea"/>
          <a:cs typeface="+mn-cs"/>
        </a:defRPr>
      </a:lvl1pPr>
      <a:lvl2pPr marL="457182" algn="l" defTabSz="914363" rtl="0" eaLnBrk="1" latinLnBrk="0" hangingPunct="1">
        <a:defRPr sz="1833" kern="1200">
          <a:solidFill>
            <a:schemeClr val="tx1"/>
          </a:solidFill>
          <a:latin typeface="+mn-lt"/>
          <a:ea typeface="+mn-ea"/>
          <a:cs typeface="+mn-cs"/>
        </a:defRPr>
      </a:lvl2pPr>
      <a:lvl3pPr marL="914363" algn="l" defTabSz="914363" rtl="0" eaLnBrk="1" latinLnBrk="0" hangingPunct="1">
        <a:defRPr sz="1833" kern="1200">
          <a:solidFill>
            <a:schemeClr val="tx1"/>
          </a:solidFill>
          <a:latin typeface="+mn-lt"/>
          <a:ea typeface="+mn-ea"/>
          <a:cs typeface="+mn-cs"/>
        </a:defRPr>
      </a:lvl3pPr>
      <a:lvl4pPr marL="1371545" algn="l" defTabSz="914363" rtl="0" eaLnBrk="1" latinLnBrk="0" hangingPunct="1">
        <a:defRPr sz="1833" kern="1200">
          <a:solidFill>
            <a:schemeClr val="tx1"/>
          </a:solidFill>
          <a:latin typeface="+mn-lt"/>
          <a:ea typeface="+mn-ea"/>
          <a:cs typeface="+mn-cs"/>
        </a:defRPr>
      </a:lvl4pPr>
      <a:lvl5pPr marL="1828727" algn="l" defTabSz="914363" rtl="0" eaLnBrk="1" latinLnBrk="0" hangingPunct="1">
        <a:defRPr sz="1833" kern="1200">
          <a:solidFill>
            <a:schemeClr val="tx1"/>
          </a:solidFill>
          <a:latin typeface="+mn-lt"/>
          <a:ea typeface="+mn-ea"/>
          <a:cs typeface="+mn-cs"/>
        </a:defRPr>
      </a:lvl5pPr>
      <a:lvl6pPr marL="2285909" algn="l" defTabSz="914363" rtl="0" eaLnBrk="1" latinLnBrk="0" hangingPunct="1">
        <a:defRPr sz="1833" kern="1200">
          <a:solidFill>
            <a:schemeClr val="tx1"/>
          </a:solidFill>
          <a:latin typeface="+mn-lt"/>
          <a:ea typeface="+mn-ea"/>
          <a:cs typeface="+mn-cs"/>
        </a:defRPr>
      </a:lvl6pPr>
      <a:lvl7pPr marL="2743090" algn="l" defTabSz="914363" rtl="0" eaLnBrk="1" latinLnBrk="0" hangingPunct="1">
        <a:defRPr sz="1833" kern="1200">
          <a:solidFill>
            <a:schemeClr val="tx1"/>
          </a:solidFill>
          <a:latin typeface="+mn-lt"/>
          <a:ea typeface="+mn-ea"/>
          <a:cs typeface="+mn-cs"/>
        </a:defRPr>
      </a:lvl7pPr>
      <a:lvl8pPr marL="3200272" algn="l" defTabSz="914363" rtl="0" eaLnBrk="1" latinLnBrk="0" hangingPunct="1">
        <a:defRPr sz="1833" kern="1200">
          <a:solidFill>
            <a:schemeClr val="tx1"/>
          </a:solidFill>
          <a:latin typeface="+mn-lt"/>
          <a:ea typeface="+mn-ea"/>
          <a:cs typeface="+mn-cs"/>
        </a:defRPr>
      </a:lvl8pPr>
      <a:lvl9pPr marL="3657454" algn="l" defTabSz="914363"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Following Alice Through the Looking Glass:</a:t>
            </a:r>
            <a:endParaRPr lang="en-US" dirty="0"/>
          </a:p>
        </p:txBody>
      </p:sp>
      <p:sp>
        <p:nvSpPr>
          <p:cNvPr id="3" name="Subtitle 2"/>
          <p:cNvSpPr>
            <a:spLocks noGrp="1"/>
          </p:cNvSpPr>
          <p:nvPr>
            <p:ph type="subTitle" idx="1"/>
          </p:nvPr>
        </p:nvSpPr>
        <p:spPr/>
        <p:txBody>
          <a:bodyPr/>
          <a:lstStyle/>
          <a:p>
            <a:r>
              <a:rPr lang="en-US" dirty="0" smtClean="0"/>
              <a:t>A Case Study on How Not to Measure Functional Obsolescence in Large Retail </a:t>
            </a:r>
            <a:r>
              <a:rPr lang="en-US" dirty="0" smtClean="0"/>
              <a:t>Properties</a:t>
            </a:r>
          </a:p>
        </p:txBody>
      </p:sp>
    </p:spTree>
    <p:extLst>
      <p:ext uri="{BB962C8B-B14F-4D97-AF65-F5344CB8AC3E}">
        <p14:creationId xmlns:p14="http://schemas.microsoft.com/office/powerpoint/2010/main" val="120311072"/>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5172"/>
            <a:ext cx="10972800" cy="1272209"/>
          </a:xfrm>
        </p:spPr>
        <p:txBody>
          <a:bodyPr/>
          <a:lstStyle/>
          <a:p>
            <a:r>
              <a:rPr lang="en-US" dirty="0" smtClean="0"/>
              <a:t>The Tax Court Narrows Its Test</a:t>
            </a:r>
            <a:endParaRPr lang="en-US" dirty="0"/>
          </a:p>
        </p:txBody>
      </p:sp>
      <p:sp>
        <p:nvSpPr>
          <p:cNvPr id="3" name="Content Placeholder 2"/>
          <p:cNvSpPr>
            <a:spLocks noGrp="1"/>
          </p:cNvSpPr>
          <p:nvPr>
            <p:ph idx="1"/>
          </p:nvPr>
        </p:nvSpPr>
        <p:spPr>
          <a:xfrm>
            <a:off x="609600" y="1693628"/>
            <a:ext cx="10972800" cy="4148372"/>
          </a:xfrm>
        </p:spPr>
        <p:txBody>
          <a:bodyPr/>
          <a:lstStyle/>
          <a:p>
            <a:pPr marL="0" indent="0">
              <a:lnSpc>
                <a:spcPct val="200000"/>
              </a:lnSpc>
              <a:buNone/>
            </a:pPr>
            <a:r>
              <a:rPr lang="en-US" dirty="0" smtClean="0"/>
              <a:t>	We conclude that the proper measure of this form of functional obsolescence is the cost to remove the trade dress and to convert the affected area into generic big box retail space.</a:t>
            </a:r>
            <a:endParaRPr lang="en-US" dirty="0"/>
          </a:p>
        </p:txBody>
      </p:sp>
    </p:spTree>
    <p:extLst>
      <p:ext uri="{BB962C8B-B14F-4D97-AF65-F5344CB8AC3E}">
        <p14:creationId xmlns:p14="http://schemas.microsoft.com/office/powerpoint/2010/main" val="4038347660"/>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908313"/>
          </a:xfrm>
        </p:spPr>
        <p:txBody>
          <a:bodyPr/>
          <a:lstStyle/>
          <a:p>
            <a:r>
              <a:rPr lang="en-US" dirty="0" smtClean="0"/>
              <a:t>Functional obsolescence and expenditures after sale may be different things</a:t>
            </a:r>
            <a:endParaRPr lang="en-US" dirty="0"/>
          </a:p>
        </p:txBody>
      </p:sp>
      <p:sp>
        <p:nvSpPr>
          <p:cNvPr id="3" name="Content Placeholder 2"/>
          <p:cNvSpPr>
            <a:spLocks noGrp="1"/>
          </p:cNvSpPr>
          <p:nvPr>
            <p:ph idx="1"/>
          </p:nvPr>
        </p:nvSpPr>
        <p:spPr>
          <a:xfrm>
            <a:off x="609600" y="2154804"/>
            <a:ext cx="10972800" cy="3687196"/>
          </a:xfrm>
        </p:spPr>
        <p:txBody>
          <a:bodyPr/>
          <a:lstStyle/>
          <a:p>
            <a:pPr marL="0" indent="0">
              <a:lnSpc>
                <a:spcPct val="150000"/>
              </a:lnSpc>
              <a:buNone/>
            </a:pPr>
            <a:r>
              <a:rPr lang="en-US" dirty="0" smtClean="0"/>
              <a:t>	“[T]he County contends that the Minnesota courts—contrary to Mr. </a:t>
            </a:r>
            <a:r>
              <a:rPr lang="en-US" dirty="0" err="1" smtClean="0"/>
              <a:t>Lennhoff’s</a:t>
            </a:r>
            <a:r>
              <a:rPr lang="en-US" dirty="0" smtClean="0"/>
              <a:t> text and intention—have unwittingly treated as functional obsolescence all expenditures after sale, rather than just those expenditures to remove branding elements that </a:t>
            </a:r>
            <a:r>
              <a:rPr lang="en-US" dirty="0" err="1" smtClean="0"/>
              <a:t>Lennhoff</a:t>
            </a:r>
            <a:r>
              <a:rPr lang="en-US" dirty="0" smtClean="0"/>
              <a:t> discusses.”  </a:t>
            </a:r>
          </a:p>
        </p:txBody>
      </p:sp>
    </p:spTree>
    <p:extLst>
      <p:ext uri="{BB962C8B-B14F-4D97-AF65-F5344CB8AC3E}">
        <p14:creationId xmlns:p14="http://schemas.microsoft.com/office/powerpoint/2010/main" val="2180423716"/>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783"/>
            <a:ext cx="10972800" cy="1677725"/>
          </a:xfrm>
        </p:spPr>
        <p:txBody>
          <a:bodyPr/>
          <a:lstStyle/>
          <a:p>
            <a:r>
              <a:rPr lang="en-US" dirty="0" smtClean="0"/>
              <a:t>Deductions for functional obsolescence require proof of why the expense was incurred</a:t>
            </a:r>
            <a:endParaRPr lang="en-US" dirty="0"/>
          </a:p>
        </p:txBody>
      </p:sp>
      <p:sp>
        <p:nvSpPr>
          <p:cNvPr id="3" name="Content Placeholder 2"/>
          <p:cNvSpPr>
            <a:spLocks noGrp="1"/>
          </p:cNvSpPr>
          <p:nvPr>
            <p:ph idx="1"/>
          </p:nvPr>
        </p:nvSpPr>
        <p:spPr>
          <a:xfrm>
            <a:off x="609600" y="1948070"/>
            <a:ext cx="10972800" cy="3893929"/>
          </a:xfrm>
        </p:spPr>
        <p:txBody>
          <a:bodyPr/>
          <a:lstStyle/>
          <a:p>
            <a:pPr marL="0" indent="0">
              <a:lnSpc>
                <a:spcPct val="150000"/>
              </a:lnSpc>
              <a:buNone/>
            </a:pPr>
            <a:r>
              <a:rPr lang="en-US" dirty="0"/>
              <a:t>	</a:t>
            </a:r>
            <a:r>
              <a:rPr lang="en-US" dirty="0" smtClean="0"/>
              <a:t>“[T]he County asks us not to use the Mills renovation to estimate functional obsolescence here, because Mr. </a:t>
            </a:r>
            <a:r>
              <a:rPr lang="en-US" dirty="0" err="1" smtClean="0"/>
              <a:t>Vergin’s</a:t>
            </a:r>
            <a:r>
              <a:rPr lang="en-US" dirty="0" smtClean="0"/>
              <a:t> analysis demonstrates that Mills’ post-sale expenditures were directed almost entirely to expanding and rebuilding the store, rather than to removing branding elements (or addressing) other functional obsolescence.”</a:t>
            </a:r>
            <a:endParaRPr lang="en-US" dirty="0"/>
          </a:p>
        </p:txBody>
      </p:sp>
    </p:spTree>
    <p:extLst>
      <p:ext uri="{BB962C8B-B14F-4D97-AF65-F5344CB8AC3E}">
        <p14:creationId xmlns:p14="http://schemas.microsoft.com/office/powerpoint/2010/main" val="1490906659"/>
      </p:ext>
    </p:extLst>
  </p:cSld>
  <p:clrMapOvr>
    <a:masterClrMapping/>
  </p:clrMapOvr>
  <p:timing>
    <p:tnLst>
      <p:par>
        <p:cTn id="1" dur="indefinite" restart="never" nodeType="tmRoot"/>
      </p:par>
    </p:tnLst>
  </p:timing>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787179"/>
          </a:xfrm>
        </p:spPr>
        <p:txBody>
          <a:bodyPr/>
          <a:lstStyle/>
          <a:p>
            <a:r>
              <a:rPr lang="en-US" dirty="0" smtClean="0"/>
              <a:t>Excerpts from the Appraisal:</a:t>
            </a:r>
            <a:endParaRPr lang="en-US" dirty="0"/>
          </a:p>
        </p:txBody>
      </p:sp>
      <p:sp>
        <p:nvSpPr>
          <p:cNvPr id="3" name="Content Placeholder 2"/>
          <p:cNvSpPr>
            <a:spLocks noGrp="1"/>
          </p:cNvSpPr>
          <p:nvPr>
            <p:ph idx="1"/>
          </p:nvPr>
        </p:nvSpPr>
        <p:spPr>
          <a:xfrm>
            <a:off x="609600" y="787179"/>
            <a:ext cx="10972800" cy="5054821"/>
          </a:xfrm>
        </p:spPr>
        <p:txBody>
          <a:bodyPr/>
          <a:lstStyle/>
          <a:p>
            <a:pPr marL="0" indent="0">
              <a:buNone/>
            </a:pPr>
            <a:r>
              <a:rPr lang="en-US" dirty="0" smtClean="0"/>
              <a:t>	Since </a:t>
            </a:r>
            <a:r>
              <a:rPr lang="en-US" dirty="0"/>
              <a:t>the tax court is familiar with the former Lowe’s property sale in Cambridge, we have analyzed this property. </a:t>
            </a:r>
          </a:p>
          <a:p>
            <a:pPr marL="0" indent="0">
              <a:buNone/>
            </a:pPr>
            <a:r>
              <a:rPr lang="en-US" dirty="0" smtClean="0"/>
              <a:t>	The </a:t>
            </a:r>
            <a:r>
              <a:rPr lang="en-US" dirty="0"/>
              <a:t>tax court utilized functional obsolescence of $1,572,951 for the subject property. This was based upon the sales of the former Lowe’s that was converted to a Mills Fleet Farm (sold in October of 2012 for $5,000,000). According to the tax court, Mills Fleet Farm spent $2.5 million or $19.67 per square foot to rebrand a former 127,082 square-foot Lowe's home improvement store. The figure of $19.67 per square foot was applied to the subject’s main floor building area of 79,967 square feet to arrive at a functional obsolescence of $1,572,951. </a:t>
            </a:r>
          </a:p>
          <a:p>
            <a:endParaRPr lang="en-US" dirty="0"/>
          </a:p>
        </p:txBody>
      </p:sp>
    </p:spTree>
    <p:extLst>
      <p:ext uri="{BB962C8B-B14F-4D97-AF65-F5344CB8AC3E}">
        <p14:creationId xmlns:p14="http://schemas.microsoft.com/office/powerpoint/2010/main" val="209726971"/>
      </p:ext>
    </p:extLst>
  </p:cSld>
  <p:clrMapOvr>
    <a:masterClrMapping/>
  </p:clrMapOvr>
  <p:timing>
    <p:tnLst>
      <p:par>
        <p:cTn id="1" dur="indefinite" restart="never" nodeType="tmRoot"/>
      </p:par>
    </p:tnLst>
  </p:timing>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3712"/>
            <a:ext cx="10972800" cy="159026"/>
          </a:xfrm>
        </p:spPr>
        <p:txBody>
          <a:bodyPr/>
          <a:lstStyle/>
          <a:p>
            <a:endParaRPr lang="en-US" dirty="0"/>
          </a:p>
        </p:txBody>
      </p:sp>
      <p:sp>
        <p:nvSpPr>
          <p:cNvPr id="3" name="Content Placeholder 2"/>
          <p:cNvSpPr>
            <a:spLocks noGrp="1"/>
          </p:cNvSpPr>
          <p:nvPr>
            <p:ph idx="1"/>
          </p:nvPr>
        </p:nvSpPr>
        <p:spPr>
          <a:xfrm>
            <a:off x="609600" y="230588"/>
            <a:ext cx="10972800" cy="5611414"/>
          </a:xfrm>
        </p:spPr>
        <p:txBody>
          <a:bodyPr/>
          <a:lstStyle/>
          <a:p>
            <a:pPr marL="0" indent="0">
              <a:buNone/>
            </a:pPr>
            <a:r>
              <a:rPr lang="en-US" dirty="0"/>
              <a:t>Based upon our analysis, the use of one comparable to derive functional obsolescence is flawed for the reasons listed below. </a:t>
            </a:r>
          </a:p>
          <a:p>
            <a:r>
              <a:rPr lang="en-US" dirty="0"/>
              <a:t>First, the expenditures after sale included expanding the subject property and adding a silo to the store, which is only utilized in Mills Fleet Farm stores. </a:t>
            </a:r>
          </a:p>
          <a:p>
            <a:r>
              <a:rPr lang="en-US" dirty="0"/>
              <a:t>Second, Mills Fleet Farm tore down the 31,405 square foot garden center and constructed an automotive center and enclosed warehouse. This is considered expansion and construction, which consisted of building new exterior walls and footings, a roof, drive through doors, floor drains, etc. New construction and expansion of a property is not considered functional obsolescence. </a:t>
            </a:r>
          </a:p>
          <a:p>
            <a:endParaRPr lang="en-US" dirty="0"/>
          </a:p>
        </p:txBody>
      </p:sp>
    </p:spTree>
    <p:extLst>
      <p:ext uri="{BB962C8B-B14F-4D97-AF65-F5344CB8AC3E}">
        <p14:creationId xmlns:p14="http://schemas.microsoft.com/office/powerpoint/2010/main" val="127810345"/>
      </p:ext>
    </p:extLst>
  </p:cSld>
  <p:clrMapOvr>
    <a:masterClrMapping/>
  </p:clrMapOvr>
  <p:timing>
    <p:tnLst>
      <p:par>
        <p:cTn id="1" dur="indefinite" restart="never" nodeType="tmRoot"/>
      </p:par>
    </p:tnLst>
  </p:timing>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223299"/>
          </a:xfrm>
        </p:spPr>
        <p:txBody>
          <a:bodyPr/>
          <a:lstStyle/>
          <a:p>
            <a:endParaRPr lang="en-US" dirty="0"/>
          </a:p>
        </p:txBody>
      </p:sp>
      <p:sp>
        <p:nvSpPr>
          <p:cNvPr id="3" name="Content Placeholder 2"/>
          <p:cNvSpPr>
            <a:spLocks noGrp="1"/>
          </p:cNvSpPr>
          <p:nvPr>
            <p:ph idx="1"/>
          </p:nvPr>
        </p:nvSpPr>
        <p:spPr>
          <a:xfrm>
            <a:off x="609600" y="1184744"/>
            <a:ext cx="10972800" cy="4657255"/>
          </a:xfrm>
        </p:spPr>
        <p:txBody>
          <a:bodyPr/>
          <a:lstStyle/>
          <a:p>
            <a:pPr marL="0" indent="0">
              <a:buNone/>
            </a:pPr>
            <a:r>
              <a:rPr lang="en-US" sz="3200" dirty="0" smtClean="0">
                <a:solidFill>
                  <a:srgbClr val="000000"/>
                </a:solidFill>
                <a:latin typeface="Arial" panose="02020603050405020304" pitchFamily="2"/>
              </a:rPr>
              <a:t>	</a:t>
            </a:r>
            <a:r>
              <a:rPr lang="en-US" sz="4000" dirty="0" smtClean="0">
                <a:solidFill>
                  <a:srgbClr val="000000"/>
                </a:solidFill>
                <a:latin typeface="Arial" panose="02020603050405020304" pitchFamily="2"/>
              </a:rPr>
              <a:t>In </a:t>
            </a:r>
            <a:r>
              <a:rPr lang="en-US" sz="4000" dirty="0">
                <a:solidFill>
                  <a:srgbClr val="000000"/>
                </a:solidFill>
                <a:latin typeface="Arial" panose="02020603050405020304" pitchFamily="2"/>
              </a:rPr>
              <a:t>addition, Mills Fleet Farm constructed an enclosed lumberyard and kiosk building on the northern part of the property along with new asphalt paving, concrete paving, and perimeter fencing. This is considered an expansion of the property and not functional obsolescence. </a:t>
            </a:r>
            <a:endParaRPr lang="en-US" sz="4000" dirty="0"/>
          </a:p>
        </p:txBody>
      </p:sp>
    </p:spTree>
    <p:extLst>
      <p:ext uri="{BB962C8B-B14F-4D97-AF65-F5344CB8AC3E}">
        <p14:creationId xmlns:p14="http://schemas.microsoft.com/office/powerpoint/2010/main" val="409343423"/>
      </p:ext>
    </p:extLst>
  </p:cSld>
  <p:clrMapOvr>
    <a:masterClrMapping/>
  </p:clrMapOvr>
  <p:timing>
    <p:tnLst>
      <p:par>
        <p:cTn id="1" dur="indefinite" restart="never" nodeType="tmRoot"/>
      </p:par>
    </p:tnLst>
  </p:timing>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247153"/>
          </a:xfrm>
        </p:spPr>
        <p:txBody>
          <a:bodyPr/>
          <a:lstStyle/>
          <a:p>
            <a:endParaRPr lang="en-US" dirty="0"/>
          </a:p>
        </p:txBody>
      </p:sp>
      <p:sp>
        <p:nvSpPr>
          <p:cNvPr id="3" name="Content Placeholder 2"/>
          <p:cNvSpPr>
            <a:spLocks noGrp="1"/>
          </p:cNvSpPr>
          <p:nvPr>
            <p:ph idx="1"/>
          </p:nvPr>
        </p:nvSpPr>
        <p:spPr>
          <a:xfrm>
            <a:off x="609600" y="699715"/>
            <a:ext cx="10972800" cy="5142285"/>
          </a:xfrm>
        </p:spPr>
        <p:txBody>
          <a:bodyPr/>
          <a:lstStyle/>
          <a:p>
            <a:pPr marL="0" indent="0">
              <a:buNone/>
            </a:pPr>
            <a:r>
              <a:rPr lang="en-US" sz="3200" dirty="0" smtClean="0">
                <a:solidFill>
                  <a:srgbClr val="000000"/>
                </a:solidFill>
                <a:latin typeface="Arial" panose="02020603050405020304" pitchFamily="2"/>
              </a:rPr>
              <a:t>	The </a:t>
            </a:r>
            <a:r>
              <a:rPr lang="en-US" sz="3200" dirty="0">
                <a:solidFill>
                  <a:srgbClr val="000000"/>
                </a:solidFill>
                <a:latin typeface="Arial" panose="02020603050405020304" pitchFamily="2"/>
              </a:rPr>
              <a:t>City of </a:t>
            </a:r>
            <a:r>
              <a:rPr lang="en-US" sz="3200" dirty="0" smtClean="0">
                <a:solidFill>
                  <a:srgbClr val="000000"/>
                </a:solidFill>
                <a:latin typeface="Arial" panose="02020603050405020304" pitchFamily="2"/>
              </a:rPr>
              <a:t>Cambridge </a:t>
            </a:r>
            <a:r>
              <a:rPr lang="en-US" sz="3200" dirty="0">
                <a:solidFill>
                  <a:srgbClr val="000000"/>
                </a:solidFill>
                <a:latin typeface="Arial" panose="02020603050405020304" pitchFamily="2"/>
              </a:rPr>
              <a:t>building </a:t>
            </a:r>
            <a:r>
              <a:rPr lang="en-US" sz="3200" dirty="0" smtClean="0">
                <a:solidFill>
                  <a:srgbClr val="000000"/>
                </a:solidFill>
                <a:latin typeface="Arial" panose="02020603050405020304" pitchFamily="2"/>
              </a:rPr>
              <a:t>permits </a:t>
            </a:r>
            <a:r>
              <a:rPr lang="en-US" sz="3200" dirty="0">
                <a:solidFill>
                  <a:srgbClr val="000000"/>
                </a:solidFill>
                <a:latin typeface="Arial" panose="02020603050405020304" pitchFamily="2"/>
              </a:rPr>
              <a:t>total $2,816,756 and are listed as mechanical, plumbing, and building remodel. The CEO of Mills Fleet Farm, Mr. Jeff Meeks, was interviewed on November 20, 2014 and December 1, 2014 for another assignment. Mr. Meeks indicated they had planned $2.8 million in costs for work to be incurred after the sale of the Mills Fleet Farm (formerly Lowe’s). This coincides with the building permits cost of $2,816,756. </a:t>
            </a:r>
          </a:p>
          <a:p>
            <a:endParaRPr lang="en-US" dirty="0"/>
          </a:p>
        </p:txBody>
      </p:sp>
    </p:spTree>
    <p:extLst>
      <p:ext uri="{BB962C8B-B14F-4D97-AF65-F5344CB8AC3E}">
        <p14:creationId xmlns:p14="http://schemas.microsoft.com/office/powerpoint/2010/main" val="2031215475"/>
      </p:ext>
    </p:extLst>
  </p:cSld>
  <p:clrMapOvr>
    <a:masterClrMapping/>
  </p:clrMapOvr>
  <p:timing>
    <p:tnLst>
      <p:par>
        <p:cTn id="1" dur="indefinite" restart="never" nodeType="tmRoot"/>
      </p:par>
    </p:tnLst>
  </p:timing>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41" y="95416"/>
            <a:ext cx="10972800" cy="922351"/>
          </a:xfrm>
        </p:spPr>
        <p:txBody>
          <a:bodyPr/>
          <a:lstStyle/>
          <a:p>
            <a:r>
              <a:rPr lang="en-US" sz="3200" dirty="0" smtClean="0"/>
              <a:t>Before and After – Aerial Photographs from Isanti County GIS</a:t>
            </a:r>
            <a:endParaRPr lang="en-US" sz="3200" dirty="0"/>
          </a:p>
        </p:txBody>
      </p:sp>
      <p:pic>
        <p:nvPicPr>
          <p:cNvPr id="4" name="Content Placeholder 3"/>
          <p:cNvPicPr>
            <a:picLocks noGrp="1" noChangeAspect="1"/>
          </p:cNvPicPr>
          <p:nvPr>
            <p:ph idx="1"/>
          </p:nvPr>
        </p:nvPicPr>
        <p:blipFill>
          <a:blip r:embed="rId2"/>
          <a:stretch>
            <a:fillRect/>
          </a:stretch>
        </p:blipFill>
        <p:spPr>
          <a:xfrm>
            <a:off x="1725433" y="1017767"/>
            <a:ext cx="9056536" cy="5033176"/>
          </a:xfrm>
          <a:prstGeom prst="rect">
            <a:avLst/>
          </a:prstGeom>
        </p:spPr>
      </p:pic>
    </p:spTree>
    <p:extLst>
      <p:ext uri="{BB962C8B-B14F-4D97-AF65-F5344CB8AC3E}">
        <p14:creationId xmlns:p14="http://schemas.microsoft.com/office/powerpoint/2010/main" val="2129607736"/>
      </p:ext>
    </p:extLst>
  </p:cSld>
  <p:clrMapOvr>
    <a:masterClrMapping/>
  </p:clrMapOvr>
  <p:timing>
    <p:tnLst>
      <p:par>
        <p:cTn id="1" dur="indefinite" restart="never" nodeType="tmRoot"/>
      </p:par>
    </p:tnLst>
  </p:timing>
</p:sld>
</file>

<file path=ppt/slides/slide1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5835"/>
          </a:xfrm>
        </p:spPr>
        <p:txBody>
          <a:bodyPr/>
          <a:lstStyle/>
          <a:p>
            <a:endParaRPr lang="en-US" dirty="0"/>
          </a:p>
        </p:txBody>
      </p:sp>
      <p:sp>
        <p:nvSpPr>
          <p:cNvPr id="3" name="Content Placeholder 2"/>
          <p:cNvSpPr>
            <a:spLocks noGrp="1"/>
          </p:cNvSpPr>
          <p:nvPr>
            <p:ph idx="1"/>
          </p:nvPr>
        </p:nvSpPr>
        <p:spPr>
          <a:xfrm>
            <a:off x="609600" y="381000"/>
            <a:ext cx="10972800" cy="5502965"/>
          </a:xfrm>
        </p:spPr>
        <p:txBody>
          <a:bodyPr>
            <a:noAutofit/>
          </a:bodyPr>
          <a:lstStyle/>
          <a:p>
            <a:pPr marL="0" indent="0">
              <a:spcAft>
                <a:spcPts val="1200"/>
              </a:spcAft>
              <a:buNone/>
            </a:pPr>
            <a:r>
              <a:rPr lang="en-US" sz="2400" dirty="0"/>
              <a:t>AFTER Aerial Expansion Cost Items  </a:t>
            </a:r>
          </a:p>
          <a:p>
            <a:pPr marL="0" indent="0">
              <a:buNone/>
            </a:pPr>
            <a:r>
              <a:rPr lang="en-US" sz="2000" dirty="0"/>
              <a:t>	</a:t>
            </a:r>
            <a:r>
              <a:rPr lang="en-US" sz="2400" dirty="0" smtClean="0"/>
              <a:t>1.	New </a:t>
            </a:r>
            <a:r>
              <a:rPr lang="en-US" sz="2400" dirty="0"/>
              <a:t>enclosed lumberyard constructed. </a:t>
            </a:r>
          </a:p>
          <a:p>
            <a:pPr marL="0" indent="0">
              <a:buNone/>
            </a:pPr>
            <a:r>
              <a:rPr lang="en-US" sz="2400" dirty="0" smtClean="0"/>
              <a:t>	2.	New </a:t>
            </a:r>
            <a:r>
              <a:rPr lang="en-US" sz="2400" dirty="0"/>
              <a:t>kiosk/security building constructed. </a:t>
            </a:r>
          </a:p>
          <a:p>
            <a:pPr marL="0" indent="0">
              <a:buNone/>
            </a:pPr>
            <a:r>
              <a:rPr lang="en-US" sz="2400" dirty="0" smtClean="0"/>
              <a:t>	3.	Demolition </a:t>
            </a:r>
            <a:r>
              <a:rPr lang="en-US" sz="2400" dirty="0"/>
              <a:t>of garden center and construction of automotive </a:t>
            </a:r>
            <a:r>
              <a:rPr lang="en-US" sz="2400" dirty="0" smtClean="0"/>
              <a:t>center</a:t>
            </a:r>
          </a:p>
          <a:p>
            <a:pPr marL="0" indent="0">
              <a:buNone/>
            </a:pPr>
            <a:r>
              <a:rPr lang="en-US" sz="2400" dirty="0"/>
              <a:t>	</a:t>
            </a:r>
            <a:r>
              <a:rPr lang="en-US" sz="2400" dirty="0" smtClean="0"/>
              <a:t>	and enclosed </a:t>
            </a:r>
            <a:r>
              <a:rPr lang="en-US" sz="2400" dirty="0"/>
              <a:t>warehouse. </a:t>
            </a:r>
          </a:p>
          <a:p>
            <a:pPr marL="0" indent="0">
              <a:buNone/>
            </a:pPr>
            <a:r>
              <a:rPr lang="en-US" sz="2400" dirty="0" smtClean="0"/>
              <a:t>	4.	Addition </a:t>
            </a:r>
            <a:r>
              <a:rPr lang="en-US" sz="2400" dirty="0"/>
              <a:t>of the Mills Fleet Farm silo. </a:t>
            </a:r>
          </a:p>
          <a:p>
            <a:pPr marL="0" indent="0">
              <a:buNone/>
            </a:pPr>
            <a:r>
              <a:rPr lang="en-US" sz="2400" dirty="0" smtClean="0"/>
              <a:t>	5.	New </a:t>
            </a:r>
            <a:r>
              <a:rPr lang="en-US" sz="2400" dirty="0"/>
              <a:t>asphalt paving. </a:t>
            </a:r>
          </a:p>
          <a:p>
            <a:pPr marL="0" indent="0">
              <a:buNone/>
            </a:pPr>
            <a:r>
              <a:rPr lang="en-US" sz="2400" dirty="0" smtClean="0"/>
              <a:t>	6.	Concrete </a:t>
            </a:r>
            <a:r>
              <a:rPr lang="en-US" sz="2400" dirty="0"/>
              <a:t>paving constructed on the north side of the main </a:t>
            </a:r>
            <a:endParaRPr lang="en-US" sz="2400" dirty="0" smtClean="0"/>
          </a:p>
          <a:p>
            <a:pPr marL="0" indent="0">
              <a:buNone/>
            </a:pPr>
            <a:r>
              <a:rPr lang="en-US" sz="2400" dirty="0"/>
              <a:t>	</a:t>
            </a:r>
            <a:r>
              <a:rPr lang="en-US" sz="2400" dirty="0" smtClean="0"/>
              <a:t>	building</a:t>
            </a:r>
            <a:r>
              <a:rPr lang="en-US" sz="2400" dirty="0"/>
              <a:t>. </a:t>
            </a:r>
          </a:p>
          <a:p>
            <a:pPr marL="0" indent="0">
              <a:spcAft>
                <a:spcPts val="0"/>
              </a:spcAft>
              <a:buNone/>
            </a:pPr>
            <a:r>
              <a:rPr lang="en-US" sz="2400" dirty="0" smtClean="0"/>
              <a:t>	7.	19.5 </a:t>
            </a:r>
            <a:r>
              <a:rPr lang="en-US" sz="2400" dirty="0"/>
              <a:t>foot fence constructed on the northern portion of </a:t>
            </a:r>
            <a:r>
              <a:rPr lang="en-US" sz="2400" dirty="0" smtClean="0"/>
              <a:t>the</a:t>
            </a:r>
          </a:p>
          <a:p>
            <a:pPr marL="0" indent="0">
              <a:spcAft>
                <a:spcPts val="0"/>
              </a:spcAft>
              <a:buNone/>
            </a:pPr>
            <a:r>
              <a:rPr lang="en-US" sz="2400" dirty="0"/>
              <a:t>	</a:t>
            </a:r>
            <a:r>
              <a:rPr lang="en-US" sz="2400" dirty="0" smtClean="0"/>
              <a:t>	property</a:t>
            </a:r>
            <a:r>
              <a:rPr lang="en-US" sz="2400" dirty="0"/>
              <a:t>. </a:t>
            </a:r>
            <a:endParaRPr lang="en-US" sz="2400" dirty="0" smtClean="0"/>
          </a:p>
          <a:p>
            <a:pPr marL="0" indent="0">
              <a:spcAft>
                <a:spcPts val="1200"/>
              </a:spcAft>
              <a:buNone/>
            </a:pPr>
            <a:endParaRPr lang="en-US" sz="2400" dirty="0" smtClean="0"/>
          </a:p>
          <a:p>
            <a:pPr marL="0" indent="0">
              <a:spcAft>
                <a:spcPts val="1200"/>
              </a:spcAft>
              <a:buNone/>
            </a:pPr>
            <a:endParaRPr lang="en-US" sz="2400" dirty="0"/>
          </a:p>
        </p:txBody>
      </p:sp>
    </p:spTree>
    <p:extLst>
      <p:ext uri="{BB962C8B-B14F-4D97-AF65-F5344CB8AC3E}">
        <p14:creationId xmlns:p14="http://schemas.microsoft.com/office/powerpoint/2010/main" val="3743198312"/>
      </p:ext>
    </p:extLst>
  </p:cSld>
  <p:clrMapOvr>
    <a:masterClrMapping/>
  </p:clrMapOvr>
  <p:timing>
    <p:tnLst>
      <p:par>
        <p:cTn id="1" dur="indefinite" restart="never" nodeType="tmRoot"/>
      </p:par>
    </p:tnLst>
  </p:timing>
</p:sld>
</file>

<file path=ppt/slides/slide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67640"/>
          </a:xfrm>
        </p:spPr>
        <p:txBody>
          <a:bodyPr/>
          <a:lstStyle/>
          <a:p>
            <a:endParaRPr lang="en-US" dirty="0"/>
          </a:p>
        </p:txBody>
      </p:sp>
      <p:pic>
        <p:nvPicPr>
          <p:cNvPr id="4" name="Content Placeholder 3"/>
          <p:cNvPicPr>
            <a:picLocks noGrp="1"/>
          </p:cNvPicPr>
          <p:nvPr>
            <p:ph idx="1"/>
          </p:nvPr>
        </p:nvPicPr>
        <p:blipFill>
          <a:blip r:embed="rId2"/>
          <a:stretch>
            <a:fillRect/>
          </a:stretch>
        </p:blipFill>
        <p:spPr>
          <a:xfrm>
            <a:off x="1841103" y="882650"/>
            <a:ext cx="8509793" cy="4959350"/>
          </a:xfrm>
          <a:prstGeom prst="rect">
            <a:avLst/>
          </a:prstGeom>
        </p:spPr>
      </p:pic>
    </p:spTree>
    <p:extLst>
      <p:ext uri="{BB962C8B-B14F-4D97-AF65-F5344CB8AC3E}">
        <p14:creationId xmlns:p14="http://schemas.microsoft.com/office/powerpoint/2010/main" val="3720317178"/>
      </p:ext>
    </p:extLst>
  </p:cSld>
  <p:clrMapOvr>
    <a:masterClrMapping/>
  </p:clrMapOvr>
  <p:timing>
    <p:tnLst>
      <p:par>
        <p:cTn id="1" dur="indefinite" restart="never" nodeType="tmRoot"/>
      </p:par>
    </p:tnLst>
  </p:timing>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1319"/>
            <a:ext cx="10972800" cy="2146851"/>
          </a:xfrm>
        </p:spPr>
        <p:txBody>
          <a:bodyPr/>
          <a:lstStyle/>
          <a:p>
            <a:r>
              <a:rPr lang="en-US" i="1" dirty="0" smtClean="0"/>
              <a:t>Menards v. County </a:t>
            </a:r>
            <a:r>
              <a:rPr lang="en-US" i="1" dirty="0"/>
              <a:t>of Clay, </a:t>
            </a:r>
            <a:r>
              <a:rPr lang="en-US" dirty="0"/>
              <a:t>(2015-2016) Tax </a:t>
            </a:r>
            <a:r>
              <a:rPr lang="en-US" dirty="0" smtClean="0"/>
              <a:t>Court, Judge Delapena </a:t>
            </a:r>
            <a:br>
              <a:rPr lang="en-US" dirty="0" smtClean="0"/>
            </a:br>
            <a:r>
              <a:rPr lang="en-US" dirty="0" smtClean="0"/>
              <a:t>MN Supreme Court Approves</a:t>
            </a:r>
            <a:r>
              <a:rPr lang="en-US" i="1" dirty="0"/>
              <a:t/>
            </a:r>
            <a:br>
              <a:rPr lang="en-US" i="1" dirty="0"/>
            </a:br>
            <a:endParaRPr lang="en-US" i="1" dirty="0"/>
          </a:p>
        </p:txBody>
      </p:sp>
      <p:sp>
        <p:nvSpPr>
          <p:cNvPr id="3" name="Content Placeholder 2"/>
          <p:cNvSpPr>
            <a:spLocks noGrp="1"/>
          </p:cNvSpPr>
          <p:nvPr>
            <p:ph idx="1"/>
          </p:nvPr>
        </p:nvSpPr>
        <p:spPr>
          <a:xfrm>
            <a:off x="609600" y="2345635"/>
            <a:ext cx="10972800" cy="3496365"/>
          </a:xfrm>
        </p:spPr>
        <p:txBody>
          <a:bodyPr/>
          <a:lstStyle/>
          <a:p>
            <a:pPr marL="0" indent="0">
              <a:lnSpc>
                <a:spcPct val="150000"/>
              </a:lnSpc>
              <a:buNone/>
            </a:pPr>
            <a:r>
              <a:rPr lang="en-US" dirty="0" smtClean="0"/>
              <a:t>	The Tax Court deducts $2,500,000 as “a reasonable estimate of functional obsolescence … for the approximate cost of converting a recently constructed Lowe’s home improvement store to a Mills Fleet Farm home improvement store.”  Supreme Court affirms.</a:t>
            </a:r>
            <a:endParaRPr lang="en-US" dirty="0"/>
          </a:p>
        </p:txBody>
      </p:sp>
    </p:spTree>
    <p:extLst>
      <p:ext uri="{BB962C8B-B14F-4D97-AF65-F5344CB8AC3E}">
        <p14:creationId xmlns:p14="http://schemas.microsoft.com/office/powerpoint/2010/main" val="3923394064"/>
      </p:ext>
    </p:extLst>
  </p:cSld>
  <p:clrMapOvr>
    <a:masterClrMapping/>
  </p:clrMapOvr>
</p:sld>
</file>

<file path=ppt/slides/slide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9270"/>
            <a:ext cx="10972800" cy="230587"/>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09600" y="119270"/>
            <a:ext cx="10972799" cy="5939624"/>
          </a:xfrm>
          <a:prstGeom prst="rect">
            <a:avLst/>
          </a:prstGeom>
        </p:spPr>
      </p:pic>
    </p:spTree>
    <p:extLst>
      <p:ext uri="{BB962C8B-B14F-4D97-AF65-F5344CB8AC3E}">
        <p14:creationId xmlns:p14="http://schemas.microsoft.com/office/powerpoint/2010/main" val="1165592859"/>
      </p:ext>
    </p:extLst>
  </p:cSld>
  <p:clrMapOvr>
    <a:masterClrMapping/>
  </p:clrMapOvr>
  <p:timing>
    <p:tnLst>
      <p:par>
        <p:cTn id="1" dur="indefinite" restart="never" nodeType="tmRoot"/>
      </p:par>
    </p:tnLst>
  </p:timing>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6491"/>
            <a:ext cx="10972800" cy="1478942"/>
          </a:xfrm>
        </p:spPr>
        <p:txBody>
          <a:bodyPr/>
          <a:lstStyle/>
          <a:p>
            <a:r>
              <a:rPr lang="en-US" i="1" dirty="0" smtClean="0"/>
              <a:t>Menards v. County of Anoka</a:t>
            </a:r>
            <a:r>
              <a:rPr lang="en-US" dirty="0" smtClean="0"/>
              <a:t>, (2019) </a:t>
            </a:r>
            <a:br>
              <a:rPr lang="en-US" dirty="0" smtClean="0"/>
            </a:br>
            <a:r>
              <a:rPr lang="en-US" dirty="0" smtClean="0"/>
              <a:t>Tax Court, Judge Delapena</a:t>
            </a:r>
            <a:endParaRPr lang="en-US" i="1" dirty="0"/>
          </a:p>
        </p:txBody>
      </p:sp>
      <p:sp>
        <p:nvSpPr>
          <p:cNvPr id="3" name="Content Placeholder 2"/>
          <p:cNvSpPr>
            <a:spLocks noGrp="1"/>
          </p:cNvSpPr>
          <p:nvPr>
            <p:ph idx="1"/>
          </p:nvPr>
        </p:nvSpPr>
        <p:spPr>
          <a:xfrm>
            <a:off x="609600" y="2122998"/>
            <a:ext cx="10972800" cy="3719002"/>
          </a:xfrm>
        </p:spPr>
        <p:txBody>
          <a:bodyPr/>
          <a:lstStyle/>
          <a:p>
            <a:pPr marL="0" indent="0">
              <a:lnSpc>
                <a:spcPct val="150000"/>
              </a:lnSpc>
              <a:buNone/>
            </a:pPr>
            <a:r>
              <a:rPr lang="en-US" dirty="0" smtClean="0"/>
              <a:t>	Both of the appraisers testified that the Court should deduct $2,500,000 “for rebranding the store.”  The Tax Court said “These post-sale improvements (removal of expensive trade dress) fit within the definition of functional obsolescence.”</a:t>
            </a:r>
            <a:endParaRPr lang="en-US" dirty="0"/>
          </a:p>
        </p:txBody>
      </p:sp>
    </p:spTree>
    <p:extLst>
      <p:ext uri="{BB962C8B-B14F-4D97-AF65-F5344CB8AC3E}">
        <p14:creationId xmlns:p14="http://schemas.microsoft.com/office/powerpoint/2010/main" val="3841250881"/>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7963"/>
            <a:ext cx="10972800" cy="2655736"/>
          </a:xfrm>
        </p:spPr>
        <p:txBody>
          <a:bodyPr/>
          <a:lstStyle/>
          <a:p>
            <a:r>
              <a:rPr lang="en-US" i="1" dirty="0" smtClean="0"/>
              <a:t>Lowe’s Home Centers (Plymouth) v. County of Hennepin</a:t>
            </a:r>
            <a:r>
              <a:rPr lang="en-US" dirty="0"/>
              <a:t>, (2019-2020) </a:t>
            </a:r>
            <a:r>
              <a:rPr lang="en-US" dirty="0" smtClean="0"/>
              <a:t/>
            </a:r>
            <a:br>
              <a:rPr lang="en-US" dirty="0" smtClean="0"/>
            </a:br>
            <a:r>
              <a:rPr lang="en-US" dirty="0" smtClean="0"/>
              <a:t>Tax Court, Judge </a:t>
            </a:r>
            <a:r>
              <a:rPr lang="en-US" dirty="0" err="1" smtClean="0"/>
              <a:t>Gronvall</a:t>
            </a:r>
            <a:r>
              <a:rPr lang="en-US" dirty="0" smtClean="0"/>
              <a:t> </a:t>
            </a:r>
            <a:br>
              <a:rPr lang="en-US" dirty="0" smtClean="0"/>
            </a:br>
            <a:r>
              <a:rPr lang="en-US" dirty="0" smtClean="0"/>
              <a:t>MN </a:t>
            </a:r>
            <a:r>
              <a:rPr lang="en-US" dirty="0"/>
              <a:t>Supreme </a:t>
            </a:r>
            <a:r>
              <a:rPr lang="en-US" dirty="0" smtClean="0"/>
              <a:t>Court Approves</a:t>
            </a:r>
            <a:r>
              <a:rPr lang="en-US" dirty="0"/>
              <a:t/>
            </a:r>
            <a:br>
              <a:rPr lang="en-US" dirty="0"/>
            </a:br>
            <a:endParaRPr lang="en-US" i="1" dirty="0"/>
          </a:p>
        </p:txBody>
      </p:sp>
      <p:sp>
        <p:nvSpPr>
          <p:cNvPr id="3" name="Content Placeholder 2"/>
          <p:cNvSpPr>
            <a:spLocks noGrp="1"/>
          </p:cNvSpPr>
          <p:nvPr>
            <p:ph idx="1"/>
          </p:nvPr>
        </p:nvSpPr>
        <p:spPr>
          <a:xfrm>
            <a:off x="609600" y="2830664"/>
            <a:ext cx="10972800" cy="3011335"/>
          </a:xfrm>
        </p:spPr>
        <p:txBody>
          <a:bodyPr/>
          <a:lstStyle/>
          <a:p>
            <a:pPr marL="0" indent="0">
              <a:lnSpc>
                <a:spcPct val="150000"/>
              </a:lnSpc>
              <a:buNone/>
            </a:pPr>
            <a:r>
              <a:rPr lang="en-US" dirty="0" smtClean="0"/>
              <a:t>The Supreme Court stated: </a:t>
            </a:r>
          </a:p>
          <a:p>
            <a:pPr marL="456388" lvl="1" indent="0">
              <a:lnSpc>
                <a:spcPct val="150000"/>
              </a:lnSpc>
              <a:buNone/>
            </a:pPr>
            <a:r>
              <a:rPr lang="en-US" dirty="0" smtClean="0"/>
              <a:t>	“[T]he tax court properly looked at our decision in </a:t>
            </a:r>
            <a:r>
              <a:rPr lang="en-US" i="1" dirty="0" smtClean="0"/>
              <a:t>Menard</a:t>
            </a:r>
            <a:r>
              <a:rPr lang="en-US" dirty="0" smtClean="0"/>
              <a:t> to analyze the value of a </a:t>
            </a:r>
            <a:r>
              <a:rPr lang="en-US" dirty="0" err="1" smtClean="0"/>
              <a:t>comparable’s</a:t>
            </a:r>
            <a:r>
              <a:rPr lang="en-US" dirty="0" smtClean="0"/>
              <a:t> post-sale improvements to find the subject’s functional depreciation.  [T]he tax court adopted a $2.5 million value.”</a:t>
            </a:r>
            <a:endParaRPr lang="en-US" dirty="0"/>
          </a:p>
        </p:txBody>
      </p:sp>
    </p:spTree>
    <p:extLst>
      <p:ext uri="{BB962C8B-B14F-4D97-AF65-F5344CB8AC3E}">
        <p14:creationId xmlns:p14="http://schemas.microsoft.com/office/powerpoint/2010/main" val="1865370947"/>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Shopko Stores v. Chisago County</a:t>
            </a:r>
            <a:r>
              <a:rPr lang="en-US" dirty="0" smtClean="0"/>
              <a:t>, 2019 Tax Court, Judge Delapena</a:t>
            </a:r>
            <a:endParaRPr lang="en-US" i="1" dirty="0"/>
          </a:p>
        </p:txBody>
      </p:sp>
      <p:sp>
        <p:nvSpPr>
          <p:cNvPr id="3" name="Content Placeholder 2"/>
          <p:cNvSpPr>
            <a:spLocks noGrp="1"/>
          </p:cNvSpPr>
          <p:nvPr>
            <p:ph idx="1"/>
          </p:nvPr>
        </p:nvSpPr>
        <p:spPr>
          <a:xfrm>
            <a:off x="609600" y="2107096"/>
            <a:ext cx="10972800" cy="3734904"/>
          </a:xfrm>
        </p:spPr>
        <p:txBody>
          <a:bodyPr/>
          <a:lstStyle/>
          <a:p>
            <a:pPr marL="0" indent="0">
              <a:lnSpc>
                <a:spcPct val="200000"/>
              </a:lnSpc>
              <a:buNone/>
            </a:pPr>
            <a:r>
              <a:rPr lang="en-US" dirty="0" smtClean="0"/>
              <a:t>	The Petitioner’s appraiser documents states “that Mills spent $2.5 Million, or $19.67 per square foot, to rebrand a former 127,082 square-foot Lowe’s home improvement store.”</a:t>
            </a:r>
            <a:endParaRPr lang="en-US" dirty="0"/>
          </a:p>
        </p:txBody>
      </p:sp>
    </p:spTree>
    <p:extLst>
      <p:ext uri="{BB962C8B-B14F-4D97-AF65-F5344CB8AC3E}">
        <p14:creationId xmlns:p14="http://schemas.microsoft.com/office/powerpoint/2010/main" val="2928133027"/>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3406"/>
            <a:ext cx="10972800" cy="1296062"/>
          </a:xfrm>
        </p:spPr>
        <p:txBody>
          <a:bodyPr/>
          <a:lstStyle/>
          <a:p>
            <a:r>
              <a:rPr lang="en-US" dirty="0"/>
              <a:t>Defining </a:t>
            </a:r>
            <a:r>
              <a:rPr lang="en-US" dirty="0" smtClean="0"/>
              <a:t>functional </a:t>
            </a:r>
            <a:r>
              <a:rPr lang="en-US" dirty="0"/>
              <a:t>obsolescence </a:t>
            </a:r>
            <a:r>
              <a:rPr lang="en-US" dirty="0" smtClean="0"/>
              <a:t>as “Incompetent</a:t>
            </a:r>
            <a:r>
              <a:rPr lang="en-US" dirty="0"/>
              <a:t>” or “Inability”</a:t>
            </a:r>
            <a:br>
              <a:rPr lang="en-US" dirty="0"/>
            </a:br>
            <a:endParaRPr lang="en-US" dirty="0"/>
          </a:p>
        </p:txBody>
      </p:sp>
      <p:sp>
        <p:nvSpPr>
          <p:cNvPr id="3" name="Content Placeholder 2"/>
          <p:cNvSpPr>
            <a:spLocks noGrp="1"/>
          </p:cNvSpPr>
          <p:nvPr>
            <p:ph idx="1"/>
          </p:nvPr>
        </p:nvSpPr>
        <p:spPr>
          <a:xfrm>
            <a:off x="609600" y="1359673"/>
            <a:ext cx="11166282" cy="4762831"/>
          </a:xfrm>
        </p:spPr>
        <p:txBody>
          <a:bodyPr/>
          <a:lstStyle/>
          <a:p>
            <a:pPr marL="0" indent="0">
              <a:lnSpc>
                <a:spcPct val="150000"/>
              </a:lnSpc>
              <a:buNone/>
            </a:pPr>
            <a:r>
              <a:rPr lang="en-US" dirty="0" smtClean="0"/>
              <a:t>	Long before it decided </a:t>
            </a:r>
            <a:r>
              <a:rPr lang="en-US" i="1" dirty="0" smtClean="0"/>
              <a:t>Menard (Clay)</a:t>
            </a:r>
            <a:r>
              <a:rPr lang="en-US" dirty="0" smtClean="0"/>
              <a:t>, the Minnesota Supreme Court had defined functional obsolescence as “the inadequacy or obsolescence of a facility due to developments which have made it incompetent to perform its function properly or economically, *** or the inability of a structure to perform adequately the function for which it is currently employed.”  </a:t>
            </a:r>
          </a:p>
          <a:p>
            <a:pPr marL="0" indent="0">
              <a:lnSpc>
                <a:spcPct val="150000"/>
              </a:lnSpc>
              <a:spcBef>
                <a:spcPts val="0"/>
              </a:spcBef>
              <a:buNone/>
            </a:pPr>
            <a:r>
              <a:rPr lang="en-US" i="1" dirty="0" smtClean="0"/>
              <a:t>Empire State Bank v. Lyon </a:t>
            </a:r>
            <a:r>
              <a:rPr lang="en-US" i="1" dirty="0" err="1" smtClean="0"/>
              <a:t>Cty</a:t>
            </a:r>
            <a:r>
              <a:rPr lang="en-US" i="1" dirty="0" smtClean="0"/>
              <a:t>.</a:t>
            </a:r>
            <a:r>
              <a:rPr lang="en-US" dirty="0" smtClean="0"/>
              <a:t> (1990)</a:t>
            </a:r>
          </a:p>
        </p:txBody>
      </p:sp>
    </p:spTree>
    <p:extLst>
      <p:ext uri="{BB962C8B-B14F-4D97-AF65-F5344CB8AC3E}">
        <p14:creationId xmlns:p14="http://schemas.microsoft.com/office/powerpoint/2010/main" val="3680706877"/>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2638"/>
            <a:ext cx="10972800" cy="1733384"/>
          </a:xfrm>
        </p:spPr>
        <p:txBody>
          <a:bodyPr/>
          <a:lstStyle/>
          <a:p>
            <a:r>
              <a:rPr lang="en-US" dirty="0" smtClean="0"/>
              <a:t>Defining functional obsolescence as a “flaw” in </a:t>
            </a:r>
            <a:r>
              <a:rPr lang="en-US" dirty="0"/>
              <a:t>the </a:t>
            </a:r>
            <a:r>
              <a:rPr lang="en-US" dirty="0" smtClean="0"/>
              <a:t>structure, materials, or design</a:t>
            </a:r>
            <a:endParaRPr lang="en-US" dirty="0"/>
          </a:p>
        </p:txBody>
      </p:sp>
      <p:sp>
        <p:nvSpPr>
          <p:cNvPr id="3" name="Content Placeholder 2"/>
          <p:cNvSpPr>
            <a:spLocks noGrp="1"/>
          </p:cNvSpPr>
          <p:nvPr>
            <p:ph idx="1"/>
          </p:nvPr>
        </p:nvSpPr>
        <p:spPr>
          <a:xfrm>
            <a:off x="609600" y="2218415"/>
            <a:ext cx="10972800" cy="3623586"/>
          </a:xfrm>
        </p:spPr>
        <p:txBody>
          <a:bodyPr/>
          <a:lstStyle/>
          <a:p>
            <a:pPr marL="0" indent="0">
              <a:lnSpc>
                <a:spcPct val="200000"/>
              </a:lnSpc>
              <a:buNone/>
            </a:pPr>
            <a:r>
              <a:rPr lang="en-US" dirty="0" smtClean="0"/>
              <a:t>	Appraisal </a:t>
            </a:r>
            <a:r>
              <a:rPr lang="en-US" dirty="0"/>
              <a:t>Institute, </a:t>
            </a:r>
            <a:r>
              <a:rPr lang="en-US" i="1" dirty="0"/>
              <a:t>The Appraisal of Real </a:t>
            </a:r>
            <a:r>
              <a:rPr lang="en-US" i="1" dirty="0" smtClean="0"/>
              <a:t>Estate </a:t>
            </a:r>
            <a:r>
              <a:rPr lang="en-US" dirty="0" smtClean="0"/>
              <a:t>576 </a:t>
            </a:r>
            <a:r>
              <a:rPr lang="en-US" dirty="0"/>
              <a:t>(14th ed. 2013) </a:t>
            </a:r>
            <a:r>
              <a:rPr lang="en-US" dirty="0" smtClean="0"/>
              <a:t>defines </a:t>
            </a:r>
            <a:r>
              <a:rPr lang="en-US" dirty="0"/>
              <a:t>functional obsolescence as “a flaw in the structure, materials, or design that diminishes the function, utility, and value of the </a:t>
            </a:r>
            <a:r>
              <a:rPr lang="en-US" dirty="0" smtClean="0"/>
              <a:t>improvement.”  </a:t>
            </a:r>
            <a:endParaRPr lang="en-US" dirty="0" smtClean="0"/>
          </a:p>
        </p:txBody>
      </p:sp>
    </p:spTree>
    <p:extLst>
      <p:ext uri="{BB962C8B-B14F-4D97-AF65-F5344CB8AC3E}">
        <p14:creationId xmlns:p14="http://schemas.microsoft.com/office/powerpoint/2010/main" val="1189475622"/>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784"/>
            <a:ext cx="10972800" cy="946204"/>
          </a:xfrm>
        </p:spPr>
        <p:txBody>
          <a:bodyPr/>
          <a:lstStyle/>
          <a:p>
            <a:r>
              <a:rPr lang="en-US" dirty="0" err="1" smtClean="0"/>
              <a:t>Superadequacies</a:t>
            </a:r>
            <a:endParaRPr lang="en-US" dirty="0"/>
          </a:p>
        </p:txBody>
      </p:sp>
      <p:sp>
        <p:nvSpPr>
          <p:cNvPr id="3" name="Content Placeholder 2"/>
          <p:cNvSpPr>
            <a:spLocks noGrp="1"/>
          </p:cNvSpPr>
          <p:nvPr>
            <p:ph idx="1"/>
          </p:nvPr>
        </p:nvSpPr>
        <p:spPr>
          <a:xfrm>
            <a:off x="609600" y="1296063"/>
            <a:ext cx="10972800" cy="4556097"/>
          </a:xfrm>
        </p:spPr>
        <p:txBody>
          <a:bodyPr/>
          <a:lstStyle/>
          <a:p>
            <a:pPr marL="0" indent="0">
              <a:lnSpc>
                <a:spcPct val="150000"/>
              </a:lnSpc>
              <a:buNone/>
            </a:pPr>
            <a:r>
              <a:rPr lang="en-US" dirty="0" smtClean="0"/>
              <a:t>	The Minnesota Supreme Court </a:t>
            </a:r>
            <a:r>
              <a:rPr lang="en-US" dirty="0"/>
              <a:t>has also recognized </a:t>
            </a:r>
            <a:r>
              <a:rPr lang="en-US" dirty="0" err="1"/>
              <a:t>superadequacies</a:t>
            </a:r>
            <a:r>
              <a:rPr lang="en-US" dirty="0"/>
              <a:t> in a building’s structure, materials, or design as functional obsolescence; </a:t>
            </a:r>
            <a:r>
              <a:rPr lang="en-US" i="1" dirty="0"/>
              <a:t>see also</a:t>
            </a:r>
            <a:r>
              <a:rPr lang="en-US" dirty="0"/>
              <a:t> </a:t>
            </a:r>
            <a:r>
              <a:rPr lang="en-US" i="1" dirty="0"/>
              <a:t>Appraisal of Real Estate</a:t>
            </a:r>
            <a:r>
              <a:rPr lang="en-US" dirty="0"/>
              <a:t> (noting that functional obsolescence can be caused “by a </a:t>
            </a:r>
            <a:r>
              <a:rPr lang="en-US" dirty="0" err="1"/>
              <a:t>superadequacy</a:t>
            </a:r>
            <a:r>
              <a:rPr lang="en-US" dirty="0"/>
              <a:t>–that is, some aspect of the subject property [that] exceeds market norms”).</a:t>
            </a:r>
          </a:p>
          <a:p>
            <a:endParaRPr lang="en-US" dirty="0"/>
          </a:p>
        </p:txBody>
      </p:sp>
    </p:spTree>
    <p:extLst>
      <p:ext uri="{BB962C8B-B14F-4D97-AF65-F5344CB8AC3E}">
        <p14:creationId xmlns:p14="http://schemas.microsoft.com/office/powerpoint/2010/main" val="531853500"/>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685"/>
            <a:ext cx="10972800" cy="1510748"/>
          </a:xfrm>
        </p:spPr>
        <p:txBody>
          <a:bodyPr/>
          <a:lstStyle/>
          <a:p>
            <a:r>
              <a:rPr lang="en-US" dirty="0" smtClean="0"/>
              <a:t>The Tax Court Acknowledges Trade Dress as “Functional Obsolescence”</a:t>
            </a:r>
            <a:endParaRPr lang="en-US" dirty="0"/>
          </a:p>
        </p:txBody>
      </p:sp>
      <p:sp>
        <p:nvSpPr>
          <p:cNvPr id="3" name="Content Placeholder 2"/>
          <p:cNvSpPr>
            <a:spLocks noGrp="1"/>
          </p:cNvSpPr>
          <p:nvPr>
            <p:ph idx="1"/>
          </p:nvPr>
        </p:nvSpPr>
        <p:spPr>
          <a:xfrm>
            <a:off x="609599" y="1296063"/>
            <a:ext cx="11086769" cy="4667414"/>
          </a:xfrm>
        </p:spPr>
        <p:txBody>
          <a:bodyPr/>
          <a:lstStyle/>
          <a:p>
            <a:pPr marL="0" indent="0">
              <a:spcAft>
                <a:spcPts val="1200"/>
              </a:spcAft>
              <a:buNone/>
            </a:pPr>
            <a:r>
              <a:rPr lang="en-US" dirty="0" smtClean="0"/>
              <a:t>	In </a:t>
            </a:r>
            <a:r>
              <a:rPr lang="en-US" dirty="0"/>
              <a:t>Menard (Clay), the </a:t>
            </a:r>
            <a:r>
              <a:rPr lang="en-US" dirty="0" smtClean="0"/>
              <a:t>Supreme Court </a:t>
            </a:r>
            <a:r>
              <a:rPr lang="en-US" dirty="0"/>
              <a:t>commented: “[E]</a:t>
            </a:r>
            <a:r>
              <a:rPr lang="en-US" dirty="0" err="1"/>
              <a:t>xpensive</a:t>
            </a:r>
            <a:r>
              <a:rPr lang="en-US" dirty="0"/>
              <a:t> trade dress [that is] so important to [one big-box] retailer represents functional obsolescence when the property is put on </a:t>
            </a:r>
            <a:r>
              <a:rPr lang="en-US" dirty="0" smtClean="0"/>
              <a:t>the open market.”</a:t>
            </a:r>
          </a:p>
          <a:p>
            <a:pPr marL="0" indent="0">
              <a:buNone/>
            </a:pPr>
            <a:r>
              <a:rPr lang="en-US" dirty="0" smtClean="0"/>
              <a:t>	In </a:t>
            </a:r>
            <a:r>
              <a:rPr lang="en-US" dirty="0"/>
              <a:t>adopting [the] view that a former property owner’s trade dress is a </a:t>
            </a:r>
            <a:r>
              <a:rPr lang="en-US" dirty="0" err="1"/>
              <a:t>superadequacy</a:t>
            </a:r>
            <a:r>
              <a:rPr lang="en-US" dirty="0"/>
              <a:t> constituting functional obsolescence, the supreme court was simply applying an established theory of functional obsolescence to a new fact situation.  The court’s holding was quite specific: the removal of expensive trade dress “fit within the definition of functional obsolescence.”</a:t>
            </a:r>
          </a:p>
          <a:p>
            <a:endParaRPr lang="en-US" dirty="0" smtClean="0"/>
          </a:p>
          <a:p>
            <a:endParaRPr lang="en-US" dirty="0"/>
          </a:p>
        </p:txBody>
      </p:sp>
    </p:spTree>
    <p:extLst>
      <p:ext uri="{BB962C8B-B14F-4D97-AF65-F5344CB8AC3E}">
        <p14:creationId xmlns:p14="http://schemas.microsoft.com/office/powerpoint/2010/main" val="3805500944"/>
      </p:ext>
    </p:extLst>
  </p:cSld>
  <p:clrMapOvr>
    <a:masterClrMapping/>
  </p:clrMapOvr>
</p:sld>
</file>

<file path=ppt/theme/theme1.xml><?xml version="1.0" encoding="utf-8"?>
<a:theme xmlns:a="http://schemas.openxmlformats.org/drawingml/2006/main" name="_Taft Template">
  <a:themeElements>
    <a:clrScheme name="Taft Colors">
      <a:dk1>
        <a:srgbClr val="000000"/>
      </a:dk1>
      <a:lt1>
        <a:srgbClr val="FFFFFF"/>
      </a:lt1>
      <a:dk2>
        <a:srgbClr val="000000"/>
      </a:dk2>
      <a:lt2>
        <a:srgbClr val="808080"/>
      </a:lt2>
      <a:accent1>
        <a:srgbClr val="800000"/>
      </a:accent1>
      <a:accent2>
        <a:srgbClr val="47438F"/>
      </a:accent2>
      <a:accent3>
        <a:srgbClr val="FFFFFF"/>
      </a:accent3>
      <a:accent4>
        <a:srgbClr val="000000"/>
      </a:accent4>
      <a:accent5>
        <a:srgbClr val="A5A5A5"/>
      </a:accent5>
      <a:accent6>
        <a:srgbClr val="595959"/>
      </a:accent6>
      <a:hlink>
        <a:srgbClr val="800000"/>
      </a:hlink>
      <a:folHlink>
        <a:srgbClr val="C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TaftPowerPoint.PPTX" id="{2C1A4B0B-281E-44EF-BB2D-9A0056A590B6}" vid="{9FAB0E9F-C5D5-40A6-BD16-835B1FED9FDE}"/>
    </a:ext>
  </a:extLst>
</a:theme>
</file>

<file path=docProps/app.xml><?xml version="1.0" encoding="utf-8"?>
<ap:Properties xmlns:vt="http://schemas.openxmlformats.org/officeDocument/2006/docPropsVTypes" xmlns:ap="http://schemas.openxmlformats.org/officeDocument/2006/extended-properties">
  <ap:Template>_TaftPowerPoint</ap:Template>
  <ap:Application>Microsoft Office PowerPoint</ap:Application>
  <ap:PresentationFormat>Widescreen</ap:PresentationFormat>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revision>23</revision>
  <lastPrinted>1900-01-01T05:00:00.0000000Z</lastPrinted>
  <dcterms:created xsi:type="dcterms:W3CDTF">1900-01-01T05:00:00.0000000Z</dcterms:created>
  <dcterms:modified xsi:type="dcterms:W3CDTF">1900-01-01T05:00:00.0000000Z</dcterms:modified>
</coreProperties>
</file>