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0"/>
  </p:notesMasterIdLst>
  <p:handoutMasterIdLst>
    <p:handoutMasterId r:id="rId121"/>
  </p:handoutMasterIdLst>
  <p:sldIdLst>
    <p:sldId id="256" r:id="rId2"/>
    <p:sldId id="362" r:id="rId3"/>
    <p:sldId id="259" r:id="rId4"/>
    <p:sldId id="257" r:id="rId5"/>
    <p:sldId id="263" r:id="rId6"/>
    <p:sldId id="260" r:id="rId7"/>
    <p:sldId id="358" r:id="rId8"/>
    <p:sldId id="356" r:id="rId9"/>
    <p:sldId id="309" r:id="rId10"/>
    <p:sldId id="353" r:id="rId11"/>
    <p:sldId id="354" r:id="rId12"/>
    <p:sldId id="355" r:id="rId13"/>
    <p:sldId id="364" r:id="rId14"/>
    <p:sldId id="314" r:id="rId15"/>
    <p:sldId id="261" r:id="rId16"/>
    <p:sldId id="264" r:id="rId17"/>
    <p:sldId id="262" r:id="rId18"/>
    <p:sldId id="266" r:id="rId19"/>
    <p:sldId id="329" r:id="rId20"/>
    <p:sldId id="351" r:id="rId21"/>
    <p:sldId id="328" r:id="rId22"/>
    <p:sldId id="265" r:id="rId23"/>
    <p:sldId id="317" r:id="rId24"/>
    <p:sldId id="315" r:id="rId25"/>
    <p:sldId id="268" r:id="rId26"/>
    <p:sldId id="269" r:id="rId27"/>
    <p:sldId id="270" r:id="rId28"/>
    <p:sldId id="319" r:id="rId29"/>
    <p:sldId id="330" r:id="rId30"/>
    <p:sldId id="331" r:id="rId31"/>
    <p:sldId id="332" r:id="rId32"/>
    <p:sldId id="333" r:id="rId33"/>
    <p:sldId id="334" r:id="rId34"/>
    <p:sldId id="335" r:id="rId35"/>
    <p:sldId id="336" r:id="rId36"/>
    <p:sldId id="365" r:id="rId37"/>
    <p:sldId id="367" r:id="rId38"/>
    <p:sldId id="271" r:id="rId39"/>
    <p:sldId id="318" r:id="rId40"/>
    <p:sldId id="352" r:id="rId41"/>
    <p:sldId id="381" r:id="rId42"/>
    <p:sldId id="379" r:id="rId43"/>
    <p:sldId id="337" r:id="rId44"/>
    <p:sldId id="368" r:id="rId45"/>
    <p:sldId id="339" r:id="rId46"/>
    <p:sldId id="272" r:id="rId47"/>
    <p:sldId id="370" r:id="rId48"/>
    <p:sldId id="310" r:id="rId49"/>
    <p:sldId id="273" r:id="rId50"/>
    <p:sldId id="274" r:id="rId51"/>
    <p:sldId id="340" r:id="rId52"/>
    <p:sldId id="383" r:id="rId53"/>
    <p:sldId id="275" r:id="rId54"/>
    <p:sldId id="276" r:id="rId55"/>
    <p:sldId id="369" r:id="rId56"/>
    <p:sldId id="380" r:id="rId57"/>
    <p:sldId id="311" r:id="rId58"/>
    <p:sldId id="277" r:id="rId59"/>
    <p:sldId id="322" r:id="rId60"/>
    <p:sldId id="290" r:id="rId61"/>
    <p:sldId id="291" r:id="rId62"/>
    <p:sldId id="289" r:id="rId63"/>
    <p:sldId id="357" r:id="rId64"/>
    <p:sldId id="321" r:id="rId65"/>
    <p:sldId id="287" r:id="rId66"/>
    <p:sldId id="363" r:id="rId67"/>
    <p:sldId id="286" r:id="rId68"/>
    <p:sldId id="283" r:id="rId69"/>
    <p:sldId id="282" r:id="rId70"/>
    <p:sldId id="341" r:id="rId71"/>
    <p:sldId id="342" r:id="rId72"/>
    <p:sldId id="292" r:id="rId73"/>
    <p:sldId id="293" r:id="rId74"/>
    <p:sldId id="312" r:id="rId75"/>
    <p:sldId id="323" r:id="rId76"/>
    <p:sldId id="294" r:id="rId77"/>
    <p:sldId id="313" r:id="rId78"/>
    <p:sldId id="384" r:id="rId79"/>
    <p:sldId id="295" r:id="rId80"/>
    <p:sldId id="343" r:id="rId81"/>
    <p:sldId id="326" r:id="rId82"/>
    <p:sldId id="382" r:id="rId83"/>
    <p:sldId id="297" r:id="rId84"/>
    <p:sldId id="298" r:id="rId85"/>
    <p:sldId id="344" r:id="rId86"/>
    <p:sldId id="316" r:id="rId87"/>
    <p:sldId id="299" r:id="rId88"/>
    <p:sldId id="300" r:id="rId89"/>
    <p:sldId id="301" r:id="rId90"/>
    <p:sldId id="324" r:id="rId91"/>
    <p:sldId id="302" r:id="rId92"/>
    <p:sldId id="303" r:id="rId93"/>
    <p:sldId id="304" r:id="rId94"/>
    <p:sldId id="278" r:id="rId95"/>
    <p:sldId id="347" r:id="rId96"/>
    <p:sldId id="349" r:id="rId97"/>
    <p:sldId id="346" r:id="rId98"/>
    <p:sldId id="348" r:id="rId99"/>
    <p:sldId id="280" r:id="rId100"/>
    <p:sldId id="372" r:id="rId101"/>
    <p:sldId id="279" r:id="rId102"/>
    <p:sldId id="327" r:id="rId103"/>
    <p:sldId id="350" r:id="rId104"/>
    <p:sldId id="373" r:id="rId105"/>
    <p:sldId id="377" r:id="rId106"/>
    <p:sldId id="378" r:id="rId107"/>
    <p:sldId id="374" r:id="rId108"/>
    <p:sldId id="375" r:id="rId109"/>
    <p:sldId id="376" r:id="rId110"/>
    <p:sldId id="305" r:id="rId111"/>
    <p:sldId id="360" r:id="rId112"/>
    <p:sldId id="361" r:id="rId113"/>
    <p:sldId id="288" r:id="rId114"/>
    <p:sldId id="307" r:id="rId115"/>
    <p:sldId id="306" r:id="rId116"/>
    <p:sldId id="359" r:id="rId117"/>
    <p:sldId id="345" r:id="rId118"/>
    <p:sldId id="371" r:id="rId1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89490" autoAdjust="0"/>
  </p:normalViewPr>
  <p:slideViewPr>
    <p:cSldViewPr snapToGrid="0">
      <p:cViewPr varScale="1">
        <p:scale>
          <a:sx n="99" d="100"/>
          <a:sy n="99" d="100"/>
        </p:scale>
        <p:origin x="834"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1835945-39EF-4256-8834-C810CFFC2A0C}" type="datetimeFigureOut">
              <a:rPr lang="en-US" smtClean="0"/>
              <a:t>9/29/2025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626009C-31DB-43FE-BD60-F99631173790}" type="slidenum">
              <a:rPr lang="en-US" smtClean="0"/>
              <a:t>‹#›</a:t>
            </a:fld>
            <a:endParaRPr lang="en-US"/>
          </a:p>
        </p:txBody>
      </p:sp>
    </p:spTree>
    <p:extLst>
      <p:ext uri="{BB962C8B-B14F-4D97-AF65-F5344CB8AC3E}">
        <p14:creationId xmlns:p14="http://schemas.microsoft.com/office/powerpoint/2010/main" val="2475299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1C44205-47E8-4C5B-877D-F73D462160AC}" type="datetimeFigureOut">
              <a:rPr lang="en-US" smtClean="0"/>
              <a:t>9/29/2025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539E848-5BCD-4ABC-843C-174441BC2EF1}" type="slidenum">
              <a:rPr lang="en-US" smtClean="0"/>
              <a:t>‹#›</a:t>
            </a:fld>
            <a:endParaRPr lang="en-US" dirty="0"/>
          </a:p>
        </p:txBody>
      </p:sp>
    </p:spTree>
    <p:extLst>
      <p:ext uri="{BB962C8B-B14F-4D97-AF65-F5344CB8AC3E}">
        <p14:creationId xmlns:p14="http://schemas.microsoft.com/office/powerpoint/2010/main" val="368656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1</a:t>
            </a:fld>
            <a:endParaRPr lang="en-US" dirty="0"/>
          </a:p>
        </p:txBody>
      </p:sp>
    </p:spTree>
    <p:extLst>
      <p:ext uri="{BB962C8B-B14F-4D97-AF65-F5344CB8AC3E}">
        <p14:creationId xmlns:p14="http://schemas.microsoft.com/office/powerpoint/2010/main" val="344858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10</a:t>
            </a:fld>
            <a:endParaRPr lang="en-US" dirty="0"/>
          </a:p>
        </p:txBody>
      </p:sp>
    </p:spTree>
    <p:extLst>
      <p:ext uri="{BB962C8B-B14F-4D97-AF65-F5344CB8AC3E}">
        <p14:creationId xmlns:p14="http://schemas.microsoft.com/office/powerpoint/2010/main" val="153156737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100</a:t>
            </a:fld>
            <a:endParaRPr lang="en-US" dirty="0"/>
          </a:p>
        </p:txBody>
      </p:sp>
    </p:spTree>
    <p:extLst>
      <p:ext uri="{BB962C8B-B14F-4D97-AF65-F5344CB8AC3E}">
        <p14:creationId xmlns:p14="http://schemas.microsoft.com/office/powerpoint/2010/main" val="408164830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101</a:t>
            </a:fld>
            <a:endParaRPr lang="en-US" dirty="0"/>
          </a:p>
        </p:txBody>
      </p:sp>
    </p:spTree>
    <p:extLst>
      <p:ext uri="{BB962C8B-B14F-4D97-AF65-F5344CB8AC3E}">
        <p14:creationId xmlns:p14="http://schemas.microsoft.com/office/powerpoint/2010/main" val="359869943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102</a:t>
            </a:fld>
            <a:endParaRPr lang="en-US" dirty="0"/>
          </a:p>
        </p:txBody>
      </p:sp>
    </p:spTree>
    <p:extLst>
      <p:ext uri="{BB962C8B-B14F-4D97-AF65-F5344CB8AC3E}">
        <p14:creationId xmlns:p14="http://schemas.microsoft.com/office/powerpoint/2010/main" val="197656936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103</a:t>
            </a:fld>
            <a:endParaRPr lang="en-US" dirty="0"/>
          </a:p>
        </p:txBody>
      </p:sp>
    </p:spTree>
    <p:extLst>
      <p:ext uri="{BB962C8B-B14F-4D97-AF65-F5344CB8AC3E}">
        <p14:creationId xmlns:p14="http://schemas.microsoft.com/office/powerpoint/2010/main" val="44677430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104</a:t>
            </a:fld>
            <a:endParaRPr lang="en-US" dirty="0"/>
          </a:p>
        </p:txBody>
      </p:sp>
    </p:spTree>
    <p:extLst>
      <p:ext uri="{BB962C8B-B14F-4D97-AF65-F5344CB8AC3E}">
        <p14:creationId xmlns:p14="http://schemas.microsoft.com/office/powerpoint/2010/main" val="23598661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105</a:t>
            </a:fld>
            <a:endParaRPr lang="en-US" dirty="0"/>
          </a:p>
        </p:txBody>
      </p:sp>
    </p:spTree>
    <p:extLst>
      <p:ext uri="{BB962C8B-B14F-4D97-AF65-F5344CB8AC3E}">
        <p14:creationId xmlns:p14="http://schemas.microsoft.com/office/powerpoint/2010/main" val="276955523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106</a:t>
            </a:fld>
            <a:endParaRPr lang="en-US" dirty="0"/>
          </a:p>
        </p:txBody>
      </p:sp>
    </p:spTree>
    <p:extLst>
      <p:ext uri="{BB962C8B-B14F-4D97-AF65-F5344CB8AC3E}">
        <p14:creationId xmlns:p14="http://schemas.microsoft.com/office/powerpoint/2010/main" val="186736851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107</a:t>
            </a:fld>
            <a:endParaRPr lang="en-US" dirty="0"/>
          </a:p>
        </p:txBody>
      </p:sp>
    </p:spTree>
    <p:extLst>
      <p:ext uri="{BB962C8B-B14F-4D97-AF65-F5344CB8AC3E}">
        <p14:creationId xmlns:p14="http://schemas.microsoft.com/office/powerpoint/2010/main" val="153182160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108</a:t>
            </a:fld>
            <a:endParaRPr lang="en-US" dirty="0"/>
          </a:p>
        </p:txBody>
      </p:sp>
    </p:spTree>
    <p:extLst>
      <p:ext uri="{BB962C8B-B14F-4D97-AF65-F5344CB8AC3E}">
        <p14:creationId xmlns:p14="http://schemas.microsoft.com/office/powerpoint/2010/main" val="282584435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109</a:t>
            </a:fld>
            <a:endParaRPr lang="en-US" dirty="0"/>
          </a:p>
        </p:txBody>
      </p:sp>
    </p:spTree>
    <p:extLst>
      <p:ext uri="{BB962C8B-B14F-4D97-AF65-F5344CB8AC3E}">
        <p14:creationId xmlns:p14="http://schemas.microsoft.com/office/powerpoint/2010/main" val="929999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11</a:t>
            </a:fld>
            <a:endParaRPr lang="en-US" dirty="0"/>
          </a:p>
        </p:txBody>
      </p:sp>
    </p:spTree>
    <p:extLst>
      <p:ext uri="{BB962C8B-B14F-4D97-AF65-F5344CB8AC3E}">
        <p14:creationId xmlns:p14="http://schemas.microsoft.com/office/powerpoint/2010/main" val="417626377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110</a:t>
            </a:fld>
            <a:endParaRPr lang="en-US" dirty="0"/>
          </a:p>
        </p:txBody>
      </p:sp>
    </p:spTree>
    <p:extLst>
      <p:ext uri="{BB962C8B-B14F-4D97-AF65-F5344CB8AC3E}">
        <p14:creationId xmlns:p14="http://schemas.microsoft.com/office/powerpoint/2010/main" val="376309653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111</a:t>
            </a:fld>
            <a:endParaRPr lang="en-US" dirty="0"/>
          </a:p>
        </p:txBody>
      </p:sp>
    </p:spTree>
    <p:extLst>
      <p:ext uri="{BB962C8B-B14F-4D97-AF65-F5344CB8AC3E}">
        <p14:creationId xmlns:p14="http://schemas.microsoft.com/office/powerpoint/2010/main" val="326983373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112</a:t>
            </a:fld>
            <a:endParaRPr lang="en-US" dirty="0"/>
          </a:p>
        </p:txBody>
      </p:sp>
    </p:spTree>
    <p:extLst>
      <p:ext uri="{BB962C8B-B14F-4D97-AF65-F5344CB8AC3E}">
        <p14:creationId xmlns:p14="http://schemas.microsoft.com/office/powerpoint/2010/main" val="375832738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113</a:t>
            </a:fld>
            <a:endParaRPr lang="en-US" dirty="0"/>
          </a:p>
        </p:txBody>
      </p:sp>
    </p:spTree>
    <p:extLst>
      <p:ext uri="{BB962C8B-B14F-4D97-AF65-F5344CB8AC3E}">
        <p14:creationId xmlns:p14="http://schemas.microsoft.com/office/powerpoint/2010/main" val="227432027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114</a:t>
            </a:fld>
            <a:endParaRPr lang="en-US" dirty="0"/>
          </a:p>
        </p:txBody>
      </p:sp>
    </p:spTree>
    <p:extLst>
      <p:ext uri="{BB962C8B-B14F-4D97-AF65-F5344CB8AC3E}">
        <p14:creationId xmlns:p14="http://schemas.microsoft.com/office/powerpoint/2010/main" val="32169892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115</a:t>
            </a:fld>
            <a:endParaRPr lang="en-US" dirty="0"/>
          </a:p>
        </p:txBody>
      </p:sp>
    </p:spTree>
    <p:extLst>
      <p:ext uri="{BB962C8B-B14F-4D97-AF65-F5344CB8AC3E}">
        <p14:creationId xmlns:p14="http://schemas.microsoft.com/office/powerpoint/2010/main" val="161376107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116</a:t>
            </a:fld>
            <a:endParaRPr lang="en-US" dirty="0"/>
          </a:p>
        </p:txBody>
      </p:sp>
    </p:spTree>
    <p:extLst>
      <p:ext uri="{BB962C8B-B14F-4D97-AF65-F5344CB8AC3E}">
        <p14:creationId xmlns:p14="http://schemas.microsoft.com/office/powerpoint/2010/main" val="359368210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117</a:t>
            </a:fld>
            <a:endParaRPr lang="en-US" dirty="0"/>
          </a:p>
        </p:txBody>
      </p:sp>
    </p:spTree>
    <p:extLst>
      <p:ext uri="{BB962C8B-B14F-4D97-AF65-F5344CB8AC3E}">
        <p14:creationId xmlns:p14="http://schemas.microsoft.com/office/powerpoint/2010/main" val="332778248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118</a:t>
            </a:fld>
            <a:endParaRPr lang="en-US" dirty="0"/>
          </a:p>
        </p:txBody>
      </p:sp>
    </p:spTree>
    <p:extLst>
      <p:ext uri="{BB962C8B-B14F-4D97-AF65-F5344CB8AC3E}">
        <p14:creationId xmlns:p14="http://schemas.microsoft.com/office/powerpoint/2010/main" val="2674337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12</a:t>
            </a:fld>
            <a:endParaRPr lang="en-US" dirty="0"/>
          </a:p>
        </p:txBody>
      </p:sp>
    </p:spTree>
    <p:extLst>
      <p:ext uri="{BB962C8B-B14F-4D97-AF65-F5344CB8AC3E}">
        <p14:creationId xmlns:p14="http://schemas.microsoft.com/office/powerpoint/2010/main" val="2988389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Pope County Public/Private Data Policy.</a:t>
            </a:r>
          </a:p>
        </p:txBody>
      </p:sp>
      <p:sp>
        <p:nvSpPr>
          <p:cNvPr id="4" name="Slide Number Placeholder 3"/>
          <p:cNvSpPr>
            <a:spLocks noGrp="1"/>
          </p:cNvSpPr>
          <p:nvPr>
            <p:ph type="sldNum" sz="quarter" idx="10"/>
          </p:nvPr>
        </p:nvSpPr>
        <p:spPr/>
        <p:txBody>
          <a:bodyPr/>
          <a:lstStyle/>
          <a:p>
            <a:fld id="{3539E848-5BCD-4ABC-843C-174441BC2EF1}" type="slidenum">
              <a:rPr lang="en-US" smtClean="0"/>
              <a:t>13</a:t>
            </a:fld>
            <a:endParaRPr lang="en-US" dirty="0"/>
          </a:p>
        </p:txBody>
      </p:sp>
    </p:spTree>
    <p:extLst>
      <p:ext uri="{BB962C8B-B14F-4D97-AF65-F5344CB8AC3E}">
        <p14:creationId xmlns:p14="http://schemas.microsoft.com/office/powerpoint/2010/main" val="3411076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14</a:t>
            </a:fld>
            <a:endParaRPr lang="en-US" dirty="0"/>
          </a:p>
        </p:txBody>
      </p:sp>
    </p:spTree>
    <p:extLst>
      <p:ext uri="{BB962C8B-B14F-4D97-AF65-F5344CB8AC3E}">
        <p14:creationId xmlns:p14="http://schemas.microsoft.com/office/powerpoint/2010/main" val="3965914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MNDOR</a:t>
            </a:r>
            <a:r>
              <a:rPr lang="en-US" baseline="0" dirty="0"/>
              <a:t> WILL SEND A MEMO REMINDING ASSESSORS OF THE REQUIREMENT EVERY 3 YEARS.</a:t>
            </a:r>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15</a:t>
            </a:fld>
            <a:endParaRPr lang="en-US" dirty="0"/>
          </a:p>
        </p:txBody>
      </p:sp>
    </p:spTree>
    <p:extLst>
      <p:ext uri="{BB962C8B-B14F-4D97-AF65-F5344CB8AC3E}">
        <p14:creationId xmlns:p14="http://schemas.microsoft.com/office/powerpoint/2010/main" val="2360832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16</a:t>
            </a:fld>
            <a:endParaRPr lang="en-US" dirty="0"/>
          </a:p>
        </p:txBody>
      </p:sp>
    </p:spTree>
    <p:extLst>
      <p:ext uri="{BB962C8B-B14F-4D97-AF65-F5344CB8AC3E}">
        <p14:creationId xmlns:p14="http://schemas.microsoft.com/office/powerpoint/2010/main" val="1423742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County may</a:t>
            </a:r>
            <a:r>
              <a:rPr lang="en-US" baseline="0" dirty="0"/>
              <a:t> want to post on county website with trained members link and training link.</a:t>
            </a:r>
          </a:p>
          <a:p>
            <a:r>
              <a:rPr lang="en-US" baseline="0" dirty="0"/>
              <a:t>IF a local jurisdiction asks if they have to have a bae, they do not have to. They may choose to go with open book.</a:t>
            </a:r>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17</a:t>
            </a:fld>
            <a:endParaRPr lang="en-US" dirty="0"/>
          </a:p>
        </p:txBody>
      </p:sp>
    </p:spTree>
    <p:extLst>
      <p:ext uri="{BB962C8B-B14F-4D97-AF65-F5344CB8AC3E}">
        <p14:creationId xmlns:p14="http://schemas.microsoft.com/office/powerpoint/2010/main" val="3373784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18</a:t>
            </a:fld>
            <a:endParaRPr lang="en-US" dirty="0"/>
          </a:p>
        </p:txBody>
      </p:sp>
    </p:spTree>
    <p:extLst>
      <p:ext uri="{BB962C8B-B14F-4D97-AF65-F5344CB8AC3E}">
        <p14:creationId xmlns:p14="http://schemas.microsoft.com/office/powerpoint/2010/main" val="569734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Listings</a:t>
            </a:r>
            <a:r>
              <a:rPr lang="en-US" baseline="0" dirty="0"/>
              <a:t> are updated periodically. More often towards February 1 of each year.</a:t>
            </a:r>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19</a:t>
            </a:fld>
            <a:endParaRPr lang="en-US" dirty="0"/>
          </a:p>
        </p:txBody>
      </p:sp>
    </p:spTree>
    <p:extLst>
      <p:ext uri="{BB962C8B-B14F-4D97-AF65-F5344CB8AC3E}">
        <p14:creationId xmlns:p14="http://schemas.microsoft.com/office/powerpoint/2010/main" val="331982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2</a:t>
            </a:fld>
            <a:endParaRPr lang="en-US" dirty="0"/>
          </a:p>
        </p:txBody>
      </p:sp>
    </p:spTree>
    <p:extLst>
      <p:ext uri="{BB962C8B-B14F-4D97-AF65-F5344CB8AC3E}">
        <p14:creationId xmlns:p14="http://schemas.microsoft.com/office/powerpoint/2010/main" val="3790024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20</a:t>
            </a:fld>
            <a:endParaRPr lang="en-US" dirty="0"/>
          </a:p>
        </p:txBody>
      </p:sp>
    </p:spTree>
    <p:extLst>
      <p:ext uri="{BB962C8B-B14F-4D97-AF65-F5344CB8AC3E}">
        <p14:creationId xmlns:p14="http://schemas.microsoft.com/office/powerpoint/2010/main" val="3238039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21</a:t>
            </a:fld>
            <a:endParaRPr lang="en-US" dirty="0"/>
          </a:p>
        </p:txBody>
      </p:sp>
    </p:spTree>
    <p:extLst>
      <p:ext uri="{BB962C8B-B14F-4D97-AF65-F5344CB8AC3E}">
        <p14:creationId xmlns:p14="http://schemas.microsoft.com/office/powerpoint/2010/main" val="4184259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22</a:t>
            </a:fld>
            <a:endParaRPr lang="en-US" dirty="0"/>
          </a:p>
        </p:txBody>
      </p:sp>
    </p:spTree>
    <p:extLst>
      <p:ext uri="{BB962C8B-B14F-4D97-AF65-F5344CB8AC3E}">
        <p14:creationId xmlns:p14="http://schemas.microsoft.com/office/powerpoint/2010/main" val="1202447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23</a:t>
            </a:fld>
            <a:endParaRPr lang="en-US" dirty="0"/>
          </a:p>
        </p:txBody>
      </p:sp>
    </p:spTree>
    <p:extLst>
      <p:ext uri="{BB962C8B-B14F-4D97-AF65-F5344CB8AC3E}">
        <p14:creationId xmlns:p14="http://schemas.microsoft.com/office/powerpoint/2010/main" val="1179237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24</a:t>
            </a:fld>
            <a:endParaRPr lang="en-US" dirty="0"/>
          </a:p>
        </p:txBody>
      </p:sp>
    </p:spTree>
    <p:extLst>
      <p:ext uri="{BB962C8B-B14F-4D97-AF65-F5344CB8AC3E}">
        <p14:creationId xmlns:p14="http://schemas.microsoft.com/office/powerpoint/2010/main" val="971707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to</a:t>
            </a:r>
            <a:r>
              <a:rPr lang="en-US" baseline="0" dirty="0"/>
              <a:t> post all meetings on county website</a:t>
            </a:r>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25</a:t>
            </a:fld>
            <a:endParaRPr lang="en-US" dirty="0"/>
          </a:p>
        </p:txBody>
      </p:sp>
    </p:spTree>
    <p:extLst>
      <p:ext uri="{BB962C8B-B14F-4D97-AF65-F5344CB8AC3E}">
        <p14:creationId xmlns:p14="http://schemas.microsoft.com/office/powerpoint/2010/main" val="3908174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26</a:t>
            </a:fld>
            <a:endParaRPr lang="en-US" dirty="0"/>
          </a:p>
        </p:txBody>
      </p:sp>
    </p:spTree>
    <p:extLst>
      <p:ext uri="{BB962C8B-B14F-4D97-AF65-F5344CB8AC3E}">
        <p14:creationId xmlns:p14="http://schemas.microsoft.com/office/powerpoint/2010/main" val="2534375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27</a:t>
            </a:fld>
            <a:endParaRPr lang="en-US" dirty="0"/>
          </a:p>
        </p:txBody>
      </p:sp>
    </p:spTree>
    <p:extLst>
      <p:ext uri="{BB962C8B-B14F-4D97-AF65-F5344CB8AC3E}">
        <p14:creationId xmlns:p14="http://schemas.microsoft.com/office/powerpoint/2010/main" val="1103084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28</a:t>
            </a:fld>
            <a:endParaRPr lang="en-US" dirty="0"/>
          </a:p>
        </p:txBody>
      </p:sp>
    </p:spTree>
    <p:extLst>
      <p:ext uri="{BB962C8B-B14F-4D97-AF65-F5344CB8AC3E}">
        <p14:creationId xmlns:p14="http://schemas.microsoft.com/office/powerpoint/2010/main" val="1271334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29</a:t>
            </a:fld>
            <a:endParaRPr lang="en-US" dirty="0"/>
          </a:p>
        </p:txBody>
      </p:sp>
    </p:spTree>
    <p:extLst>
      <p:ext uri="{BB962C8B-B14F-4D97-AF65-F5344CB8AC3E}">
        <p14:creationId xmlns:p14="http://schemas.microsoft.com/office/powerpoint/2010/main" val="567795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3</a:t>
            </a:fld>
            <a:endParaRPr lang="en-US" dirty="0"/>
          </a:p>
        </p:txBody>
      </p:sp>
    </p:spTree>
    <p:extLst>
      <p:ext uri="{BB962C8B-B14F-4D97-AF65-F5344CB8AC3E}">
        <p14:creationId xmlns:p14="http://schemas.microsoft.com/office/powerpoint/2010/main" val="3281169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30</a:t>
            </a:fld>
            <a:endParaRPr lang="en-US" dirty="0"/>
          </a:p>
        </p:txBody>
      </p:sp>
    </p:spTree>
    <p:extLst>
      <p:ext uri="{BB962C8B-B14F-4D97-AF65-F5344CB8AC3E}">
        <p14:creationId xmlns:p14="http://schemas.microsoft.com/office/powerpoint/2010/main" val="2816189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31</a:t>
            </a:fld>
            <a:endParaRPr lang="en-US" dirty="0"/>
          </a:p>
        </p:txBody>
      </p:sp>
    </p:spTree>
    <p:extLst>
      <p:ext uri="{BB962C8B-B14F-4D97-AF65-F5344CB8AC3E}">
        <p14:creationId xmlns:p14="http://schemas.microsoft.com/office/powerpoint/2010/main" val="92873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32</a:t>
            </a:fld>
            <a:endParaRPr lang="en-US" dirty="0"/>
          </a:p>
        </p:txBody>
      </p:sp>
    </p:spTree>
    <p:extLst>
      <p:ext uri="{BB962C8B-B14F-4D97-AF65-F5344CB8AC3E}">
        <p14:creationId xmlns:p14="http://schemas.microsoft.com/office/powerpoint/2010/main" val="2471340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33</a:t>
            </a:fld>
            <a:endParaRPr lang="en-US" dirty="0"/>
          </a:p>
        </p:txBody>
      </p:sp>
    </p:spTree>
    <p:extLst>
      <p:ext uri="{BB962C8B-B14F-4D97-AF65-F5344CB8AC3E}">
        <p14:creationId xmlns:p14="http://schemas.microsoft.com/office/powerpoint/2010/main" val="36593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34</a:t>
            </a:fld>
            <a:endParaRPr lang="en-US" dirty="0"/>
          </a:p>
        </p:txBody>
      </p:sp>
    </p:spTree>
    <p:extLst>
      <p:ext uri="{BB962C8B-B14F-4D97-AF65-F5344CB8AC3E}">
        <p14:creationId xmlns:p14="http://schemas.microsoft.com/office/powerpoint/2010/main" val="2268290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35</a:t>
            </a:fld>
            <a:endParaRPr lang="en-US" dirty="0"/>
          </a:p>
        </p:txBody>
      </p:sp>
    </p:spTree>
    <p:extLst>
      <p:ext uri="{BB962C8B-B14F-4D97-AF65-F5344CB8AC3E}">
        <p14:creationId xmlns:p14="http://schemas.microsoft.com/office/powerpoint/2010/main" val="3712114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36</a:t>
            </a:fld>
            <a:endParaRPr lang="en-US" dirty="0"/>
          </a:p>
        </p:txBody>
      </p:sp>
    </p:spTree>
    <p:extLst>
      <p:ext uri="{BB962C8B-B14F-4D97-AF65-F5344CB8AC3E}">
        <p14:creationId xmlns:p14="http://schemas.microsoft.com/office/powerpoint/2010/main" val="2097681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37</a:t>
            </a:fld>
            <a:endParaRPr lang="en-US" dirty="0"/>
          </a:p>
        </p:txBody>
      </p:sp>
    </p:spTree>
    <p:extLst>
      <p:ext uri="{BB962C8B-B14F-4D97-AF65-F5344CB8AC3E}">
        <p14:creationId xmlns:p14="http://schemas.microsoft.com/office/powerpoint/2010/main" val="39570438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38</a:t>
            </a:fld>
            <a:endParaRPr lang="en-US" dirty="0"/>
          </a:p>
        </p:txBody>
      </p:sp>
    </p:spTree>
    <p:extLst>
      <p:ext uri="{BB962C8B-B14F-4D97-AF65-F5344CB8AC3E}">
        <p14:creationId xmlns:p14="http://schemas.microsoft.com/office/powerpoint/2010/main" val="3698134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39</a:t>
            </a:fld>
            <a:endParaRPr lang="en-US" dirty="0"/>
          </a:p>
        </p:txBody>
      </p:sp>
    </p:spTree>
    <p:extLst>
      <p:ext uri="{BB962C8B-B14F-4D97-AF65-F5344CB8AC3E}">
        <p14:creationId xmlns:p14="http://schemas.microsoft.com/office/powerpoint/2010/main" val="2048183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4</a:t>
            </a:fld>
            <a:endParaRPr lang="en-US" dirty="0"/>
          </a:p>
        </p:txBody>
      </p:sp>
    </p:spTree>
    <p:extLst>
      <p:ext uri="{BB962C8B-B14F-4D97-AF65-F5344CB8AC3E}">
        <p14:creationId xmlns:p14="http://schemas.microsoft.com/office/powerpoint/2010/main" val="1674988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40</a:t>
            </a:fld>
            <a:endParaRPr lang="en-US" dirty="0"/>
          </a:p>
        </p:txBody>
      </p:sp>
    </p:spTree>
    <p:extLst>
      <p:ext uri="{BB962C8B-B14F-4D97-AF65-F5344CB8AC3E}">
        <p14:creationId xmlns:p14="http://schemas.microsoft.com/office/powerpoint/2010/main" val="17657527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41</a:t>
            </a:fld>
            <a:endParaRPr lang="en-US" dirty="0"/>
          </a:p>
        </p:txBody>
      </p:sp>
    </p:spTree>
    <p:extLst>
      <p:ext uri="{BB962C8B-B14F-4D97-AF65-F5344CB8AC3E}">
        <p14:creationId xmlns:p14="http://schemas.microsoft.com/office/powerpoint/2010/main" val="25672700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May be good practice for assessor to publish all meetings on their county website</a:t>
            </a:r>
          </a:p>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42</a:t>
            </a:fld>
            <a:endParaRPr lang="en-US" dirty="0"/>
          </a:p>
        </p:txBody>
      </p:sp>
    </p:spTree>
    <p:extLst>
      <p:ext uri="{BB962C8B-B14F-4D97-AF65-F5344CB8AC3E}">
        <p14:creationId xmlns:p14="http://schemas.microsoft.com/office/powerpoint/2010/main" val="3987858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43</a:t>
            </a:fld>
            <a:endParaRPr lang="en-US" dirty="0"/>
          </a:p>
        </p:txBody>
      </p:sp>
    </p:spTree>
    <p:extLst>
      <p:ext uri="{BB962C8B-B14F-4D97-AF65-F5344CB8AC3E}">
        <p14:creationId xmlns:p14="http://schemas.microsoft.com/office/powerpoint/2010/main" val="9239839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44</a:t>
            </a:fld>
            <a:endParaRPr lang="en-US" dirty="0"/>
          </a:p>
        </p:txBody>
      </p:sp>
    </p:spTree>
    <p:extLst>
      <p:ext uri="{BB962C8B-B14F-4D97-AF65-F5344CB8AC3E}">
        <p14:creationId xmlns:p14="http://schemas.microsoft.com/office/powerpoint/2010/main" val="30555808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45</a:t>
            </a:fld>
            <a:endParaRPr lang="en-US" dirty="0"/>
          </a:p>
        </p:txBody>
      </p:sp>
    </p:spTree>
    <p:extLst>
      <p:ext uri="{BB962C8B-B14F-4D97-AF65-F5344CB8AC3E}">
        <p14:creationId xmlns:p14="http://schemas.microsoft.com/office/powerpoint/2010/main" val="29295418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46</a:t>
            </a:fld>
            <a:endParaRPr lang="en-US" dirty="0"/>
          </a:p>
        </p:txBody>
      </p:sp>
    </p:spTree>
    <p:extLst>
      <p:ext uri="{BB962C8B-B14F-4D97-AF65-F5344CB8AC3E}">
        <p14:creationId xmlns:p14="http://schemas.microsoft.com/office/powerpoint/2010/main" val="36520117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47</a:t>
            </a:fld>
            <a:endParaRPr lang="en-US" dirty="0"/>
          </a:p>
        </p:txBody>
      </p:sp>
    </p:spTree>
    <p:extLst>
      <p:ext uri="{BB962C8B-B14F-4D97-AF65-F5344CB8AC3E}">
        <p14:creationId xmlns:p14="http://schemas.microsoft.com/office/powerpoint/2010/main" val="42271582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48</a:t>
            </a:fld>
            <a:endParaRPr lang="en-US" dirty="0"/>
          </a:p>
        </p:txBody>
      </p:sp>
    </p:spTree>
    <p:extLst>
      <p:ext uri="{BB962C8B-B14F-4D97-AF65-F5344CB8AC3E}">
        <p14:creationId xmlns:p14="http://schemas.microsoft.com/office/powerpoint/2010/main" val="10825170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49</a:t>
            </a:fld>
            <a:endParaRPr lang="en-US" dirty="0"/>
          </a:p>
        </p:txBody>
      </p:sp>
    </p:spTree>
    <p:extLst>
      <p:ext uri="{BB962C8B-B14F-4D97-AF65-F5344CB8AC3E}">
        <p14:creationId xmlns:p14="http://schemas.microsoft.com/office/powerpoint/2010/main" val="2004095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5</a:t>
            </a:fld>
            <a:endParaRPr lang="en-US" dirty="0"/>
          </a:p>
        </p:txBody>
      </p:sp>
    </p:spTree>
    <p:extLst>
      <p:ext uri="{BB962C8B-B14F-4D97-AF65-F5344CB8AC3E}">
        <p14:creationId xmlns:p14="http://schemas.microsoft.com/office/powerpoint/2010/main" val="694845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50</a:t>
            </a:fld>
            <a:endParaRPr lang="en-US" dirty="0"/>
          </a:p>
        </p:txBody>
      </p:sp>
    </p:spTree>
    <p:extLst>
      <p:ext uri="{BB962C8B-B14F-4D97-AF65-F5344CB8AC3E}">
        <p14:creationId xmlns:p14="http://schemas.microsoft.com/office/powerpoint/2010/main" val="37130608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51</a:t>
            </a:fld>
            <a:endParaRPr lang="en-US" dirty="0"/>
          </a:p>
        </p:txBody>
      </p:sp>
    </p:spTree>
    <p:extLst>
      <p:ext uri="{BB962C8B-B14F-4D97-AF65-F5344CB8AC3E}">
        <p14:creationId xmlns:p14="http://schemas.microsoft.com/office/powerpoint/2010/main" val="31554282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52</a:t>
            </a:fld>
            <a:endParaRPr lang="en-US" dirty="0"/>
          </a:p>
        </p:txBody>
      </p:sp>
    </p:spTree>
    <p:extLst>
      <p:ext uri="{BB962C8B-B14F-4D97-AF65-F5344CB8AC3E}">
        <p14:creationId xmlns:p14="http://schemas.microsoft.com/office/powerpoint/2010/main" val="32420348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53</a:t>
            </a:fld>
            <a:endParaRPr lang="en-US" dirty="0"/>
          </a:p>
        </p:txBody>
      </p:sp>
    </p:spTree>
    <p:extLst>
      <p:ext uri="{BB962C8B-B14F-4D97-AF65-F5344CB8AC3E}">
        <p14:creationId xmlns:p14="http://schemas.microsoft.com/office/powerpoint/2010/main" val="29960773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54</a:t>
            </a:fld>
            <a:endParaRPr lang="en-US" dirty="0"/>
          </a:p>
        </p:txBody>
      </p:sp>
    </p:spTree>
    <p:extLst>
      <p:ext uri="{BB962C8B-B14F-4D97-AF65-F5344CB8AC3E}">
        <p14:creationId xmlns:p14="http://schemas.microsoft.com/office/powerpoint/2010/main" val="35005486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55</a:t>
            </a:fld>
            <a:endParaRPr lang="en-US" dirty="0"/>
          </a:p>
        </p:txBody>
      </p:sp>
    </p:spTree>
    <p:extLst>
      <p:ext uri="{BB962C8B-B14F-4D97-AF65-F5344CB8AC3E}">
        <p14:creationId xmlns:p14="http://schemas.microsoft.com/office/powerpoint/2010/main" val="42345273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56</a:t>
            </a:fld>
            <a:endParaRPr lang="en-US" dirty="0"/>
          </a:p>
        </p:txBody>
      </p:sp>
    </p:spTree>
    <p:extLst>
      <p:ext uri="{BB962C8B-B14F-4D97-AF65-F5344CB8AC3E}">
        <p14:creationId xmlns:p14="http://schemas.microsoft.com/office/powerpoint/2010/main" val="17907953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57</a:t>
            </a:fld>
            <a:endParaRPr lang="en-US" dirty="0"/>
          </a:p>
        </p:txBody>
      </p:sp>
    </p:spTree>
    <p:extLst>
      <p:ext uri="{BB962C8B-B14F-4D97-AF65-F5344CB8AC3E}">
        <p14:creationId xmlns:p14="http://schemas.microsoft.com/office/powerpoint/2010/main" val="31882759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58</a:t>
            </a:fld>
            <a:endParaRPr lang="en-US" dirty="0"/>
          </a:p>
        </p:txBody>
      </p:sp>
    </p:spTree>
    <p:extLst>
      <p:ext uri="{BB962C8B-B14F-4D97-AF65-F5344CB8AC3E}">
        <p14:creationId xmlns:p14="http://schemas.microsoft.com/office/powerpoint/2010/main" val="5780981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59</a:t>
            </a:fld>
            <a:endParaRPr lang="en-US" dirty="0"/>
          </a:p>
        </p:txBody>
      </p:sp>
    </p:spTree>
    <p:extLst>
      <p:ext uri="{BB962C8B-B14F-4D97-AF65-F5344CB8AC3E}">
        <p14:creationId xmlns:p14="http://schemas.microsoft.com/office/powerpoint/2010/main" val="629878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6</a:t>
            </a:fld>
            <a:endParaRPr lang="en-US" dirty="0"/>
          </a:p>
        </p:txBody>
      </p:sp>
    </p:spTree>
    <p:extLst>
      <p:ext uri="{BB962C8B-B14F-4D97-AF65-F5344CB8AC3E}">
        <p14:creationId xmlns:p14="http://schemas.microsoft.com/office/powerpoint/2010/main" val="40084866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60</a:t>
            </a:fld>
            <a:endParaRPr lang="en-US" dirty="0"/>
          </a:p>
        </p:txBody>
      </p:sp>
    </p:spTree>
    <p:extLst>
      <p:ext uri="{BB962C8B-B14F-4D97-AF65-F5344CB8AC3E}">
        <p14:creationId xmlns:p14="http://schemas.microsoft.com/office/powerpoint/2010/main" val="15259710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61</a:t>
            </a:fld>
            <a:endParaRPr lang="en-US" dirty="0"/>
          </a:p>
        </p:txBody>
      </p:sp>
    </p:spTree>
    <p:extLst>
      <p:ext uri="{BB962C8B-B14F-4D97-AF65-F5344CB8AC3E}">
        <p14:creationId xmlns:p14="http://schemas.microsoft.com/office/powerpoint/2010/main" val="2267031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62</a:t>
            </a:fld>
            <a:endParaRPr lang="en-US" dirty="0"/>
          </a:p>
        </p:txBody>
      </p:sp>
    </p:spTree>
    <p:extLst>
      <p:ext uri="{BB962C8B-B14F-4D97-AF65-F5344CB8AC3E}">
        <p14:creationId xmlns:p14="http://schemas.microsoft.com/office/powerpoint/2010/main" val="25452351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63</a:t>
            </a:fld>
            <a:endParaRPr lang="en-US" dirty="0"/>
          </a:p>
        </p:txBody>
      </p:sp>
    </p:spTree>
    <p:extLst>
      <p:ext uri="{BB962C8B-B14F-4D97-AF65-F5344CB8AC3E}">
        <p14:creationId xmlns:p14="http://schemas.microsoft.com/office/powerpoint/2010/main" val="4054368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64</a:t>
            </a:fld>
            <a:endParaRPr lang="en-US" dirty="0"/>
          </a:p>
        </p:txBody>
      </p:sp>
    </p:spTree>
    <p:extLst>
      <p:ext uri="{BB962C8B-B14F-4D97-AF65-F5344CB8AC3E}">
        <p14:creationId xmlns:p14="http://schemas.microsoft.com/office/powerpoint/2010/main" val="578970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65</a:t>
            </a:fld>
            <a:endParaRPr lang="en-US" dirty="0"/>
          </a:p>
        </p:txBody>
      </p:sp>
    </p:spTree>
    <p:extLst>
      <p:ext uri="{BB962C8B-B14F-4D97-AF65-F5344CB8AC3E}">
        <p14:creationId xmlns:p14="http://schemas.microsoft.com/office/powerpoint/2010/main" val="37234434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Social Security Edit listings throughout the year.</a:t>
            </a:r>
            <a:r>
              <a:rPr lang="en-US" baseline="0" dirty="0"/>
              <a:t> Don’t wait until you are ready to submit the Homestead Data File.</a:t>
            </a:r>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66</a:t>
            </a:fld>
            <a:endParaRPr lang="en-US" dirty="0"/>
          </a:p>
        </p:txBody>
      </p:sp>
    </p:spTree>
    <p:extLst>
      <p:ext uri="{BB962C8B-B14F-4D97-AF65-F5344CB8AC3E}">
        <p14:creationId xmlns:p14="http://schemas.microsoft.com/office/powerpoint/2010/main" val="5941182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67</a:t>
            </a:fld>
            <a:endParaRPr lang="en-US" dirty="0"/>
          </a:p>
        </p:txBody>
      </p:sp>
    </p:spTree>
    <p:extLst>
      <p:ext uri="{BB962C8B-B14F-4D97-AF65-F5344CB8AC3E}">
        <p14:creationId xmlns:p14="http://schemas.microsoft.com/office/powerpoint/2010/main" val="763309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68</a:t>
            </a:fld>
            <a:endParaRPr lang="en-US" dirty="0"/>
          </a:p>
        </p:txBody>
      </p:sp>
    </p:spTree>
    <p:extLst>
      <p:ext uri="{BB962C8B-B14F-4D97-AF65-F5344CB8AC3E}">
        <p14:creationId xmlns:p14="http://schemas.microsoft.com/office/powerpoint/2010/main" val="36606096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69</a:t>
            </a:fld>
            <a:endParaRPr lang="en-US" dirty="0"/>
          </a:p>
        </p:txBody>
      </p:sp>
    </p:spTree>
    <p:extLst>
      <p:ext uri="{BB962C8B-B14F-4D97-AF65-F5344CB8AC3E}">
        <p14:creationId xmlns:p14="http://schemas.microsoft.com/office/powerpoint/2010/main" val="3406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7</a:t>
            </a:fld>
            <a:endParaRPr lang="en-US" dirty="0"/>
          </a:p>
        </p:txBody>
      </p:sp>
    </p:spTree>
    <p:extLst>
      <p:ext uri="{BB962C8B-B14F-4D97-AF65-F5344CB8AC3E}">
        <p14:creationId xmlns:p14="http://schemas.microsoft.com/office/powerpoint/2010/main" val="18333445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70</a:t>
            </a:fld>
            <a:endParaRPr lang="en-US" dirty="0"/>
          </a:p>
        </p:txBody>
      </p:sp>
    </p:spTree>
    <p:extLst>
      <p:ext uri="{BB962C8B-B14F-4D97-AF65-F5344CB8AC3E}">
        <p14:creationId xmlns:p14="http://schemas.microsoft.com/office/powerpoint/2010/main" val="34094119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71</a:t>
            </a:fld>
            <a:endParaRPr lang="en-US" dirty="0"/>
          </a:p>
        </p:txBody>
      </p:sp>
    </p:spTree>
    <p:extLst>
      <p:ext uri="{BB962C8B-B14F-4D97-AF65-F5344CB8AC3E}">
        <p14:creationId xmlns:p14="http://schemas.microsoft.com/office/powerpoint/2010/main" val="15669722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72</a:t>
            </a:fld>
            <a:endParaRPr lang="en-US" dirty="0"/>
          </a:p>
        </p:txBody>
      </p:sp>
    </p:spTree>
    <p:extLst>
      <p:ext uri="{BB962C8B-B14F-4D97-AF65-F5344CB8AC3E}">
        <p14:creationId xmlns:p14="http://schemas.microsoft.com/office/powerpoint/2010/main" val="38267304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73</a:t>
            </a:fld>
            <a:endParaRPr lang="en-US" dirty="0"/>
          </a:p>
        </p:txBody>
      </p:sp>
    </p:spTree>
    <p:extLst>
      <p:ext uri="{BB962C8B-B14F-4D97-AF65-F5344CB8AC3E}">
        <p14:creationId xmlns:p14="http://schemas.microsoft.com/office/powerpoint/2010/main" val="20295398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74</a:t>
            </a:fld>
            <a:endParaRPr lang="en-US" dirty="0"/>
          </a:p>
        </p:txBody>
      </p:sp>
    </p:spTree>
    <p:extLst>
      <p:ext uri="{BB962C8B-B14F-4D97-AF65-F5344CB8AC3E}">
        <p14:creationId xmlns:p14="http://schemas.microsoft.com/office/powerpoint/2010/main" val="2039897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75</a:t>
            </a:fld>
            <a:endParaRPr lang="en-US" dirty="0"/>
          </a:p>
        </p:txBody>
      </p:sp>
    </p:spTree>
    <p:extLst>
      <p:ext uri="{BB962C8B-B14F-4D97-AF65-F5344CB8AC3E}">
        <p14:creationId xmlns:p14="http://schemas.microsoft.com/office/powerpoint/2010/main" val="37867163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76</a:t>
            </a:fld>
            <a:endParaRPr lang="en-US" dirty="0"/>
          </a:p>
        </p:txBody>
      </p:sp>
    </p:spTree>
    <p:extLst>
      <p:ext uri="{BB962C8B-B14F-4D97-AF65-F5344CB8AC3E}">
        <p14:creationId xmlns:p14="http://schemas.microsoft.com/office/powerpoint/2010/main" val="10939636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77</a:t>
            </a:fld>
            <a:endParaRPr lang="en-US" dirty="0"/>
          </a:p>
        </p:txBody>
      </p:sp>
    </p:spTree>
    <p:extLst>
      <p:ext uri="{BB962C8B-B14F-4D97-AF65-F5344CB8AC3E}">
        <p14:creationId xmlns:p14="http://schemas.microsoft.com/office/powerpoint/2010/main" val="5525710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78</a:t>
            </a:fld>
            <a:endParaRPr lang="en-US" dirty="0"/>
          </a:p>
        </p:txBody>
      </p:sp>
    </p:spTree>
    <p:extLst>
      <p:ext uri="{BB962C8B-B14F-4D97-AF65-F5344CB8AC3E}">
        <p14:creationId xmlns:p14="http://schemas.microsoft.com/office/powerpoint/2010/main" val="21729785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79</a:t>
            </a:fld>
            <a:endParaRPr lang="en-US" dirty="0"/>
          </a:p>
        </p:txBody>
      </p:sp>
    </p:spTree>
    <p:extLst>
      <p:ext uri="{BB962C8B-B14F-4D97-AF65-F5344CB8AC3E}">
        <p14:creationId xmlns:p14="http://schemas.microsoft.com/office/powerpoint/2010/main" val="1050693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8</a:t>
            </a:fld>
            <a:endParaRPr lang="en-US" dirty="0"/>
          </a:p>
        </p:txBody>
      </p:sp>
    </p:spTree>
    <p:extLst>
      <p:ext uri="{BB962C8B-B14F-4D97-AF65-F5344CB8AC3E}">
        <p14:creationId xmlns:p14="http://schemas.microsoft.com/office/powerpoint/2010/main" val="11609088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80</a:t>
            </a:fld>
            <a:endParaRPr lang="en-US" dirty="0"/>
          </a:p>
        </p:txBody>
      </p:sp>
    </p:spTree>
    <p:extLst>
      <p:ext uri="{BB962C8B-B14F-4D97-AF65-F5344CB8AC3E}">
        <p14:creationId xmlns:p14="http://schemas.microsoft.com/office/powerpoint/2010/main" val="9315891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81</a:t>
            </a:fld>
            <a:endParaRPr lang="en-US" dirty="0"/>
          </a:p>
        </p:txBody>
      </p:sp>
    </p:spTree>
    <p:extLst>
      <p:ext uri="{BB962C8B-B14F-4D97-AF65-F5344CB8AC3E}">
        <p14:creationId xmlns:p14="http://schemas.microsoft.com/office/powerpoint/2010/main" val="199922573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82</a:t>
            </a:fld>
            <a:endParaRPr lang="en-US" dirty="0"/>
          </a:p>
        </p:txBody>
      </p:sp>
    </p:spTree>
    <p:extLst>
      <p:ext uri="{BB962C8B-B14F-4D97-AF65-F5344CB8AC3E}">
        <p14:creationId xmlns:p14="http://schemas.microsoft.com/office/powerpoint/2010/main" val="15461883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83</a:t>
            </a:fld>
            <a:endParaRPr lang="en-US" dirty="0"/>
          </a:p>
        </p:txBody>
      </p:sp>
    </p:spTree>
    <p:extLst>
      <p:ext uri="{BB962C8B-B14F-4D97-AF65-F5344CB8AC3E}">
        <p14:creationId xmlns:p14="http://schemas.microsoft.com/office/powerpoint/2010/main" val="17369855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84</a:t>
            </a:fld>
            <a:endParaRPr lang="en-US" dirty="0"/>
          </a:p>
        </p:txBody>
      </p:sp>
    </p:spTree>
    <p:extLst>
      <p:ext uri="{BB962C8B-B14F-4D97-AF65-F5344CB8AC3E}">
        <p14:creationId xmlns:p14="http://schemas.microsoft.com/office/powerpoint/2010/main" val="116688484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85</a:t>
            </a:fld>
            <a:endParaRPr lang="en-US" dirty="0"/>
          </a:p>
        </p:txBody>
      </p:sp>
    </p:spTree>
    <p:extLst>
      <p:ext uri="{BB962C8B-B14F-4D97-AF65-F5344CB8AC3E}">
        <p14:creationId xmlns:p14="http://schemas.microsoft.com/office/powerpoint/2010/main" val="18041704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86</a:t>
            </a:fld>
            <a:endParaRPr lang="en-US" dirty="0"/>
          </a:p>
        </p:txBody>
      </p:sp>
    </p:spTree>
    <p:extLst>
      <p:ext uri="{BB962C8B-B14F-4D97-AF65-F5344CB8AC3E}">
        <p14:creationId xmlns:p14="http://schemas.microsoft.com/office/powerpoint/2010/main" val="33377951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87</a:t>
            </a:fld>
            <a:endParaRPr lang="en-US" dirty="0"/>
          </a:p>
        </p:txBody>
      </p:sp>
    </p:spTree>
    <p:extLst>
      <p:ext uri="{BB962C8B-B14F-4D97-AF65-F5344CB8AC3E}">
        <p14:creationId xmlns:p14="http://schemas.microsoft.com/office/powerpoint/2010/main" val="436747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88</a:t>
            </a:fld>
            <a:endParaRPr lang="en-US" dirty="0"/>
          </a:p>
        </p:txBody>
      </p:sp>
    </p:spTree>
    <p:extLst>
      <p:ext uri="{BB962C8B-B14F-4D97-AF65-F5344CB8AC3E}">
        <p14:creationId xmlns:p14="http://schemas.microsoft.com/office/powerpoint/2010/main" val="171586200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89</a:t>
            </a:fld>
            <a:endParaRPr lang="en-US" dirty="0"/>
          </a:p>
        </p:txBody>
      </p:sp>
    </p:spTree>
    <p:extLst>
      <p:ext uri="{BB962C8B-B14F-4D97-AF65-F5344CB8AC3E}">
        <p14:creationId xmlns:p14="http://schemas.microsoft.com/office/powerpoint/2010/main" val="426268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9</a:t>
            </a:fld>
            <a:endParaRPr lang="en-US" dirty="0"/>
          </a:p>
        </p:txBody>
      </p:sp>
    </p:spTree>
    <p:extLst>
      <p:ext uri="{BB962C8B-B14F-4D97-AF65-F5344CB8AC3E}">
        <p14:creationId xmlns:p14="http://schemas.microsoft.com/office/powerpoint/2010/main" val="40999891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90</a:t>
            </a:fld>
            <a:endParaRPr lang="en-US" dirty="0"/>
          </a:p>
        </p:txBody>
      </p:sp>
    </p:spTree>
    <p:extLst>
      <p:ext uri="{BB962C8B-B14F-4D97-AF65-F5344CB8AC3E}">
        <p14:creationId xmlns:p14="http://schemas.microsoft.com/office/powerpoint/2010/main" val="143259150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91</a:t>
            </a:fld>
            <a:endParaRPr lang="en-US" dirty="0"/>
          </a:p>
        </p:txBody>
      </p:sp>
    </p:spTree>
    <p:extLst>
      <p:ext uri="{BB962C8B-B14F-4D97-AF65-F5344CB8AC3E}">
        <p14:creationId xmlns:p14="http://schemas.microsoft.com/office/powerpoint/2010/main" val="34702147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92</a:t>
            </a:fld>
            <a:endParaRPr lang="en-US" dirty="0"/>
          </a:p>
        </p:txBody>
      </p:sp>
    </p:spTree>
    <p:extLst>
      <p:ext uri="{BB962C8B-B14F-4D97-AF65-F5344CB8AC3E}">
        <p14:creationId xmlns:p14="http://schemas.microsoft.com/office/powerpoint/2010/main" val="33734090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93</a:t>
            </a:fld>
            <a:endParaRPr lang="en-US" dirty="0"/>
          </a:p>
        </p:txBody>
      </p:sp>
    </p:spTree>
    <p:extLst>
      <p:ext uri="{BB962C8B-B14F-4D97-AF65-F5344CB8AC3E}">
        <p14:creationId xmlns:p14="http://schemas.microsoft.com/office/powerpoint/2010/main" val="15613168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94</a:t>
            </a:fld>
            <a:endParaRPr lang="en-US" dirty="0"/>
          </a:p>
        </p:txBody>
      </p:sp>
    </p:spTree>
    <p:extLst>
      <p:ext uri="{BB962C8B-B14F-4D97-AF65-F5344CB8AC3E}">
        <p14:creationId xmlns:p14="http://schemas.microsoft.com/office/powerpoint/2010/main" val="344198028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95</a:t>
            </a:fld>
            <a:endParaRPr lang="en-US" dirty="0"/>
          </a:p>
        </p:txBody>
      </p:sp>
    </p:spTree>
    <p:extLst>
      <p:ext uri="{BB962C8B-B14F-4D97-AF65-F5344CB8AC3E}">
        <p14:creationId xmlns:p14="http://schemas.microsoft.com/office/powerpoint/2010/main" val="405540721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96</a:t>
            </a:fld>
            <a:endParaRPr lang="en-US" dirty="0"/>
          </a:p>
        </p:txBody>
      </p:sp>
    </p:spTree>
    <p:extLst>
      <p:ext uri="{BB962C8B-B14F-4D97-AF65-F5344CB8AC3E}">
        <p14:creationId xmlns:p14="http://schemas.microsoft.com/office/powerpoint/2010/main" val="194598798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9E848-5BCD-4ABC-843C-174441BC2EF1}" type="slidenum">
              <a:rPr lang="en-US" smtClean="0"/>
              <a:t>97</a:t>
            </a:fld>
            <a:endParaRPr lang="en-US" dirty="0"/>
          </a:p>
        </p:txBody>
      </p:sp>
    </p:spTree>
    <p:extLst>
      <p:ext uri="{BB962C8B-B14F-4D97-AF65-F5344CB8AC3E}">
        <p14:creationId xmlns:p14="http://schemas.microsoft.com/office/powerpoint/2010/main" val="113903657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98</a:t>
            </a:fld>
            <a:endParaRPr lang="en-US" dirty="0"/>
          </a:p>
        </p:txBody>
      </p:sp>
    </p:spTree>
    <p:extLst>
      <p:ext uri="{BB962C8B-B14F-4D97-AF65-F5344CB8AC3E}">
        <p14:creationId xmlns:p14="http://schemas.microsoft.com/office/powerpoint/2010/main" val="13644354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9E848-5BCD-4ABC-843C-174441BC2EF1}" type="slidenum">
              <a:rPr lang="en-US" smtClean="0"/>
              <a:t>99</a:t>
            </a:fld>
            <a:endParaRPr lang="en-US" dirty="0"/>
          </a:p>
        </p:txBody>
      </p:sp>
    </p:spTree>
    <p:extLst>
      <p:ext uri="{BB962C8B-B14F-4D97-AF65-F5344CB8AC3E}">
        <p14:creationId xmlns:p14="http://schemas.microsoft.com/office/powerpoint/2010/main" val="2097824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9/29/2025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buysse@co.lyon.mn.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bonnie.lay@popecountymn.gov" TargetMode="External"/><Relationship Id="rId4" Type="http://schemas.openxmlformats.org/officeDocument/2006/relationships/hyperlink" Target="mailto:Jean.Nelson@pcmn.u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8" Type="http://schemas.openxmlformats.org/officeDocument/2006/relationships/hyperlink" Target="https://www.mnmaao.org/" TargetMode="External"/><Relationship Id="rId3" Type="http://schemas.openxmlformats.org/officeDocument/2006/relationships/hyperlink" Target="mailto:proptax.information@state.mn.us" TargetMode="External"/><Relationship Id="rId7" Type="http://schemas.openxmlformats.org/officeDocument/2006/relationships/hyperlink" Target="http://www.leg.mn.gov/"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hyperlink" Target="https://www.revenue.state.mn.us/property-tax-administrators-manual" TargetMode="External"/><Relationship Id="rId5" Type="http://schemas.openxmlformats.org/officeDocument/2006/relationships/hyperlink" Target="mailto:prism.mdor@state.mn.us" TargetMode="External"/><Relationship Id="rId4" Type="http://schemas.openxmlformats.org/officeDocument/2006/relationships/hyperlink" Target="https://maao.memberclicks.net/mn-dept-of-revenue" TargetMode="External"/><Relationship Id="rId9" Type="http://schemas.openxmlformats.org/officeDocument/2006/relationships/hyperlink" Target="https://www.mndor.state.mn.us/boalicensing/Account/Login" TargetMode="External"/></Relationships>
</file>

<file path=ppt/slides/_rels/slide1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mailto:VR_support@state.mn.us"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mailto:markbuysse@co.lyon.mn.us" TargetMode="External"/><Relationship Id="rId2" Type="http://schemas.openxmlformats.org/officeDocument/2006/relationships/notesSlide" Target="../notesSlides/notesSlide118.xml"/><Relationship Id="rId1" Type="http://schemas.openxmlformats.org/officeDocument/2006/relationships/slideLayout" Target="../slideLayouts/slideLayout1.xml"/><Relationship Id="rId5" Type="http://schemas.openxmlformats.org/officeDocument/2006/relationships/hyperlink" Target="mailto:bonnie.lay@popecountymn.gov" TargetMode="External"/><Relationship Id="rId4" Type="http://schemas.openxmlformats.org/officeDocument/2006/relationships/hyperlink" Target="mailto:Jean.Nelson@pcmn.u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2.mda.state.mn.us/webapp/lis/corpfarm_default.js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revenue.state.mn.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revenue.state.mn.us/minnesota-state-board-assessors" TargetMode="External"/><Relationship Id="rId5" Type="http://schemas.openxmlformats.org/officeDocument/2006/relationships/hyperlink" Target="http://www.revisor.mn.gov/statutes/" TargetMode="External"/><Relationship Id="rId4" Type="http://schemas.openxmlformats.org/officeDocument/2006/relationships/hyperlink" Target="mnmaao.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mn.gov/tax-court/"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steve.oBRien@state.mn.u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evenue.state.mn.us/board-appeal-and-equalizat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79621"/>
            <a:ext cx="8689976" cy="1925051"/>
          </a:xfrm>
        </p:spPr>
        <p:txBody>
          <a:bodyPr>
            <a:normAutofit/>
          </a:bodyPr>
          <a:lstStyle/>
          <a:p>
            <a:r>
              <a:rPr lang="en-US" sz="6600" dirty="0"/>
              <a:t>A DEEPER DIVE INTO THE ASSESSMENT TIMELINE</a:t>
            </a:r>
          </a:p>
        </p:txBody>
      </p:sp>
      <p:sp>
        <p:nvSpPr>
          <p:cNvPr id="3" name="Subtitle 2"/>
          <p:cNvSpPr>
            <a:spLocks noGrp="1"/>
          </p:cNvSpPr>
          <p:nvPr>
            <p:ph type="subTitle" idx="1"/>
          </p:nvPr>
        </p:nvSpPr>
        <p:spPr>
          <a:xfrm>
            <a:off x="1751012" y="4062664"/>
            <a:ext cx="8689976" cy="1333930"/>
          </a:xfrm>
        </p:spPr>
        <p:txBody>
          <a:bodyPr>
            <a:normAutofit fontScale="77500" lnSpcReduction="20000"/>
          </a:bodyPr>
          <a:lstStyle/>
          <a:p>
            <a:r>
              <a:rPr lang="en-US"/>
              <a:t>Mark Buysse | Lyon county assessor | </a:t>
            </a:r>
            <a:r>
              <a:rPr lang="en-US">
                <a:hlinkClick r:id="rId3"/>
              </a:rPr>
              <a:t>markbuysse@co.lyon.mn.us</a:t>
            </a:r>
            <a:endParaRPr lang="en-US"/>
          </a:p>
          <a:p>
            <a:r>
              <a:rPr lang="en-US"/>
              <a:t>Jean nelson | pipestone county assessor | </a:t>
            </a:r>
            <a:r>
              <a:rPr lang="en-US">
                <a:hlinkClick r:id="rId4"/>
              </a:rPr>
              <a:t>Jean.Nelson@pcmn.us</a:t>
            </a:r>
            <a:endParaRPr lang="en-US"/>
          </a:p>
          <a:p>
            <a:r>
              <a:rPr lang="en-US"/>
              <a:t>Bonnie lay | pope county deputy assessor | </a:t>
            </a:r>
            <a:r>
              <a:rPr lang="en-US">
                <a:hlinkClick r:id="rId5"/>
              </a:rPr>
              <a:t>bonnie.lay@popecountymn.gov</a:t>
            </a:r>
            <a:endParaRPr lang="en-US"/>
          </a:p>
          <a:p>
            <a:endParaRPr lang="en-US" dirty="0"/>
          </a:p>
        </p:txBody>
      </p:sp>
    </p:spTree>
    <p:extLst>
      <p:ext uri="{BB962C8B-B14F-4D97-AF65-F5344CB8AC3E}">
        <p14:creationId xmlns:p14="http://schemas.microsoft.com/office/powerpoint/2010/main" val="3532248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lstStyle/>
          <a:p>
            <a:r>
              <a:rPr lang="en-US" dirty="0"/>
              <a:t>January</a:t>
            </a:r>
          </a:p>
        </p:txBody>
      </p:sp>
      <p:sp>
        <p:nvSpPr>
          <p:cNvPr id="3" name="Content Placeholder 2"/>
          <p:cNvSpPr>
            <a:spLocks noGrp="1"/>
          </p:cNvSpPr>
          <p:nvPr>
            <p:ph sz="quarter" idx="13"/>
          </p:nvPr>
        </p:nvSpPr>
        <p:spPr>
          <a:xfrm>
            <a:off x="913775" y="1446835"/>
            <a:ext cx="10363826" cy="4553915"/>
          </a:xfrm>
        </p:spPr>
        <p:txBody>
          <a:bodyPr>
            <a:normAutofit/>
          </a:bodyPr>
          <a:lstStyle/>
          <a:p>
            <a:pPr marL="0" indent="0">
              <a:buNone/>
            </a:pPr>
            <a:r>
              <a:rPr lang="en-US" sz="2200" b="1" dirty="0"/>
              <a:t>Looking forward</a:t>
            </a:r>
          </a:p>
          <a:p>
            <a:pPr marL="457200" lvl="1" indent="0">
              <a:buNone/>
            </a:pPr>
            <a:r>
              <a:rPr lang="en-US" sz="2000" dirty="0"/>
              <a:t>Assessor disclosure form</a:t>
            </a:r>
          </a:p>
          <a:p>
            <a:pPr lvl="2"/>
            <a:r>
              <a:rPr lang="en-US" sz="1800" dirty="0"/>
              <a:t>The code of conduct and ethics prohibits assessors from accepting appraisal assignments in which the assessor is related to the owner as a spouse, parent, or child, by blood or by marriage, or in which the assessor has a financial or other interest in the property. </a:t>
            </a:r>
          </a:p>
        </p:txBody>
      </p:sp>
    </p:spTree>
    <p:extLst>
      <p:ext uri="{BB962C8B-B14F-4D97-AF65-F5344CB8AC3E}">
        <p14:creationId xmlns:p14="http://schemas.microsoft.com/office/powerpoint/2010/main" val="249998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endParaRPr lang="en-US" dirty="0"/>
          </a:p>
        </p:txBody>
      </p:sp>
      <p:pic>
        <p:nvPicPr>
          <p:cNvPr id="5" name="Picture 4"/>
          <p:cNvPicPr>
            <a:picLocks noChangeAspect="1"/>
          </p:cNvPicPr>
          <p:nvPr/>
        </p:nvPicPr>
        <p:blipFill>
          <a:blip r:embed="rId3"/>
          <a:stretch>
            <a:fillRect/>
          </a:stretch>
        </p:blipFill>
        <p:spPr>
          <a:xfrm>
            <a:off x="194936" y="788053"/>
            <a:ext cx="11801502" cy="5003146"/>
          </a:xfrm>
          <a:prstGeom prst="rect">
            <a:avLst/>
          </a:prstGeom>
        </p:spPr>
      </p:pic>
    </p:spTree>
    <p:extLst>
      <p:ext uri="{BB962C8B-B14F-4D97-AF65-F5344CB8AC3E}">
        <p14:creationId xmlns:p14="http://schemas.microsoft.com/office/powerpoint/2010/main" val="40080555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76908"/>
          </a:xfrm>
        </p:spPr>
        <p:txBody>
          <a:bodyPr/>
          <a:lstStyle/>
          <a:p>
            <a:r>
              <a:rPr lang="en-US" dirty="0"/>
              <a:t>HOMESTEAD</a:t>
            </a:r>
          </a:p>
        </p:txBody>
      </p:sp>
      <p:sp>
        <p:nvSpPr>
          <p:cNvPr id="3" name="Content Placeholder 2"/>
          <p:cNvSpPr>
            <a:spLocks noGrp="1"/>
          </p:cNvSpPr>
          <p:nvPr>
            <p:ph sz="quarter" idx="13"/>
          </p:nvPr>
        </p:nvSpPr>
        <p:spPr>
          <a:xfrm>
            <a:off x="913774" y="1415845"/>
            <a:ext cx="10363826" cy="5442155"/>
          </a:xfrm>
        </p:spPr>
        <p:txBody>
          <a:bodyPr>
            <a:normAutofit/>
          </a:bodyPr>
          <a:lstStyle/>
          <a:p>
            <a:pPr lvl="1"/>
            <a:r>
              <a:rPr lang="en-US" dirty="0"/>
              <a:t>Applications</a:t>
            </a:r>
          </a:p>
          <a:p>
            <a:pPr lvl="2"/>
            <a:r>
              <a:rPr lang="en-US" dirty="0"/>
              <a:t>Send reminders, verify, approve/deny applications</a:t>
            </a:r>
          </a:p>
          <a:p>
            <a:pPr lvl="3"/>
            <a:r>
              <a:rPr lang="en-US" dirty="0"/>
              <a:t>Regular homestead – residential and agricultural</a:t>
            </a:r>
          </a:p>
          <a:p>
            <a:pPr lvl="4"/>
            <a:r>
              <a:rPr lang="en-US" dirty="0"/>
              <a:t>Trust owned – certificate of trust</a:t>
            </a:r>
          </a:p>
          <a:p>
            <a:pPr lvl="5"/>
            <a:r>
              <a:rPr lang="en-US" dirty="0"/>
              <a:t>Mda registered for irrevocable trusts</a:t>
            </a:r>
          </a:p>
          <a:p>
            <a:pPr lvl="4"/>
            <a:r>
              <a:rPr lang="en-US" dirty="0"/>
              <a:t>Entity ownership breakdown</a:t>
            </a:r>
          </a:p>
          <a:p>
            <a:pPr lvl="5"/>
            <a:r>
              <a:rPr lang="en-US" dirty="0"/>
              <a:t>Mda registered?</a:t>
            </a:r>
          </a:p>
          <a:p>
            <a:pPr lvl="4"/>
            <a:r>
              <a:rPr lang="en-US" dirty="0"/>
              <a:t>Address change</a:t>
            </a:r>
          </a:p>
          <a:p>
            <a:pPr lvl="4"/>
            <a:r>
              <a:rPr lang="en-US" dirty="0"/>
              <a:t>Change of ownership</a:t>
            </a:r>
          </a:p>
          <a:p>
            <a:pPr lvl="3"/>
            <a:r>
              <a:rPr lang="en-US" dirty="0"/>
              <a:t>Relative homestead</a:t>
            </a:r>
          </a:p>
          <a:p>
            <a:pPr lvl="3"/>
            <a:r>
              <a:rPr lang="en-US" dirty="0"/>
              <a:t>Special agricultural homestead</a:t>
            </a:r>
          </a:p>
          <a:p>
            <a:pPr lvl="3"/>
            <a:r>
              <a:rPr lang="en-US" dirty="0"/>
              <a:t>Special homestead</a:t>
            </a:r>
          </a:p>
          <a:p>
            <a:pPr lvl="4"/>
            <a:r>
              <a:rPr lang="en-US" dirty="0"/>
              <a:t>Disabled vet</a:t>
            </a:r>
          </a:p>
          <a:p>
            <a:pPr lvl="4"/>
            <a:r>
              <a:rPr lang="en-US" dirty="0"/>
              <a:t>Blind/disabled</a:t>
            </a:r>
          </a:p>
          <a:p>
            <a:pPr lvl="4"/>
            <a:r>
              <a:rPr lang="en-US" dirty="0"/>
              <a:t>Etc.</a:t>
            </a:r>
          </a:p>
          <a:p>
            <a:pPr lvl="2"/>
            <a:r>
              <a:rPr lang="en-US" dirty="0"/>
              <a:t>administer and code</a:t>
            </a:r>
          </a:p>
        </p:txBody>
      </p:sp>
      <p:pic>
        <p:nvPicPr>
          <p:cNvPr id="4" name="Picture 3" descr="Clipart - home clip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634" y="1919309"/>
            <a:ext cx="3476581" cy="3476581"/>
          </a:xfrm>
          <a:prstGeom prst="rect">
            <a:avLst/>
          </a:prstGeom>
        </p:spPr>
      </p:pic>
    </p:spTree>
    <p:extLst>
      <p:ext uri="{BB962C8B-B14F-4D97-AF65-F5344CB8AC3E}">
        <p14:creationId xmlns:p14="http://schemas.microsoft.com/office/powerpoint/2010/main" val="182542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76908"/>
          </a:xfrm>
        </p:spPr>
        <p:txBody>
          <a:bodyPr/>
          <a:lstStyle/>
          <a:p>
            <a:r>
              <a:rPr lang="en-US" dirty="0"/>
              <a:t>HOMESTEAD</a:t>
            </a:r>
          </a:p>
        </p:txBody>
      </p:sp>
      <p:sp>
        <p:nvSpPr>
          <p:cNvPr id="3" name="Content Placeholder 2"/>
          <p:cNvSpPr>
            <a:spLocks noGrp="1"/>
          </p:cNvSpPr>
          <p:nvPr>
            <p:ph sz="quarter" idx="13"/>
          </p:nvPr>
        </p:nvSpPr>
        <p:spPr>
          <a:xfrm>
            <a:off x="913774" y="1743075"/>
            <a:ext cx="10363826" cy="4876799"/>
          </a:xfrm>
        </p:spPr>
        <p:txBody>
          <a:bodyPr>
            <a:normAutofit/>
          </a:bodyPr>
          <a:lstStyle/>
          <a:p>
            <a:pPr marL="0" indent="0">
              <a:buNone/>
            </a:pPr>
            <a:r>
              <a:rPr lang="en-US" dirty="0"/>
              <a:t>THROUGHOUT THE YEAR, YOU MAY WANT TO SEND OUT SECOND OR THIRD NOTICES FOR HOMESTEAD APPLICATIONS AND SPECIAL AGRICULTURAL HOMESTEADS. </a:t>
            </a:r>
          </a:p>
          <a:p>
            <a:pPr lvl="1"/>
            <a:r>
              <a:rPr lang="en-US" dirty="0"/>
              <a:t>THIS IS NOT A REQUIREMENT, BUT GOOD PRACTICE. </a:t>
            </a:r>
            <a:r>
              <a:rPr lang="en-US" i="1" dirty="0">
                <a:solidFill>
                  <a:schemeClr val="tx1">
                    <a:lumMod val="50000"/>
                    <a:lumOff val="50000"/>
                  </a:schemeClr>
                </a:solidFill>
              </a:rPr>
              <a:t>(Best practice to document each attempt)</a:t>
            </a:r>
            <a:r>
              <a:rPr lang="en-US" dirty="0"/>
              <a:t>  </a:t>
            </a:r>
          </a:p>
          <a:p>
            <a:pPr lvl="1"/>
            <a:endParaRPr lang="en-US" dirty="0"/>
          </a:p>
        </p:txBody>
      </p:sp>
    </p:spTree>
    <p:extLst>
      <p:ext uri="{BB962C8B-B14F-4D97-AF65-F5344CB8AC3E}">
        <p14:creationId xmlns:p14="http://schemas.microsoft.com/office/powerpoint/2010/main" val="255940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76908"/>
          </a:xfrm>
        </p:spPr>
        <p:txBody>
          <a:bodyPr>
            <a:normAutofit/>
          </a:bodyPr>
          <a:lstStyle/>
          <a:p>
            <a:r>
              <a:rPr lang="en-US" dirty="0"/>
              <a:t>QUINTILE</a:t>
            </a:r>
          </a:p>
        </p:txBody>
      </p:sp>
      <p:sp>
        <p:nvSpPr>
          <p:cNvPr id="3" name="Content Placeholder 2"/>
          <p:cNvSpPr>
            <a:spLocks noGrp="1"/>
          </p:cNvSpPr>
          <p:nvPr>
            <p:ph sz="quarter" idx="13"/>
          </p:nvPr>
        </p:nvSpPr>
        <p:spPr>
          <a:xfrm>
            <a:off x="913774" y="1743075"/>
            <a:ext cx="10363826" cy="4876799"/>
          </a:xfrm>
        </p:spPr>
        <p:txBody>
          <a:bodyPr>
            <a:normAutofit/>
          </a:bodyPr>
          <a:lstStyle/>
          <a:p>
            <a:r>
              <a:rPr lang="en-US" sz="2200" dirty="0"/>
              <a:t>Quintile plan</a:t>
            </a:r>
          </a:p>
          <a:p>
            <a:pPr lvl="1"/>
            <a:r>
              <a:rPr lang="en-US" sz="2000" dirty="0"/>
              <a:t>Have a quintile reassessment plan</a:t>
            </a:r>
          </a:p>
          <a:p>
            <a:pPr lvl="2"/>
            <a:r>
              <a:rPr lang="en-US" sz="1800" dirty="0"/>
              <a:t>Is this plan accessible to staff and local assessors?</a:t>
            </a:r>
          </a:p>
          <a:p>
            <a:pPr lvl="2"/>
            <a:r>
              <a:rPr lang="en-US" sz="1800" dirty="0"/>
              <a:t>Update annually</a:t>
            </a:r>
          </a:p>
          <a:p>
            <a:pPr lvl="1"/>
            <a:r>
              <a:rPr lang="en-US" sz="2000" dirty="0"/>
              <a:t>Be specific and consistent.</a:t>
            </a:r>
            <a:endParaRPr lang="en-US" dirty="0"/>
          </a:p>
          <a:p>
            <a:pPr lvl="2"/>
            <a:r>
              <a:rPr lang="en-US" sz="1800" dirty="0"/>
              <a:t>Plan includes all jurisdictions within the county</a:t>
            </a:r>
          </a:p>
          <a:p>
            <a:pPr lvl="2"/>
            <a:r>
              <a:rPr lang="en-US" sz="1800" dirty="0"/>
              <a:t>specify detailed parcel ranges including parcel counts</a:t>
            </a:r>
          </a:p>
          <a:p>
            <a:pPr lvl="2"/>
            <a:r>
              <a:rPr lang="en-US" sz="1800" dirty="0"/>
              <a:t>ASSIGN JURISDICTIONS TO SPECIFIC APPRAISERS/ASSESSORS</a:t>
            </a:r>
          </a:p>
          <a:p>
            <a:pPr lvl="2"/>
            <a:r>
              <a:rPr lang="en-US" sz="1800" dirty="0"/>
              <a:t>HAVE written expectations regarding what the quintile review entails</a:t>
            </a:r>
          </a:p>
          <a:p>
            <a:pPr lvl="2"/>
            <a:r>
              <a:rPr lang="en-US" sz="1800" dirty="0"/>
              <a:t>UPDATE LETTERS/POSTCARDS </a:t>
            </a:r>
          </a:p>
          <a:p>
            <a:pPr lvl="3"/>
            <a:r>
              <a:rPr lang="en-US" sz="1600" dirty="0"/>
              <a:t>SEND LETTERS/POSTCARDS PRIOR TO QUINTILE </a:t>
            </a:r>
            <a:r>
              <a:rPr lang="en-US" sz="1600" dirty="0">
                <a:solidFill>
                  <a:schemeClr val="tx1">
                    <a:lumMod val="50000"/>
                    <a:lumOff val="50000"/>
                  </a:schemeClr>
                </a:solidFill>
              </a:rPr>
              <a:t>(NOT REQUIRED)</a:t>
            </a:r>
          </a:p>
          <a:p>
            <a:pPr lvl="2"/>
            <a:endParaRPr lang="en-US" dirty="0"/>
          </a:p>
          <a:p>
            <a:pPr lvl="3"/>
            <a:endParaRPr lang="en-US" dirty="0"/>
          </a:p>
          <a:p>
            <a:pPr marL="457200" lvl="1" indent="0">
              <a:buNone/>
            </a:pPr>
            <a:endParaRPr lang="en-US" dirty="0"/>
          </a:p>
        </p:txBody>
      </p:sp>
    </p:spTree>
    <p:extLst>
      <p:ext uri="{BB962C8B-B14F-4D97-AF65-F5344CB8AC3E}">
        <p14:creationId xmlns:p14="http://schemas.microsoft.com/office/powerpoint/2010/main" val="7725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76908"/>
          </a:xfrm>
        </p:spPr>
        <p:txBody>
          <a:bodyPr/>
          <a:lstStyle/>
          <a:p>
            <a:r>
              <a:rPr lang="en-US" dirty="0"/>
              <a:t>ASSESSMENT MANUAL</a:t>
            </a:r>
          </a:p>
        </p:txBody>
      </p:sp>
      <p:sp>
        <p:nvSpPr>
          <p:cNvPr id="3" name="Content Placeholder 2"/>
          <p:cNvSpPr>
            <a:spLocks noGrp="1"/>
          </p:cNvSpPr>
          <p:nvPr>
            <p:ph sz="quarter" idx="13"/>
          </p:nvPr>
        </p:nvSpPr>
        <p:spPr>
          <a:xfrm>
            <a:off x="913774" y="1743075"/>
            <a:ext cx="10363826" cy="4876799"/>
          </a:xfrm>
        </p:spPr>
        <p:txBody>
          <a:bodyPr>
            <a:normAutofit/>
          </a:bodyPr>
          <a:lstStyle/>
          <a:p>
            <a:pPr>
              <a:lnSpc>
                <a:spcPct val="100000"/>
              </a:lnSpc>
            </a:pPr>
            <a:r>
              <a:rPr lang="en-US" sz="2200" dirty="0"/>
              <a:t>The MNDOR conducts annual REVIEWS WITHIN THE ASSESSOR’S OFFICE evaluating:</a:t>
            </a:r>
          </a:p>
          <a:p>
            <a:pPr lvl="1">
              <a:lnSpc>
                <a:spcPct val="100000"/>
              </a:lnSpc>
            </a:pPr>
            <a:r>
              <a:rPr lang="en-US" dirty="0"/>
              <a:t>PARCEL AND STAFFING INFORMATION</a:t>
            </a:r>
          </a:p>
          <a:p>
            <a:pPr lvl="1">
              <a:lnSpc>
                <a:spcPct val="100000"/>
              </a:lnSpc>
            </a:pPr>
            <a:r>
              <a:rPr lang="en-US" dirty="0"/>
              <a:t>OFFICE ADMINISTRATION/POLICIES</a:t>
            </a:r>
          </a:p>
          <a:p>
            <a:pPr lvl="1">
              <a:lnSpc>
                <a:spcPct val="100000"/>
              </a:lnSpc>
            </a:pPr>
            <a:r>
              <a:rPr lang="en-US" dirty="0"/>
              <a:t>CLASSIFICATION AND VALUATION</a:t>
            </a:r>
          </a:p>
          <a:p>
            <a:pPr lvl="1">
              <a:lnSpc>
                <a:spcPct val="100000"/>
              </a:lnSpc>
            </a:pPr>
            <a:r>
              <a:rPr lang="en-US" dirty="0"/>
              <a:t>STATE BOARD OF EQUALIZATION (SBAE)</a:t>
            </a:r>
          </a:p>
          <a:p>
            <a:pPr lvl="1">
              <a:lnSpc>
                <a:spcPct val="100000"/>
              </a:lnSpc>
            </a:pPr>
            <a:r>
              <a:rPr lang="en-US" dirty="0"/>
              <a:t>QUINTILE COMPLIANCE</a:t>
            </a:r>
          </a:p>
          <a:p>
            <a:pPr lvl="1"/>
            <a:endParaRPr lang="en-US" dirty="0"/>
          </a:p>
          <a:p>
            <a:pPr lvl="1"/>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881816" y="2324185"/>
            <a:ext cx="3739978" cy="3277544"/>
          </a:xfrm>
          <a:prstGeom prst="rect">
            <a:avLst/>
          </a:prstGeom>
        </p:spPr>
      </p:pic>
    </p:spTree>
    <p:extLst>
      <p:ext uri="{BB962C8B-B14F-4D97-AF65-F5344CB8AC3E}">
        <p14:creationId xmlns:p14="http://schemas.microsoft.com/office/powerpoint/2010/main" val="395544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76908"/>
          </a:xfrm>
        </p:spPr>
        <p:txBody>
          <a:bodyPr/>
          <a:lstStyle/>
          <a:p>
            <a:r>
              <a:rPr lang="en-US" dirty="0"/>
              <a:t>ASSESSMENT MANUAL</a:t>
            </a:r>
          </a:p>
        </p:txBody>
      </p:sp>
      <p:sp>
        <p:nvSpPr>
          <p:cNvPr id="3" name="Content Placeholder 2"/>
          <p:cNvSpPr>
            <a:spLocks noGrp="1"/>
          </p:cNvSpPr>
          <p:nvPr>
            <p:ph sz="quarter" idx="13"/>
          </p:nvPr>
        </p:nvSpPr>
        <p:spPr>
          <a:xfrm>
            <a:off x="913774" y="1743075"/>
            <a:ext cx="10363826" cy="4876799"/>
          </a:xfrm>
        </p:spPr>
        <p:txBody>
          <a:bodyPr>
            <a:normAutofit/>
          </a:bodyPr>
          <a:lstStyle/>
          <a:p>
            <a:pPr>
              <a:lnSpc>
                <a:spcPct val="100000"/>
              </a:lnSpc>
            </a:pPr>
            <a:r>
              <a:rPr lang="en-US" sz="2200" dirty="0"/>
              <a:t>Parcel and staffing</a:t>
            </a:r>
          </a:p>
          <a:p>
            <a:pPr lvl="1">
              <a:lnSpc>
                <a:spcPct val="100000"/>
              </a:lnSpc>
            </a:pPr>
            <a:r>
              <a:rPr lang="en-US" sz="2000" dirty="0"/>
              <a:t>How many parcels are assigned per county support staff?</a:t>
            </a:r>
          </a:p>
          <a:p>
            <a:pPr>
              <a:lnSpc>
                <a:spcPct val="100000"/>
              </a:lnSpc>
            </a:pPr>
            <a:r>
              <a:rPr lang="en-US" sz="2200" dirty="0"/>
              <a:t>Quintile</a:t>
            </a:r>
          </a:p>
          <a:p>
            <a:pPr lvl="1">
              <a:lnSpc>
                <a:spcPct val="100000"/>
              </a:lnSpc>
            </a:pPr>
            <a:r>
              <a:rPr lang="en-US" sz="2000" dirty="0"/>
              <a:t>ARE ALL PARCELS IN COMPLIANCE? IF NOT, IDENTIFY DEFICIENCIES.</a:t>
            </a:r>
          </a:p>
          <a:p>
            <a:pPr lvl="2">
              <a:lnSpc>
                <a:spcPct val="100000"/>
              </a:lnSpc>
            </a:pPr>
            <a:r>
              <a:rPr lang="en-US" sz="1800" dirty="0"/>
              <a:t>Assessors certify compliance with the mndor yearly</a:t>
            </a:r>
          </a:p>
          <a:p>
            <a:pPr>
              <a:lnSpc>
                <a:spcPct val="100000"/>
              </a:lnSpc>
            </a:pPr>
            <a:r>
              <a:rPr lang="en-US" dirty="0"/>
              <a:t>Policies and procedures</a:t>
            </a:r>
          </a:p>
          <a:p>
            <a:pPr lvl="1">
              <a:lnSpc>
                <a:spcPct val="100000"/>
              </a:lnSpc>
            </a:pPr>
            <a:r>
              <a:rPr lang="en-US" dirty="0"/>
              <a:t>Sales chasing, private data, CONFLICT OF INTEREST, split/combination, bae, tax court, NEW CONSTRUCTION, VERIFYING SALES, EXEMPTIONS, ABATEMENTS, LICENSING and etc.</a:t>
            </a:r>
          </a:p>
          <a:p>
            <a:pPr>
              <a:lnSpc>
                <a:spcPct val="100000"/>
              </a:lnSpc>
            </a:pPr>
            <a:r>
              <a:rPr lang="en-US" sz="2200" dirty="0"/>
              <a:t>Assessment information</a:t>
            </a:r>
          </a:p>
          <a:p>
            <a:pPr lvl="1">
              <a:lnSpc>
                <a:spcPct val="100000"/>
              </a:lnSpc>
            </a:pPr>
            <a:r>
              <a:rPr lang="en-US" sz="2000" dirty="0"/>
              <a:t>Building schedules</a:t>
            </a:r>
          </a:p>
          <a:p>
            <a:pPr lvl="1">
              <a:lnSpc>
                <a:spcPct val="100000"/>
              </a:lnSpc>
            </a:pPr>
            <a:r>
              <a:rPr lang="en-US" sz="2000" dirty="0"/>
              <a:t>Bae information</a:t>
            </a:r>
          </a:p>
          <a:p>
            <a:pPr lvl="1">
              <a:lnSpc>
                <a:spcPct val="100000"/>
              </a:lnSpc>
            </a:pPr>
            <a:r>
              <a:rPr lang="en-US" sz="2000" dirty="0"/>
              <a:t>EXPECTATIONS (BOTH INTERNAL AND EXTERNAL)</a:t>
            </a:r>
          </a:p>
          <a:p>
            <a:pPr lvl="1"/>
            <a:endParaRPr lang="en-US" dirty="0"/>
          </a:p>
          <a:p>
            <a:pPr lvl="1"/>
            <a:endParaRPr lang="en-US" dirty="0"/>
          </a:p>
        </p:txBody>
      </p:sp>
      <p:pic>
        <p:nvPicPr>
          <p:cNvPr id="4" name="Picture 3"/>
          <p:cNvPicPr>
            <a:picLocks noChangeAspect="1"/>
          </p:cNvPicPr>
          <p:nvPr/>
        </p:nvPicPr>
        <p:blipFill>
          <a:blip r:embed="rId3"/>
          <a:stretch>
            <a:fillRect/>
          </a:stretch>
        </p:blipFill>
        <p:spPr>
          <a:xfrm>
            <a:off x="8510336" y="363948"/>
            <a:ext cx="2629092" cy="1671797"/>
          </a:xfrm>
          <a:prstGeom prst="rect">
            <a:avLst/>
          </a:prstGeom>
        </p:spPr>
      </p:pic>
    </p:spTree>
    <p:extLst>
      <p:ext uri="{BB962C8B-B14F-4D97-AF65-F5344CB8AC3E}">
        <p14:creationId xmlns:p14="http://schemas.microsoft.com/office/powerpoint/2010/main" val="405896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76908"/>
          </a:xfrm>
        </p:spPr>
        <p:txBody>
          <a:bodyPr/>
          <a:lstStyle/>
          <a:p>
            <a:r>
              <a:rPr lang="en-US" dirty="0"/>
              <a:t>ASSESSMENT MANUAL</a:t>
            </a:r>
          </a:p>
        </p:txBody>
      </p:sp>
      <p:sp>
        <p:nvSpPr>
          <p:cNvPr id="3" name="Content Placeholder 2"/>
          <p:cNvSpPr>
            <a:spLocks noGrp="1"/>
          </p:cNvSpPr>
          <p:nvPr>
            <p:ph sz="quarter" idx="13"/>
          </p:nvPr>
        </p:nvSpPr>
        <p:spPr>
          <a:xfrm>
            <a:off x="913774" y="1743075"/>
            <a:ext cx="10363826" cy="4876799"/>
          </a:xfrm>
        </p:spPr>
        <p:txBody>
          <a:bodyPr>
            <a:normAutofit/>
          </a:bodyPr>
          <a:lstStyle/>
          <a:p>
            <a:pPr>
              <a:lnSpc>
                <a:spcPct val="100000"/>
              </a:lnSpc>
            </a:pPr>
            <a:r>
              <a:rPr lang="en-US" dirty="0"/>
              <a:t>Classification and valuation</a:t>
            </a:r>
          </a:p>
          <a:p>
            <a:pPr lvl="1">
              <a:lnSpc>
                <a:spcPct val="100000"/>
              </a:lnSpc>
            </a:pPr>
            <a:r>
              <a:rPr lang="en-US" dirty="0"/>
              <a:t>Is your county free from issues regarding ag, residential, srr, apartments or commercial/industrial?</a:t>
            </a:r>
          </a:p>
          <a:p>
            <a:pPr lvl="1">
              <a:lnSpc>
                <a:spcPct val="100000"/>
              </a:lnSpc>
            </a:pPr>
            <a:r>
              <a:rPr lang="en-US" dirty="0"/>
              <a:t>Applications</a:t>
            </a:r>
          </a:p>
          <a:p>
            <a:pPr lvl="2">
              <a:lnSpc>
                <a:spcPct val="100000"/>
              </a:lnSpc>
            </a:pPr>
            <a:r>
              <a:rPr lang="en-US" dirty="0"/>
              <a:t>Homestead, class 1b, green acres, disabled vet, and etc.</a:t>
            </a:r>
          </a:p>
          <a:p>
            <a:pPr>
              <a:lnSpc>
                <a:spcPct val="100000"/>
              </a:lnSpc>
            </a:pPr>
            <a:r>
              <a:rPr lang="en-US" dirty="0"/>
              <a:t>Memos – Now located within the </a:t>
            </a:r>
            <a:r>
              <a:rPr lang="en-US" dirty="0" err="1"/>
              <a:t>mndor</a:t>
            </a:r>
            <a:r>
              <a:rPr lang="en-US" dirty="0"/>
              <a:t> </a:t>
            </a:r>
            <a:r>
              <a:rPr lang="en-US" b="1" u="sng" dirty="0"/>
              <a:t>absorb</a:t>
            </a:r>
            <a:r>
              <a:rPr lang="en-US" dirty="0"/>
              <a:t> website</a:t>
            </a:r>
          </a:p>
          <a:p>
            <a:pPr>
              <a:lnSpc>
                <a:spcPct val="100000"/>
              </a:lnSpc>
            </a:pPr>
            <a:r>
              <a:rPr lang="en-US" dirty="0"/>
              <a:t>STATUTES</a:t>
            </a:r>
          </a:p>
          <a:p>
            <a:pPr lvl="1"/>
            <a:endParaRPr lang="en-US" dirty="0"/>
          </a:p>
          <a:p>
            <a:pPr lvl="1"/>
            <a:endParaRPr lang="en-US" dirty="0"/>
          </a:p>
        </p:txBody>
      </p:sp>
      <p:pic>
        <p:nvPicPr>
          <p:cNvPr id="4" name="Picture 3"/>
          <p:cNvPicPr>
            <a:picLocks noChangeAspect="1"/>
          </p:cNvPicPr>
          <p:nvPr/>
        </p:nvPicPr>
        <p:blipFill>
          <a:blip r:embed="rId3"/>
          <a:stretch>
            <a:fillRect/>
          </a:stretch>
        </p:blipFill>
        <p:spPr>
          <a:xfrm>
            <a:off x="8510336" y="363948"/>
            <a:ext cx="2629092" cy="1671797"/>
          </a:xfrm>
          <a:prstGeom prst="rect">
            <a:avLst/>
          </a:prstGeom>
        </p:spPr>
      </p:pic>
    </p:spTree>
    <p:extLst>
      <p:ext uri="{BB962C8B-B14F-4D97-AF65-F5344CB8AC3E}">
        <p14:creationId xmlns:p14="http://schemas.microsoft.com/office/powerpoint/2010/main" val="203815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76908"/>
          </a:xfrm>
        </p:spPr>
        <p:txBody>
          <a:bodyPr/>
          <a:lstStyle/>
          <a:p>
            <a:r>
              <a:rPr lang="en-US" dirty="0"/>
              <a:t>Tax/valuation splits</a:t>
            </a:r>
          </a:p>
        </p:txBody>
      </p:sp>
      <p:sp>
        <p:nvSpPr>
          <p:cNvPr id="3" name="Content Placeholder 2"/>
          <p:cNvSpPr>
            <a:spLocks noGrp="1"/>
          </p:cNvSpPr>
          <p:nvPr>
            <p:ph sz="quarter" idx="13"/>
          </p:nvPr>
        </p:nvSpPr>
        <p:spPr>
          <a:xfrm>
            <a:off x="913774" y="1743075"/>
            <a:ext cx="10363826" cy="4876799"/>
          </a:xfrm>
        </p:spPr>
        <p:txBody>
          <a:bodyPr>
            <a:normAutofit/>
          </a:bodyPr>
          <a:lstStyle/>
          <a:p>
            <a:r>
              <a:rPr lang="en-US" sz="2200" dirty="0"/>
              <a:t>Assessors may be required/requested to perform tax splits. Tax splits take into account preferential class rates, split classification, fractional ownerships, value exclusions, and all other special provisions that impact determination of net tax capacities (ntc).</a:t>
            </a:r>
          </a:p>
          <a:p>
            <a:pPr lvl="1"/>
            <a:r>
              <a:rPr lang="en-US" dirty="0"/>
              <a:t>Utilize tax/cama systems</a:t>
            </a:r>
          </a:p>
          <a:p>
            <a:pPr lvl="1"/>
            <a:r>
              <a:rPr lang="en-US" dirty="0"/>
              <a:t>Understand </a:t>
            </a:r>
            <a:r>
              <a:rPr lang="en-US" b="1" dirty="0"/>
              <a:t>Minnesota class rates</a:t>
            </a:r>
          </a:p>
          <a:p>
            <a:pPr lvl="1"/>
            <a:r>
              <a:rPr lang="en-US" dirty="0"/>
              <a:t>Understand impact of exclusions and credits applied</a:t>
            </a:r>
          </a:p>
          <a:p>
            <a:r>
              <a:rPr lang="en-US" dirty="0"/>
              <a:t>When splitting property after boards of appeals are complete, the value and classification </a:t>
            </a:r>
            <a:r>
              <a:rPr lang="en-US" b="1" dirty="0"/>
              <a:t>may not change </a:t>
            </a:r>
            <a:r>
              <a:rPr lang="en-US" dirty="0"/>
              <a:t>during the year of the split </a:t>
            </a:r>
            <a:r>
              <a:rPr lang="en-US" u="sng" dirty="0"/>
              <a:t>except </a:t>
            </a:r>
            <a:r>
              <a:rPr lang="en-US" dirty="0"/>
              <a:t>for:</a:t>
            </a:r>
          </a:p>
          <a:p>
            <a:pPr lvl="1"/>
            <a:r>
              <a:rPr lang="en-US" dirty="0"/>
              <a:t>Clerical or hardship</a:t>
            </a:r>
          </a:p>
          <a:p>
            <a:pPr lvl="1"/>
            <a:r>
              <a:rPr lang="en-US" dirty="0"/>
              <a:t>Homestead </a:t>
            </a:r>
            <a:r>
              <a:rPr lang="en-US" sz="1600" i="1" dirty="0">
                <a:solidFill>
                  <a:schemeClr val="tx1">
                    <a:lumMod val="50000"/>
                    <a:lumOff val="50000"/>
                  </a:schemeClr>
                </a:solidFill>
              </a:rPr>
              <a:t>(ag to res, or res to ag)</a:t>
            </a:r>
            <a:endParaRPr lang="en-US" i="1" dirty="0">
              <a:solidFill>
                <a:schemeClr val="tx1">
                  <a:lumMod val="50000"/>
                  <a:lumOff val="50000"/>
                </a:schemeClr>
              </a:solidFill>
            </a:endParaRP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85566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23843" y="0"/>
            <a:ext cx="4925636" cy="6858000"/>
          </a:xfrm>
          <a:prstGeom prst="rect">
            <a:avLst/>
          </a:prstGeom>
        </p:spPr>
      </p:pic>
    </p:spTree>
    <p:extLst>
      <p:ext uri="{BB962C8B-B14F-4D97-AF65-F5344CB8AC3E}">
        <p14:creationId xmlns:p14="http://schemas.microsoft.com/office/powerpoint/2010/main" val="11852237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76908"/>
          </a:xfrm>
        </p:spPr>
        <p:txBody>
          <a:bodyPr/>
          <a:lstStyle/>
          <a:p>
            <a:r>
              <a:rPr lang="en-US" dirty="0"/>
              <a:t>Additional duties</a:t>
            </a:r>
          </a:p>
        </p:txBody>
      </p:sp>
      <p:sp>
        <p:nvSpPr>
          <p:cNvPr id="3" name="Content Placeholder 2"/>
          <p:cNvSpPr>
            <a:spLocks noGrp="1"/>
          </p:cNvSpPr>
          <p:nvPr>
            <p:ph sz="quarter" idx="13"/>
          </p:nvPr>
        </p:nvSpPr>
        <p:spPr>
          <a:xfrm>
            <a:off x="913774" y="1743075"/>
            <a:ext cx="10363826" cy="4876799"/>
          </a:xfrm>
        </p:spPr>
        <p:txBody>
          <a:bodyPr>
            <a:normAutofit/>
          </a:bodyPr>
          <a:lstStyle/>
          <a:p>
            <a:r>
              <a:rPr lang="en-US" sz="2200" dirty="0"/>
              <a:t>Cama updates</a:t>
            </a:r>
          </a:p>
          <a:p>
            <a:pPr lvl="1"/>
            <a:r>
              <a:rPr lang="en-US" dirty="0"/>
              <a:t>Update cama to tax</a:t>
            </a:r>
          </a:p>
          <a:p>
            <a:pPr lvl="1"/>
            <a:r>
              <a:rPr lang="en-US" dirty="0"/>
              <a:t>Close out old and open up new year valuation </a:t>
            </a:r>
          </a:p>
          <a:p>
            <a:r>
              <a:rPr lang="en-US" sz="2200" dirty="0"/>
              <a:t>Region changes and meetings</a:t>
            </a:r>
          </a:p>
          <a:p>
            <a:pPr lvl="1"/>
            <a:r>
              <a:rPr lang="en-US" dirty="0"/>
              <a:t>Attend region meetings</a:t>
            </a:r>
          </a:p>
          <a:p>
            <a:pPr lvl="2"/>
            <a:r>
              <a:rPr lang="en-US" dirty="0"/>
              <a:t>Border values, Building schedules, scenarios, committee reports, presentations &amp; etc.</a:t>
            </a:r>
            <a:r>
              <a:rPr lang="en-US" sz="1800" dirty="0"/>
              <a:t>	</a:t>
            </a:r>
          </a:p>
          <a:p>
            <a:r>
              <a:rPr lang="en-US" sz="2200" dirty="0"/>
              <a:t>Off topic research relative to assessors</a:t>
            </a:r>
          </a:p>
          <a:p>
            <a:pPr lvl="1"/>
            <a:r>
              <a:rPr lang="en-US" dirty="0"/>
              <a:t>One time coding</a:t>
            </a:r>
          </a:p>
          <a:p>
            <a:pPr lvl="1"/>
            <a:r>
              <a:rPr lang="en-US" dirty="0"/>
              <a:t>State assessed questions/inquiries</a:t>
            </a:r>
          </a:p>
          <a:p>
            <a:pPr lvl="1"/>
            <a:r>
              <a:rPr lang="en-US" dirty="0"/>
              <a:t>Taxpayer inquiries: </a:t>
            </a:r>
            <a:r>
              <a:rPr lang="en-US" dirty="0">
                <a:solidFill>
                  <a:schemeClr val="tx1">
                    <a:lumMod val="50000"/>
                    <a:lumOff val="50000"/>
                  </a:schemeClr>
                </a:solidFill>
              </a:rPr>
              <a:t>estate planning, solar/wind, etc.</a:t>
            </a:r>
          </a:p>
          <a:p>
            <a:pPr lvl="1"/>
            <a:r>
              <a:rPr lang="en-US" dirty="0"/>
              <a:t>Be prepared to multi task and be pulled different directions</a:t>
            </a:r>
          </a:p>
          <a:p>
            <a:pPr lvl="1"/>
            <a:endParaRPr lang="en-US" dirty="0"/>
          </a:p>
        </p:txBody>
      </p:sp>
    </p:spTree>
    <p:extLst>
      <p:ext uri="{BB962C8B-B14F-4D97-AF65-F5344CB8AC3E}">
        <p14:creationId xmlns:p14="http://schemas.microsoft.com/office/powerpoint/2010/main" val="86750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00587" y="0"/>
            <a:ext cx="5292178" cy="6858000"/>
          </a:xfrm>
          <a:prstGeom prst="rect">
            <a:avLst/>
          </a:prstGeom>
        </p:spPr>
      </p:pic>
    </p:spTree>
    <p:extLst>
      <p:ext uri="{BB962C8B-B14F-4D97-AF65-F5344CB8AC3E}">
        <p14:creationId xmlns:p14="http://schemas.microsoft.com/office/powerpoint/2010/main" val="2894248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26923"/>
            <a:ext cx="10364451" cy="797328"/>
          </a:xfrm>
        </p:spPr>
        <p:txBody>
          <a:bodyPr/>
          <a:lstStyle/>
          <a:p>
            <a:r>
              <a:rPr lang="en-US" dirty="0"/>
              <a:t>What if I have questions</a:t>
            </a:r>
          </a:p>
        </p:txBody>
      </p:sp>
      <p:sp>
        <p:nvSpPr>
          <p:cNvPr id="3" name="Content Placeholder 2"/>
          <p:cNvSpPr>
            <a:spLocks noGrp="1"/>
          </p:cNvSpPr>
          <p:nvPr>
            <p:ph sz="quarter" idx="13"/>
          </p:nvPr>
        </p:nvSpPr>
        <p:spPr>
          <a:xfrm>
            <a:off x="913774" y="1624693"/>
            <a:ext cx="10363826" cy="5013175"/>
          </a:xfrm>
        </p:spPr>
        <p:txBody>
          <a:bodyPr>
            <a:normAutofit/>
          </a:bodyPr>
          <a:lstStyle/>
          <a:p>
            <a:pPr marL="0" indent="0">
              <a:buNone/>
            </a:pPr>
            <a:r>
              <a:rPr lang="en-US" b="1" dirty="0"/>
              <a:t>Fellow assessors and/or assessment staff</a:t>
            </a:r>
          </a:p>
          <a:p>
            <a:pPr lvl="1"/>
            <a:r>
              <a:rPr lang="en-US" dirty="0"/>
              <a:t>Networking</a:t>
            </a:r>
          </a:p>
          <a:p>
            <a:pPr lvl="2"/>
            <a:r>
              <a:rPr lang="en-US" dirty="0"/>
              <a:t>Conferences </a:t>
            </a:r>
          </a:p>
          <a:p>
            <a:pPr lvl="3"/>
            <a:r>
              <a:rPr lang="en-US" dirty="0">
                <a:solidFill>
                  <a:schemeClr val="tx1">
                    <a:lumMod val="50000"/>
                    <a:lumOff val="50000"/>
                  </a:schemeClr>
                </a:solidFill>
              </a:rPr>
              <a:t>(Summer Seminars and Fall Conference)</a:t>
            </a:r>
          </a:p>
          <a:p>
            <a:pPr lvl="2"/>
            <a:r>
              <a:rPr lang="en-US" dirty="0"/>
              <a:t>Minnesota Association of Assessing Officers </a:t>
            </a:r>
            <a:r>
              <a:rPr lang="en-US" dirty="0">
                <a:solidFill>
                  <a:schemeClr val="tx1">
                    <a:lumMod val="50000"/>
                    <a:lumOff val="50000"/>
                  </a:schemeClr>
                </a:solidFill>
              </a:rPr>
              <a:t>(Maao)</a:t>
            </a:r>
          </a:p>
          <a:p>
            <a:pPr lvl="2"/>
            <a:r>
              <a:rPr lang="en-US" dirty="0"/>
              <a:t>Reps </a:t>
            </a:r>
          </a:p>
          <a:p>
            <a:pPr lvl="3"/>
            <a:r>
              <a:rPr lang="en-US" dirty="0">
                <a:solidFill>
                  <a:schemeClr val="tx1">
                    <a:lumMod val="50000"/>
                    <a:lumOff val="50000"/>
                  </a:schemeClr>
                </a:solidFill>
              </a:rPr>
              <a:t>(vanguard, cpt, tyler tech., American solutions and etc.)</a:t>
            </a:r>
          </a:p>
        </p:txBody>
      </p:sp>
    </p:spTree>
    <p:extLst>
      <p:ext uri="{BB962C8B-B14F-4D97-AF65-F5344CB8AC3E}">
        <p14:creationId xmlns:p14="http://schemas.microsoft.com/office/powerpoint/2010/main" val="275987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641021"/>
            <a:ext cx="10363826" cy="4996847"/>
          </a:xfrm>
        </p:spPr>
        <p:txBody>
          <a:bodyPr>
            <a:normAutofit/>
          </a:bodyPr>
          <a:lstStyle/>
          <a:p>
            <a:pPr lvl="1"/>
            <a:endParaRPr lang="en-US" dirty="0"/>
          </a:p>
          <a:p>
            <a:pPr lvl="1"/>
            <a:r>
              <a:rPr lang="en-US" dirty="0"/>
              <a:t>Property Tax Compliance Officer (Ptco)</a:t>
            </a:r>
          </a:p>
          <a:p>
            <a:pPr lvl="2"/>
            <a:r>
              <a:rPr lang="en-US" sz="1800" dirty="0"/>
              <a:t>Ptco</a:t>
            </a:r>
          </a:p>
          <a:p>
            <a:pPr marL="1371600" lvl="3" indent="0">
              <a:buNone/>
            </a:pPr>
            <a:r>
              <a:rPr lang="en-US" sz="1600" dirty="0"/>
              <a:t>Region 1 – mark vagts</a:t>
            </a:r>
          </a:p>
          <a:p>
            <a:pPr marL="1371600" lvl="3" indent="0">
              <a:buNone/>
            </a:pPr>
            <a:r>
              <a:rPr lang="en-US" sz="1600" dirty="0"/>
              <a:t>Region 2 – sherri Kitchenmaster</a:t>
            </a:r>
          </a:p>
          <a:p>
            <a:pPr marL="1371600" lvl="3" indent="0">
              <a:buNone/>
            </a:pPr>
            <a:r>
              <a:rPr lang="en-US" sz="1600" dirty="0"/>
              <a:t>Region 3 – Gale Zimmerman</a:t>
            </a:r>
          </a:p>
          <a:p>
            <a:pPr marL="1371600" lvl="3" indent="0">
              <a:buNone/>
            </a:pPr>
            <a:r>
              <a:rPr lang="en-US" sz="1600" dirty="0"/>
              <a:t>Region 4 – Andrew imes</a:t>
            </a:r>
          </a:p>
          <a:p>
            <a:pPr marL="1371600" lvl="3" indent="0">
              <a:buNone/>
            </a:pPr>
            <a:r>
              <a:rPr lang="en-US" sz="1600" dirty="0"/>
              <a:t>Region 5 – dan panka</a:t>
            </a:r>
          </a:p>
          <a:p>
            <a:pPr lvl="1"/>
            <a:endParaRPr lang="en-US" dirty="0"/>
          </a:p>
        </p:txBody>
      </p:sp>
      <p:sp>
        <p:nvSpPr>
          <p:cNvPr id="4" name="TextBox 3"/>
          <p:cNvSpPr txBox="1"/>
          <p:nvPr/>
        </p:nvSpPr>
        <p:spPr>
          <a:xfrm>
            <a:off x="5910942" y="2794906"/>
            <a:ext cx="5015594" cy="2123658"/>
          </a:xfrm>
          <a:prstGeom prst="rect">
            <a:avLst/>
          </a:prstGeom>
          <a:noFill/>
        </p:spPr>
        <p:txBody>
          <a:bodyPr wrap="square" rtlCol="0">
            <a:spAutoFit/>
          </a:bodyPr>
          <a:lstStyle/>
          <a:p>
            <a:pPr>
              <a:lnSpc>
                <a:spcPct val="150000"/>
              </a:lnSpc>
            </a:pPr>
            <a:r>
              <a:rPr lang="en-US" sz="1600" dirty="0"/>
              <a:t>REGION 6 – AMY RAUSCH</a:t>
            </a:r>
          </a:p>
          <a:p>
            <a:pPr>
              <a:lnSpc>
                <a:spcPct val="150000"/>
              </a:lnSpc>
            </a:pPr>
            <a:r>
              <a:rPr lang="en-US" sz="1600" dirty="0"/>
              <a:t>REGION 7 – LISA WILL</a:t>
            </a:r>
          </a:p>
          <a:p>
            <a:pPr>
              <a:lnSpc>
                <a:spcPct val="150000"/>
              </a:lnSpc>
            </a:pPr>
            <a:r>
              <a:rPr lang="en-US" sz="1600" dirty="0"/>
              <a:t>REGION 8 – BRAD AVERBECK</a:t>
            </a:r>
          </a:p>
          <a:p>
            <a:pPr>
              <a:lnSpc>
                <a:spcPct val="150000"/>
              </a:lnSpc>
            </a:pPr>
            <a:r>
              <a:rPr lang="en-US" sz="1600" dirty="0"/>
              <a:t>REGION 9 – GALE ZIMMERMAN/MARK VAGTS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3"/>
          <a:stretch>
            <a:fillRect/>
          </a:stretch>
        </p:blipFill>
        <p:spPr>
          <a:xfrm>
            <a:off x="3453149" y="589937"/>
            <a:ext cx="4915586" cy="1162212"/>
          </a:xfrm>
          <a:prstGeom prst="rect">
            <a:avLst/>
          </a:prstGeom>
        </p:spPr>
      </p:pic>
    </p:spTree>
    <p:extLst>
      <p:ext uri="{BB962C8B-B14F-4D97-AF65-F5344CB8AC3E}">
        <p14:creationId xmlns:p14="http://schemas.microsoft.com/office/powerpoint/2010/main" val="257241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894737"/>
            <a:ext cx="10363826" cy="5743131"/>
          </a:xfrm>
        </p:spPr>
        <p:txBody>
          <a:bodyPr>
            <a:normAutofit/>
          </a:bodyPr>
          <a:lstStyle/>
          <a:p>
            <a:pPr marL="0" indent="0">
              <a:spcBef>
                <a:spcPts val="0"/>
              </a:spcBef>
              <a:buNone/>
            </a:pPr>
            <a:r>
              <a:rPr lang="en-US" b="1" dirty="0"/>
              <a:t>Mndor</a:t>
            </a:r>
          </a:p>
          <a:p>
            <a:pPr marL="457200" lvl="1" indent="0">
              <a:spcBef>
                <a:spcPts val="0"/>
              </a:spcBef>
              <a:buNone/>
            </a:pPr>
            <a:r>
              <a:rPr lang="en-US" dirty="0"/>
              <a:t>Info and education	</a:t>
            </a:r>
            <a:r>
              <a:rPr lang="en-US" sz="1900" dirty="0"/>
              <a:t>	</a:t>
            </a:r>
          </a:p>
          <a:p>
            <a:pPr lvl="2">
              <a:spcBef>
                <a:spcPts val="0"/>
              </a:spcBef>
            </a:pPr>
            <a:r>
              <a:rPr lang="en-US" dirty="0"/>
              <a:t>email: 	</a:t>
            </a:r>
            <a:r>
              <a:rPr lang="en-US" dirty="0">
                <a:hlinkClick r:id="rId3"/>
              </a:rPr>
              <a:t>proptax.information@state.mn.us</a:t>
            </a:r>
            <a:r>
              <a:rPr lang="en-US" dirty="0"/>
              <a:t> </a:t>
            </a:r>
          </a:p>
          <a:p>
            <a:pPr marL="457200" lvl="1" indent="0">
              <a:spcBef>
                <a:spcPts val="0"/>
              </a:spcBef>
              <a:buNone/>
            </a:pPr>
            <a:r>
              <a:rPr lang="en-US" dirty="0"/>
              <a:t>Letters database</a:t>
            </a:r>
            <a:r>
              <a:rPr lang="en-US" sz="1900" dirty="0"/>
              <a:t>		</a:t>
            </a:r>
          </a:p>
          <a:p>
            <a:pPr lvl="2">
              <a:spcBef>
                <a:spcPts val="0"/>
              </a:spcBef>
            </a:pPr>
            <a:r>
              <a:rPr lang="en-US" dirty="0"/>
              <a:t>Website: </a:t>
            </a:r>
            <a:r>
              <a:rPr lang="en-US" strike="sngStrike" dirty="0">
                <a:hlinkClick r:id="rId4"/>
              </a:rPr>
              <a:t>maao.memberclicks.net/mn-dept-of-revenue</a:t>
            </a:r>
            <a:r>
              <a:rPr lang="en-US" dirty="0"/>
              <a:t> </a:t>
            </a:r>
            <a:r>
              <a:rPr lang="en-US" sz="1200" i="1" dirty="0">
                <a:solidFill>
                  <a:srgbClr val="FF0000"/>
                </a:solidFill>
              </a:rPr>
              <a:t>(Moved to absorb summer of 2025)</a:t>
            </a:r>
          </a:p>
          <a:p>
            <a:pPr marL="457200" lvl="1" indent="0">
              <a:spcBef>
                <a:spcPts val="0"/>
              </a:spcBef>
              <a:buNone/>
            </a:pPr>
            <a:r>
              <a:rPr lang="en-US" dirty="0"/>
              <a:t>Memos </a:t>
            </a:r>
            <a:r>
              <a:rPr lang="en-US" sz="1600" dirty="0">
                <a:solidFill>
                  <a:srgbClr val="00B0F0"/>
                </a:solidFill>
              </a:rPr>
              <a:t>(virtual room OR CONTACT PTCO)</a:t>
            </a:r>
            <a:endParaRPr lang="en-US" dirty="0">
              <a:solidFill>
                <a:srgbClr val="00B0F0"/>
              </a:solidFill>
            </a:endParaRPr>
          </a:p>
          <a:p>
            <a:pPr marL="457200" lvl="1" indent="0">
              <a:spcBef>
                <a:spcPts val="0"/>
              </a:spcBef>
              <a:buNone/>
            </a:pPr>
            <a:r>
              <a:rPr lang="en-US" dirty="0"/>
              <a:t>PRISM 			</a:t>
            </a:r>
          </a:p>
          <a:p>
            <a:pPr lvl="2">
              <a:spcBef>
                <a:spcPts val="0"/>
              </a:spcBef>
            </a:pPr>
            <a:r>
              <a:rPr lang="en-US" dirty="0"/>
              <a:t>Email: </a:t>
            </a:r>
            <a:r>
              <a:rPr lang="en-US" dirty="0">
                <a:solidFill>
                  <a:srgbClr val="0070C0"/>
                </a:solidFill>
                <a:hlinkClick r:id="rId5"/>
              </a:rPr>
              <a:t>prism.mdor@state.mn.us</a:t>
            </a:r>
            <a:r>
              <a:rPr lang="en-US" dirty="0"/>
              <a:t>	Phone: </a:t>
            </a:r>
            <a:r>
              <a:rPr lang="en-US" dirty="0">
                <a:solidFill>
                  <a:srgbClr val="00B0F0"/>
                </a:solidFill>
              </a:rPr>
              <a:t>(651)556-3097</a:t>
            </a:r>
          </a:p>
          <a:p>
            <a:pPr marL="457200" lvl="1" indent="0">
              <a:spcBef>
                <a:spcPts val="0"/>
              </a:spcBef>
              <a:buNone/>
            </a:pPr>
            <a:r>
              <a:rPr lang="en-US" dirty="0"/>
              <a:t>Property tax administrator manual Website:</a:t>
            </a:r>
          </a:p>
          <a:p>
            <a:pPr lvl="2">
              <a:spcBef>
                <a:spcPts val="0"/>
              </a:spcBef>
            </a:pPr>
            <a:r>
              <a:rPr lang="en-US" dirty="0"/>
              <a:t>Website: </a:t>
            </a:r>
            <a:r>
              <a:rPr lang="en-US" dirty="0">
                <a:hlinkClick r:id="rId6"/>
              </a:rPr>
              <a:t>https://www.revenue.state.mn.us/property-tax-administrators-manual</a:t>
            </a:r>
            <a:r>
              <a:rPr lang="en-US" dirty="0"/>
              <a:t> </a:t>
            </a:r>
          </a:p>
          <a:p>
            <a:pPr marL="457200" lvl="1" indent="0">
              <a:spcBef>
                <a:spcPts val="0"/>
              </a:spcBef>
              <a:buNone/>
            </a:pPr>
            <a:r>
              <a:rPr lang="en-US" dirty="0"/>
              <a:t>Minnesota legislature	</a:t>
            </a:r>
          </a:p>
          <a:p>
            <a:pPr lvl="2">
              <a:spcBef>
                <a:spcPts val="0"/>
              </a:spcBef>
            </a:pPr>
            <a:r>
              <a:rPr lang="en-US" dirty="0"/>
              <a:t>website: </a:t>
            </a:r>
            <a:r>
              <a:rPr lang="en-US" dirty="0">
                <a:solidFill>
                  <a:srgbClr val="0070C0"/>
                </a:solidFill>
                <a:hlinkClick r:id="rId7"/>
              </a:rPr>
              <a:t>www.leg.mn.gov/</a:t>
            </a:r>
            <a:r>
              <a:rPr lang="en-US" dirty="0">
                <a:solidFill>
                  <a:srgbClr val="0070C0"/>
                </a:solidFill>
              </a:rPr>
              <a:t>	</a:t>
            </a:r>
          </a:p>
          <a:p>
            <a:pPr marL="0" indent="0">
              <a:spcBef>
                <a:spcPts val="0"/>
              </a:spcBef>
              <a:buNone/>
            </a:pPr>
            <a:r>
              <a:rPr lang="en-US" b="1" dirty="0"/>
              <a:t>Minnesota association of assessing officers (maao)</a:t>
            </a:r>
          </a:p>
          <a:p>
            <a:pPr lvl="2">
              <a:spcBef>
                <a:spcPts val="0"/>
              </a:spcBef>
            </a:pPr>
            <a:r>
              <a:rPr lang="en-US" dirty="0"/>
              <a:t>Website: </a:t>
            </a:r>
            <a:r>
              <a:rPr lang="en-US" dirty="0">
                <a:solidFill>
                  <a:srgbClr val="0070C0"/>
                </a:solidFill>
                <a:hlinkClick r:id="rId8"/>
              </a:rPr>
              <a:t>https://www.mnmaao.org/</a:t>
            </a:r>
            <a:r>
              <a:rPr lang="en-US" dirty="0">
                <a:solidFill>
                  <a:srgbClr val="0070C0"/>
                </a:solidFill>
              </a:rPr>
              <a:t> </a:t>
            </a:r>
          </a:p>
          <a:p>
            <a:pPr marL="0" indent="0">
              <a:spcBef>
                <a:spcPts val="0"/>
              </a:spcBef>
              <a:buNone/>
            </a:pPr>
            <a:r>
              <a:rPr lang="en-US" b="1" dirty="0"/>
              <a:t>Minnesota state board of assessors</a:t>
            </a:r>
          </a:p>
          <a:p>
            <a:pPr marL="457200" lvl="1" indent="0">
              <a:spcBef>
                <a:spcPts val="0"/>
              </a:spcBef>
              <a:buNone/>
            </a:pPr>
            <a:r>
              <a:rPr lang="en-US" sz="1600" dirty="0"/>
              <a:t>Licensing and education </a:t>
            </a:r>
            <a:r>
              <a:rPr lang="en-US" sz="1600" dirty="0">
                <a:hlinkClick r:id="rId9"/>
              </a:rPr>
              <a:t>https://www.mndor.state.mn.us/boalicensing/Account/Login</a:t>
            </a:r>
            <a:r>
              <a:rPr lang="en-US" sz="1600" dirty="0"/>
              <a:t> </a:t>
            </a:r>
          </a:p>
        </p:txBody>
      </p:sp>
    </p:spTree>
    <p:extLst>
      <p:ext uri="{BB962C8B-B14F-4D97-AF65-F5344CB8AC3E}">
        <p14:creationId xmlns:p14="http://schemas.microsoft.com/office/powerpoint/2010/main" val="330923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657833"/>
          </a:xfrm>
        </p:spPr>
        <p:txBody>
          <a:bodyPr/>
          <a:lstStyle/>
          <a:p>
            <a:r>
              <a:rPr lang="en-US" dirty="0"/>
              <a:t>Virtual room – what is it?</a:t>
            </a:r>
          </a:p>
        </p:txBody>
      </p:sp>
      <p:pic>
        <p:nvPicPr>
          <p:cNvPr id="4" name="Picture 3"/>
          <p:cNvPicPr>
            <a:picLocks noChangeAspect="1"/>
          </p:cNvPicPr>
          <p:nvPr/>
        </p:nvPicPr>
        <p:blipFill>
          <a:blip r:embed="rId3"/>
          <a:stretch>
            <a:fillRect/>
          </a:stretch>
        </p:blipFill>
        <p:spPr>
          <a:xfrm>
            <a:off x="666221" y="1389740"/>
            <a:ext cx="10859558" cy="4706718"/>
          </a:xfrm>
          <a:prstGeom prst="rect">
            <a:avLst/>
          </a:prstGeom>
        </p:spPr>
      </p:pic>
    </p:spTree>
    <p:extLst>
      <p:ext uri="{BB962C8B-B14F-4D97-AF65-F5344CB8AC3E}">
        <p14:creationId xmlns:p14="http://schemas.microsoft.com/office/powerpoint/2010/main" val="4022685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657833"/>
          </a:xfrm>
        </p:spPr>
        <p:txBody>
          <a:bodyPr/>
          <a:lstStyle/>
          <a:p>
            <a:r>
              <a:rPr lang="en-US" dirty="0"/>
              <a:t>Virtual room – what is it?</a:t>
            </a:r>
          </a:p>
        </p:txBody>
      </p:sp>
      <p:pic>
        <p:nvPicPr>
          <p:cNvPr id="3" name="Picture 2"/>
          <p:cNvPicPr>
            <a:picLocks noChangeAspect="1"/>
          </p:cNvPicPr>
          <p:nvPr/>
        </p:nvPicPr>
        <p:blipFill>
          <a:blip r:embed="rId3"/>
          <a:stretch>
            <a:fillRect/>
          </a:stretch>
        </p:blipFill>
        <p:spPr>
          <a:xfrm>
            <a:off x="4275381" y="1362075"/>
            <a:ext cx="3641238" cy="4977362"/>
          </a:xfrm>
          <a:prstGeom prst="rect">
            <a:avLst/>
          </a:prstGeom>
        </p:spPr>
      </p:pic>
    </p:spTree>
    <p:extLst>
      <p:ext uri="{BB962C8B-B14F-4D97-AF65-F5344CB8AC3E}">
        <p14:creationId xmlns:p14="http://schemas.microsoft.com/office/powerpoint/2010/main" val="236232649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28660"/>
            <a:ext cx="10364451" cy="1596177"/>
          </a:xfrm>
        </p:spPr>
        <p:txBody>
          <a:bodyPr/>
          <a:lstStyle/>
          <a:p>
            <a:r>
              <a:rPr lang="en-US" dirty="0"/>
              <a:t>What you may not know</a:t>
            </a:r>
          </a:p>
        </p:txBody>
      </p:sp>
      <p:sp>
        <p:nvSpPr>
          <p:cNvPr id="3" name="Content Placeholder 2"/>
          <p:cNvSpPr>
            <a:spLocks noGrp="1"/>
          </p:cNvSpPr>
          <p:nvPr>
            <p:ph sz="quarter" idx="13"/>
          </p:nvPr>
        </p:nvSpPr>
        <p:spPr>
          <a:xfrm>
            <a:off x="913774" y="1322614"/>
            <a:ext cx="10363826" cy="5211536"/>
          </a:xfrm>
        </p:spPr>
        <p:txBody>
          <a:bodyPr>
            <a:normAutofit/>
          </a:bodyPr>
          <a:lstStyle/>
          <a:p>
            <a:pPr marL="0" indent="0">
              <a:buNone/>
            </a:pPr>
            <a:r>
              <a:rPr lang="en-US" sz="2200" b="1" dirty="0"/>
              <a:t>Virtual room</a:t>
            </a:r>
          </a:p>
          <a:p>
            <a:pPr marL="457200" lvl="1" indent="0">
              <a:buNone/>
            </a:pPr>
            <a:r>
              <a:rPr lang="en-US" sz="2000" b="1" dirty="0"/>
              <a:t>Every county assessor shall have access to the virtual room. </a:t>
            </a:r>
            <a:r>
              <a:rPr lang="en-US" sz="2000" dirty="0"/>
              <a:t>County’s may 	also choose other assessment staff to have permissions.</a:t>
            </a:r>
          </a:p>
          <a:p>
            <a:pPr marL="457200" lvl="1" indent="0">
              <a:buNone/>
            </a:pPr>
            <a:endParaRPr lang="en-US" sz="2000" b="1" dirty="0"/>
          </a:p>
          <a:p>
            <a:pPr marL="457200" lvl="1" indent="0">
              <a:buNone/>
            </a:pPr>
            <a:r>
              <a:rPr lang="en-US" sz="2000" b="1" dirty="0"/>
              <a:t>Contact prism to ensure they have you in their system for each of these rooms:</a:t>
            </a:r>
          </a:p>
          <a:p>
            <a:pPr lvl="2"/>
            <a:r>
              <a:rPr lang="en-US" sz="1800" dirty="0"/>
              <a:t>Compressed prism – </a:t>
            </a:r>
            <a:r>
              <a:rPr lang="en-US" sz="1800" dirty="0">
                <a:solidFill>
                  <a:schemeClr val="tx1">
                    <a:lumMod val="50000"/>
                    <a:lumOff val="50000"/>
                  </a:schemeClr>
                </a:solidFill>
              </a:rPr>
              <a:t>Submission room</a:t>
            </a:r>
          </a:p>
          <a:p>
            <a:pPr lvl="2"/>
            <a:r>
              <a:rPr lang="en-US" sz="1800" dirty="0"/>
              <a:t>Ptco </a:t>
            </a:r>
            <a:r>
              <a:rPr lang="en-US" sz="1800" dirty="0">
                <a:solidFill>
                  <a:schemeClr val="tx1">
                    <a:lumMod val="50000"/>
                    <a:lumOff val="50000"/>
                  </a:schemeClr>
                </a:solidFill>
              </a:rPr>
              <a:t>– discussion room</a:t>
            </a:r>
          </a:p>
          <a:p>
            <a:pPr lvl="2"/>
            <a:r>
              <a:rPr lang="en-US" sz="1800" dirty="0"/>
              <a:t>Assessor reference – </a:t>
            </a:r>
            <a:r>
              <a:rPr lang="en-US" sz="1800" dirty="0">
                <a:solidFill>
                  <a:schemeClr val="tx1">
                    <a:lumMod val="50000"/>
                    <a:lumOff val="50000"/>
                  </a:schemeClr>
                </a:solidFill>
              </a:rPr>
              <a:t>discussion room</a:t>
            </a:r>
          </a:p>
          <a:p>
            <a:pPr lvl="3"/>
            <a:r>
              <a:rPr lang="en-US" sz="1600" dirty="0"/>
              <a:t>New county assessor library</a:t>
            </a:r>
          </a:p>
          <a:p>
            <a:pPr lvl="3"/>
            <a:r>
              <a:rPr lang="en-US" sz="1600" dirty="0"/>
              <a:t>Duplicate homestead</a:t>
            </a:r>
          </a:p>
          <a:p>
            <a:pPr lvl="3"/>
            <a:r>
              <a:rPr lang="en-US" sz="1600" dirty="0"/>
              <a:t>State assessed property</a:t>
            </a:r>
          </a:p>
          <a:p>
            <a:pPr lvl="2"/>
            <a:endParaRPr lang="en-US" sz="1800" dirty="0"/>
          </a:p>
          <a:p>
            <a:pPr lvl="2"/>
            <a:endParaRPr lang="en-US" sz="1800" dirty="0"/>
          </a:p>
        </p:txBody>
      </p:sp>
    </p:spTree>
    <p:extLst>
      <p:ext uri="{BB962C8B-B14F-4D97-AF65-F5344CB8AC3E}">
        <p14:creationId xmlns:p14="http://schemas.microsoft.com/office/powerpoint/2010/main" val="128126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96003"/>
            <a:ext cx="10364451" cy="1596177"/>
          </a:xfrm>
        </p:spPr>
        <p:txBody>
          <a:bodyPr/>
          <a:lstStyle/>
          <a:p>
            <a:r>
              <a:rPr lang="en-US" dirty="0"/>
              <a:t>What you may not know</a:t>
            </a:r>
          </a:p>
        </p:txBody>
      </p:sp>
      <p:sp>
        <p:nvSpPr>
          <p:cNvPr id="3" name="Content Placeholder 2"/>
          <p:cNvSpPr>
            <a:spLocks noGrp="1"/>
          </p:cNvSpPr>
          <p:nvPr>
            <p:ph sz="quarter" idx="13"/>
          </p:nvPr>
        </p:nvSpPr>
        <p:spPr>
          <a:xfrm>
            <a:off x="913774" y="1404257"/>
            <a:ext cx="11087726" cy="5129893"/>
          </a:xfrm>
        </p:spPr>
        <p:txBody>
          <a:bodyPr>
            <a:normAutofit/>
          </a:bodyPr>
          <a:lstStyle/>
          <a:p>
            <a:pPr marL="0" indent="0">
              <a:buNone/>
            </a:pPr>
            <a:r>
              <a:rPr lang="en-US" sz="2200" b="1" dirty="0"/>
              <a:t>Virtual room</a:t>
            </a:r>
            <a:endParaRPr lang="en-US" sz="2200" i="1" dirty="0">
              <a:solidFill>
                <a:schemeClr val="tx1">
                  <a:lumMod val="50000"/>
                  <a:lumOff val="50000"/>
                </a:schemeClr>
              </a:solidFill>
            </a:endParaRPr>
          </a:p>
          <a:p>
            <a:pPr marL="457200" lvl="1" indent="0">
              <a:buNone/>
            </a:pPr>
            <a:r>
              <a:rPr lang="en-US" sz="2000" b="1" dirty="0"/>
              <a:t>Contact prism to ensure they have you in their system for each of these rooms:</a:t>
            </a:r>
          </a:p>
          <a:p>
            <a:pPr lvl="2"/>
            <a:r>
              <a:rPr lang="en-US" sz="1800" dirty="0"/>
              <a:t>Duplicate Homestead – </a:t>
            </a:r>
            <a:r>
              <a:rPr lang="en-US" sz="1800" dirty="0">
                <a:solidFill>
                  <a:schemeClr val="tx1">
                    <a:lumMod val="50000"/>
                    <a:lumOff val="50000"/>
                  </a:schemeClr>
                </a:solidFill>
              </a:rPr>
              <a:t>file submission room</a:t>
            </a:r>
          </a:p>
          <a:p>
            <a:pPr lvl="2"/>
            <a:r>
              <a:rPr lang="en-US" sz="1800" dirty="0"/>
              <a:t>State Assessed property – </a:t>
            </a:r>
            <a:r>
              <a:rPr lang="en-US" sz="1800" dirty="0">
                <a:solidFill>
                  <a:schemeClr val="tx1">
                    <a:lumMod val="50000"/>
                    <a:lumOff val="50000"/>
                  </a:schemeClr>
                </a:solidFill>
              </a:rPr>
              <a:t>discussion room</a:t>
            </a:r>
          </a:p>
          <a:p>
            <a:pPr lvl="1"/>
            <a:endParaRPr lang="en-US" dirty="0"/>
          </a:p>
          <a:p>
            <a:pPr marL="457200" lvl="1" indent="0">
              <a:buNone/>
            </a:pPr>
            <a:r>
              <a:rPr lang="en-US" dirty="0"/>
              <a:t>If you have questions, contact:</a:t>
            </a:r>
          </a:p>
          <a:p>
            <a:pPr marL="457200" lvl="1" indent="0">
              <a:buNone/>
            </a:pPr>
            <a:r>
              <a:rPr lang="en-US" sz="1600" dirty="0"/>
              <a:t>	virtual room support | </a:t>
            </a:r>
            <a:r>
              <a:rPr lang="en-US" sz="1600" dirty="0">
                <a:hlinkClick r:id="rId3"/>
              </a:rPr>
              <a:t>VR_support@state.mn.us</a:t>
            </a:r>
            <a:r>
              <a:rPr lang="en-US" sz="1600" dirty="0"/>
              <a:t> | (651) 556-0691</a:t>
            </a:r>
          </a:p>
        </p:txBody>
      </p:sp>
    </p:spTree>
    <p:extLst>
      <p:ext uri="{BB962C8B-B14F-4D97-AF65-F5344CB8AC3E}">
        <p14:creationId xmlns:p14="http://schemas.microsoft.com/office/powerpoint/2010/main" val="285599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47336" y="1318918"/>
            <a:ext cx="7897327" cy="4220164"/>
          </a:xfrm>
          <a:prstGeom prst="rect">
            <a:avLst/>
          </a:prstGeom>
        </p:spPr>
      </p:pic>
    </p:spTree>
    <p:extLst>
      <p:ext uri="{BB962C8B-B14F-4D97-AF65-F5344CB8AC3E}">
        <p14:creationId xmlns:p14="http://schemas.microsoft.com/office/powerpoint/2010/main" val="2187504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79621"/>
            <a:ext cx="8689976" cy="1925051"/>
          </a:xfrm>
        </p:spPr>
        <p:txBody>
          <a:bodyPr>
            <a:normAutofit/>
          </a:bodyPr>
          <a:lstStyle/>
          <a:p>
            <a:r>
              <a:rPr lang="en-US" sz="6600" dirty="0"/>
              <a:t>Thank you!!!</a:t>
            </a:r>
          </a:p>
        </p:txBody>
      </p:sp>
      <p:sp>
        <p:nvSpPr>
          <p:cNvPr id="5" name="Subtitle 2"/>
          <p:cNvSpPr txBox="1">
            <a:spLocks/>
          </p:cNvSpPr>
          <p:nvPr/>
        </p:nvSpPr>
        <p:spPr>
          <a:xfrm>
            <a:off x="1751012" y="4062664"/>
            <a:ext cx="8689976" cy="133393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r>
              <a:rPr lang="en-US"/>
              <a:t>Mark Buysse | Lyon county assessor | </a:t>
            </a:r>
            <a:r>
              <a:rPr lang="en-US">
                <a:hlinkClick r:id="rId3"/>
              </a:rPr>
              <a:t>markbuysse@co.lyon.mn.us</a:t>
            </a:r>
            <a:endParaRPr lang="en-US"/>
          </a:p>
          <a:p>
            <a:r>
              <a:rPr lang="en-US"/>
              <a:t>Jean nelson | pipestone county assessor | </a:t>
            </a:r>
            <a:r>
              <a:rPr lang="en-US">
                <a:hlinkClick r:id="rId4"/>
              </a:rPr>
              <a:t>Jean.Nelson@pcmn.us</a:t>
            </a:r>
            <a:endParaRPr lang="en-US"/>
          </a:p>
          <a:p>
            <a:r>
              <a:rPr lang="en-US"/>
              <a:t>Bonnie lay | pope county deputy assessor | </a:t>
            </a:r>
            <a:r>
              <a:rPr lang="en-US">
                <a:hlinkClick r:id="rId5"/>
              </a:rPr>
              <a:t>bonnie.lay@popecountymn.gov</a:t>
            </a:r>
            <a:endParaRPr lang="en-US"/>
          </a:p>
          <a:p>
            <a:endParaRPr lang="en-US" dirty="0"/>
          </a:p>
        </p:txBody>
      </p:sp>
    </p:spTree>
    <p:extLst>
      <p:ext uri="{BB962C8B-B14F-4D97-AF65-F5344CB8AC3E}">
        <p14:creationId xmlns:p14="http://schemas.microsoft.com/office/powerpoint/2010/main" val="416286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lstStyle/>
          <a:p>
            <a:r>
              <a:rPr lang="en-US" dirty="0"/>
              <a:t>January</a:t>
            </a:r>
          </a:p>
        </p:txBody>
      </p:sp>
      <p:sp>
        <p:nvSpPr>
          <p:cNvPr id="3" name="Content Placeholder 2"/>
          <p:cNvSpPr>
            <a:spLocks noGrp="1"/>
          </p:cNvSpPr>
          <p:nvPr>
            <p:ph sz="quarter" idx="13"/>
          </p:nvPr>
        </p:nvSpPr>
        <p:spPr>
          <a:xfrm>
            <a:off x="913775" y="1446835"/>
            <a:ext cx="10363826" cy="4553915"/>
          </a:xfrm>
        </p:spPr>
        <p:txBody>
          <a:bodyPr>
            <a:normAutofit/>
          </a:bodyPr>
          <a:lstStyle/>
          <a:p>
            <a:pPr marL="0" indent="0">
              <a:buNone/>
            </a:pPr>
            <a:r>
              <a:rPr lang="en-US" sz="2200" b="1" dirty="0"/>
              <a:t>Looking forward</a:t>
            </a:r>
          </a:p>
          <a:p>
            <a:pPr marL="457200" lvl="1" indent="0">
              <a:buNone/>
            </a:pPr>
            <a:r>
              <a:rPr lang="en-US" sz="2000" dirty="0"/>
              <a:t>Data privacy </a:t>
            </a:r>
            <a:r>
              <a:rPr lang="en-US" sz="1600" dirty="0">
                <a:solidFill>
                  <a:srgbClr val="2B6DAD"/>
                </a:solidFill>
              </a:rPr>
              <a:t>(Minnesota Statutes 13.51, 273.061, subd. 8a) </a:t>
            </a:r>
            <a:endParaRPr lang="en-US" sz="1600" dirty="0"/>
          </a:p>
          <a:p>
            <a:pPr lvl="2"/>
            <a:r>
              <a:rPr lang="en-US" sz="1800" dirty="0"/>
              <a:t>It is highly recommended to have all assessors review their county data privacy policy. A signature from each assessor is also recommended acknowledging they have read and understand the polices.</a:t>
            </a:r>
          </a:p>
        </p:txBody>
      </p:sp>
    </p:spTree>
    <p:extLst>
      <p:ext uri="{BB962C8B-B14F-4D97-AF65-F5344CB8AC3E}">
        <p14:creationId xmlns:p14="http://schemas.microsoft.com/office/powerpoint/2010/main" val="101212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19101" y="56679"/>
            <a:ext cx="5353797" cy="6744641"/>
          </a:xfrm>
          <a:prstGeom prst="rect">
            <a:avLst/>
          </a:prstGeom>
        </p:spPr>
      </p:pic>
    </p:spTree>
    <p:extLst>
      <p:ext uri="{BB962C8B-B14F-4D97-AF65-F5344CB8AC3E}">
        <p14:creationId xmlns:p14="http://schemas.microsoft.com/office/powerpoint/2010/main" val="735846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422400"/>
            <a:ext cx="10363826" cy="4866640"/>
          </a:xfrm>
        </p:spPr>
        <p:txBody>
          <a:bodyPr>
            <a:normAutofit/>
          </a:bodyPr>
          <a:lstStyle/>
          <a:p>
            <a:pPr marL="0" indent="0">
              <a:buNone/>
            </a:pPr>
            <a:r>
              <a:rPr lang="en-US" sz="2200" b="1" dirty="0"/>
              <a:t>What else should you know</a:t>
            </a:r>
          </a:p>
          <a:p>
            <a:pPr lvl="1"/>
            <a:r>
              <a:rPr lang="en-US" dirty="0"/>
              <a:t>Update any new year dates and information on county website</a:t>
            </a:r>
          </a:p>
          <a:p>
            <a:pPr lvl="1"/>
            <a:r>
              <a:rPr lang="en-US" dirty="0"/>
              <a:t>New construction as of January 2</a:t>
            </a:r>
          </a:p>
          <a:p>
            <a:pPr lvl="2"/>
            <a:r>
              <a:rPr lang="en-US" dirty="0"/>
              <a:t>Double check all new construction is complete. If not complete, run listing of percentage remaining along with a listing.</a:t>
            </a:r>
          </a:p>
          <a:p>
            <a:pPr lvl="1"/>
            <a:r>
              <a:rPr lang="en-US" dirty="0"/>
              <a:t>Proof all Homestead applications for current year tax</a:t>
            </a:r>
          </a:p>
          <a:p>
            <a:pPr lvl="2"/>
            <a:r>
              <a:rPr lang="en-US" dirty="0"/>
              <a:t>Own and occupy by December 31</a:t>
            </a:r>
            <a:r>
              <a:rPr lang="en-US" baseline="30000" dirty="0"/>
              <a:t>st</a:t>
            </a:r>
            <a:r>
              <a:rPr lang="en-US" dirty="0"/>
              <a:t> </a:t>
            </a:r>
          </a:p>
          <a:p>
            <a:pPr lvl="2"/>
            <a:r>
              <a:rPr lang="en-US" dirty="0"/>
              <a:t>Remove any homesteads not applied for by statutory deadline</a:t>
            </a:r>
          </a:p>
          <a:p>
            <a:pPr lvl="1"/>
            <a:r>
              <a:rPr lang="en-US" dirty="0"/>
              <a:t>Request native prairie, managed forest and sfia lists from dnr and verify records in system are correct</a:t>
            </a:r>
          </a:p>
          <a:p>
            <a:pPr lvl="1"/>
            <a:r>
              <a:rPr lang="en-US" dirty="0"/>
              <a:t>Verify corporate farm list </a:t>
            </a:r>
            <a:r>
              <a:rPr lang="en-US" sz="1600" dirty="0">
                <a:hlinkClick r:id="rId3"/>
              </a:rPr>
              <a:t>(Minnesota Department of Agriculture)</a:t>
            </a:r>
            <a:endParaRPr lang="en-US" sz="1600" dirty="0"/>
          </a:p>
          <a:p>
            <a:pPr lvl="1"/>
            <a:r>
              <a:rPr lang="en-US" dirty="0"/>
              <a:t>Finalize valuations and classifications for current assessment year</a:t>
            </a:r>
          </a:p>
          <a:p>
            <a:pPr lvl="2"/>
            <a:endParaRPr lang="en-US" dirty="0"/>
          </a:p>
          <a:p>
            <a:pPr lvl="3"/>
            <a:endParaRPr lang="en-US" dirty="0"/>
          </a:p>
        </p:txBody>
      </p:sp>
      <p:sp>
        <p:nvSpPr>
          <p:cNvPr id="4" name="Title 1"/>
          <p:cNvSpPr txBox="1">
            <a:spLocks/>
          </p:cNvSpPr>
          <p:nvPr/>
        </p:nvSpPr>
        <p:spPr>
          <a:xfrm>
            <a:off x="913774" y="498910"/>
            <a:ext cx="10364451" cy="67287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dirty="0"/>
              <a:t>January</a:t>
            </a:r>
          </a:p>
        </p:txBody>
      </p:sp>
    </p:spTree>
    <p:extLst>
      <p:ext uri="{BB962C8B-B14F-4D97-AF65-F5344CB8AC3E}">
        <p14:creationId xmlns:p14="http://schemas.microsoft.com/office/powerpoint/2010/main" val="254187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February</a:t>
            </a:r>
          </a:p>
        </p:txBody>
      </p:sp>
      <p:sp>
        <p:nvSpPr>
          <p:cNvPr id="3" name="Content Placeholder 2"/>
          <p:cNvSpPr>
            <a:spLocks noGrp="1"/>
          </p:cNvSpPr>
          <p:nvPr>
            <p:ph sz="quarter" idx="13"/>
          </p:nvPr>
        </p:nvSpPr>
        <p:spPr>
          <a:xfrm>
            <a:off x="1066175" y="1627826"/>
            <a:ext cx="6215158" cy="3505200"/>
          </a:xfrm>
        </p:spPr>
        <p:txBody>
          <a:bodyPr>
            <a:normAutofit/>
          </a:bodyPr>
          <a:lstStyle/>
          <a:p>
            <a:pPr marL="0" indent="0">
              <a:buNone/>
            </a:pPr>
            <a:r>
              <a:rPr lang="en-US" sz="2200" b="1" dirty="0">
                <a:solidFill>
                  <a:srgbClr val="FF0000"/>
                </a:solidFill>
              </a:rPr>
              <a:t>February 1</a:t>
            </a:r>
            <a:r>
              <a:rPr lang="en-US" sz="2200" b="1" baseline="30000" dirty="0">
                <a:solidFill>
                  <a:srgbClr val="FF0000"/>
                </a:solidFill>
              </a:rPr>
              <a:t>st</a:t>
            </a:r>
            <a:r>
              <a:rPr lang="en-US" sz="2200" b="1" dirty="0">
                <a:solidFill>
                  <a:srgbClr val="FF0000"/>
                </a:solidFill>
              </a:rPr>
              <a:t> </a:t>
            </a:r>
          </a:p>
          <a:p>
            <a:pPr lvl="1"/>
            <a:r>
              <a:rPr lang="en-US" dirty="0"/>
              <a:t>ALL OWNERSHIP ENTITIES SEEKING EXEMPTION </a:t>
            </a:r>
            <a:r>
              <a:rPr lang="en-US" b="1" dirty="0"/>
              <a:t>MUST FILE AN INITIAL APPLICATION </a:t>
            </a:r>
            <a:r>
              <a:rPr lang="en-US" dirty="0"/>
              <a:t>WITH THE COUNTY ASSESSOR BY </a:t>
            </a:r>
            <a:r>
              <a:rPr lang="en-US" b="1" dirty="0"/>
              <a:t>FEBRUARY 1</a:t>
            </a:r>
            <a:r>
              <a:rPr lang="en-US" dirty="0"/>
              <a:t> OF THE ASSESSMENT YEAR IN WHICH THE EXEMPTION IS FIRST SOUGHT.</a:t>
            </a:r>
          </a:p>
          <a:p>
            <a:pPr lvl="1"/>
            <a:r>
              <a:rPr lang="en-US" dirty="0"/>
              <a:t>SOME EXEMPT PROPERTIES, OWNERS OR AUTHORIZED REPRESENTATIVES MUST REAPPLY FOR EXEMPTION </a:t>
            </a:r>
            <a:r>
              <a:rPr lang="en-US" b="1" dirty="0"/>
              <a:t>EVERY THREE YEARS</a:t>
            </a:r>
            <a:r>
              <a:rPr lang="en-US" dirty="0"/>
              <a:t>. 2025, 2028, 2031, ETC…</a:t>
            </a:r>
          </a:p>
          <a:p>
            <a:pPr marL="457200" lvl="1" indent="0">
              <a:buNone/>
            </a:pPr>
            <a:endParaRPr lang="en-US" dirty="0"/>
          </a:p>
        </p:txBody>
      </p:sp>
      <p:pic>
        <p:nvPicPr>
          <p:cNvPr id="5" name="Picture 4" descr="Lehigh Valley Ramblings: NorCo Has 175 &quot;Exempt&quot; Employe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9229" y="2013844"/>
            <a:ext cx="3952875" cy="2264053"/>
          </a:xfrm>
          <a:prstGeom prst="rect">
            <a:avLst/>
          </a:prstGeom>
        </p:spPr>
      </p:pic>
      <p:sp>
        <p:nvSpPr>
          <p:cNvPr id="6" name="Content Placeholder 2"/>
          <p:cNvSpPr txBox="1">
            <a:spLocks/>
          </p:cNvSpPr>
          <p:nvPr/>
        </p:nvSpPr>
        <p:spPr>
          <a:xfrm>
            <a:off x="1066175" y="4614332"/>
            <a:ext cx="10363826" cy="181596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lvl="1"/>
            <a:r>
              <a:rPr lang="en-US" u="sng" dirty="0"/>
              <a:t>Don’t wait until February </a:t>
            </a:r>
            <a:r>
              <a:rPr lang="en-US" dirty="0"/>
              <a:t>to send the re-applications. Exempt applications may be sent and received by staff, but </a:t>
            </a:r>
            <a:r>
              <a:rPr lang="en-US" b="1" dirty="0"/>
              <a:t>Only the County Assessor may approve applications for exemption</a:t>
            </a:r>
            <a:r>
              <a:rPr lang="en-US" dirty="0"/>
              <a:t>, not city assessors. The County Assessor must sign all applications that are approved for exemption. Recommend sending these in November or December of the prior assessment year.</a:t>
            </a:r>
          </a:p>
        </p:txBody>
      </p:sp>
      <p:sp>
        <p:nvSpPr>
          <p:cNvPr id="4" name="Rectangle 3"/>
          <p:cNvSpPr/>
          <p:nvPr/>
        </p:nvSpPr>
        <p:spPr>
          <a:xfrm>
            <a:off x="3738538" y="6430297"/>
            <a:ext cx="3803285" cy="307777"/>
          </a:xfrm>
          <a:prstGeom prst="rect">
            <a:avLst/>
          </a:prstGeom>
        </p:spPr>
        <p:txBody>
          <a:bodyPr wrap="none">
            <a:spAutoFit/>
          </a:bodyPr>
          <a:lstStyle/>
          <a:p>
            <a:pPr lvl="1"/>
            <a:r>
              <a:rPr lang="en-US" sz="1400" dirty="0">
                <a:solidFill>
                  <a:srgbClr val="2B6DAD"/>
                </a:solidFill>
              </a:rPr>
              <a:t>(MINNESOTA STATUTES 272.025, SUBD. 3) </a:t>
            </a:r>
          </a:p>
        </p:txBody>
      </p:sp>
    </p:spTree>
    <p:extLst>
      <p:ext uri="{BB962C8B-B14F-4D97-AF65-F5344CB8AC3E}">
        <p14:creationId xmlns:p14="http://schemas.microsoft.com/office/powerpoint/2010/main" val="220491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150" y="0"/>
            <a:ext cx="10364451" cy="1409365"/>
          </a:xfrm>
        </p:spPr>
        <p:txBody>
          <a:bodyPr/>
          <a:lstStyle/>
          <a:p>
            <a:r>
              <a:rPr lang="en-US" dirty="0"/>
              <a:t>M.S. 272.02 EXEMPT PROPERTY FILING REQUIREMENTS</a:t>
            </a:r>
          </a:p>
        </p:txBody>
      </p:sp>
      <p:pic>
        <p:nvPicPr>
          <p:cNvPr id="4" name="Picture 3"/>
          <p:cNvPicPr>
            <a:picLocks noChangeAspect="1"/>
          </p:cNvPicPr>
          <p:nvPr/>
        </p:nvPicPr>
        <p:blipFill>
          <a:blip r:embed="rId3"/>
          <a:stretch>
            <a:fillRect/>
          </a:stretch>
        </p:blipFill>
        <p:spPr>
          <a:xfrm>
            <a:off x="927356" y="1127807"/>
            <a:ext cx="5088937" cy="5730193"/>
          </a:xfrm>
          <a:prstGeom prst="rect">
            <a:avLst/>
          </a:prstGeom>
        </p:spPr>
      </p:pic>
      <p:pic>
        <p:nvPicPr>
          <p:cNvPr id="5" name="Picture 4"/>
          <p:cNvPicPr>
            <a:picLocks noChangeAspect="1"/>
          </p:cNvPicPr>
          <p:nvPr/>
        </p:nvPicPr>
        <p:blipFill>
          <a:blip r:embed="rId4"/>
          <a:stretch>
            <a:fillRect/>
          </a:stretch>
        </p:blipFill>
        <p:spPr>
          <a:xfrm>
            <a:off x="6533447" y="1747435"/>
            <a:ext cx="5078154" cy="3915093"/>
          </a:xfrm>
          <a:prstGeom prst="rect">
            <a:avLst/>
          </a:prstGeom>
        </p:spPr>
      </p:pic>
      <p:pic>
        <p:nvPicPr>
          <p:cNvPr id="6" name="Picture 5"/>
          <p:cNvPicPr>
            <a:picLocks noChangeAspect="1"/>
          </p:cNvPicPr>
          <p:nvPr/>
        </p:nvPicPr>
        <p:blipFill>
          <a:blip r:embed="rId5"/>
          <a:stretch>
            <a:fillRect/>
          </a:stretch>
        </p:blipFill>
        <p:spPr>
          <a:xfrm>
            <a:off x="6533448" y="1409365"/>
            <a:ext cx="5078154" cy="338544"/>
          </a:xfrm>
          <a:prstGeom prst="rect">
            <a:avLst/>
          </a:prstGeom>
        </p:spPr>
      </p:pic>
      <p:sp>
        <p:nvSpPr>
          <p:cNvPr id="7" name="Rectangle 6"/>
          <p:cNvSpPr/>
          <p:nvPr/>
        </p:nvSpPr>
        <p:spPr>
          <a:xfrm>
            <a:off x="6942888" y="5754430"/>
            <a:ext cx="4259271" cy="307777"/>
          </a:xfrm>
          <a:prstGeom prst="rect">
            <a:avLst/>
          </a:prstGeom>
        </p:spPr>
        <p:txBody>
          <a:bodyPr wrap="square">
            <a:spAutoFit/>
          </a:bodyPr>
          <a:lstStyle/>
          <a:p>
            <a:pPr lvl="1" algn="ctr"/>
            <a:r>
              <a:rPr lang="en-US" sz="1400" dirty="0">
                <a:solidFill>
                  <a:srgbClr val="2B6DAD"/>
                </a:solidFill>
              </a:rPr>
              <a:t>(MNDOR PT MANUAL, MODULE 5, PAGES 9 &amp; 10) </a:t>
            </a:r>
          </a:p>
        </p:txBody>
      </p:sp>
    </p:spTree>
    <p:extLst>
      <p:ext uri="{BB962C8B-B14F-4D97-AF65-F5344CB8AC3E}">
        <p14:creationId xmlns:p14="http://schemas.microsoft.com/office/powerpoint/2010/main" val="1346263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lstStyle/>
          <a:p>
            <a:r>
              <a:rPr lang="en-US" dirty="0"/>
              <a:t>february</a:t>
            </a:r>
          </a:p>
        </p:txBody>
      </p:sp>
      <p:sp>
        <p:nvSpPr>
          <p:cNvPr id="3" name="Content Placeholder 2"/>
          <p:cNvSpPr>
            <a:spLocks noGrp="1"/>
          </p:cNvSpPr>
          <p:nvPr>
            <p:ph sz="quarter" idx="13"/>
          </p:nvPr>
        </p:nvSpPr>
        <p:spPr>
          <a:xfrm>
            <a:off x="913775" y="1535356"/>
            <a:ext cx="11024225" cy="5322643"/>
          </a:xfrm>
        </p:spPr>
        <p:txBody>
          <a:bodyPr>
            <a:normAutofit/>
          </a:bodyPr>
          <a:lstStyle/>
          <a:p>
            <a:pPr marL="0" indent="0">
              <a:buNone/>
            </a:pPr>
            <a:r>
              <a:rPr lang="en-US" sz="2200" b="1" dirty="0">
                <a:solidFill>
                  <a:srgbClr val="FF0000"/>
                </a:solidFill>
              </a:rPr>
              <a:t>February 1</a:t>
            </a:r>
            <a:r>
              <a:rPr lang="en-US" sz="2200" b="1" baseline="30000" dirty="0">
                <a:solidFill>
                  <a:srgbClr val="FF0000"/>
                </a:solidFill>
              </a:rPr>
              <a:t>st</a:t>
            </a:r>
            <a:endParaRPr lang="en-US" sz="2200" b="1" dirty="0">
              <a:solidFill>
                <a:srgbClr val="FF0000"/>
              </a:solidFill>
            </a:endParaRPr>
          </a:p>
          <a:p>
            <a:pPr lvl="1"/>
            <a:r>
              <a:rPr lang="en-US" b="1" dirty="0"/>
              <a:t>At least one voting member </a:t>
            </a:r>
            <a:r>
              <a:rPr lang="en-US" dirty="0"/>
              <a:t>of every board of appeal and equalization must have taken training within four years. Training must be completed by </a:t>
            </a:r>
            <a:r>
              <a:rPr lang="en-US" b="1" dirty="0"/>
              <a:t>February 1</a:t>
            </a:r>
            <a:r>
              <a:rPr lang="en-US" dirty="0"/>
              <a:t> of the year in which the board member will hear appeals.</a:t>
            </a:r>
          </a:p>
          <a:p>
            <a:pPr lvl="1"/>
            <a:r>
              <a:rPr lang="en-US" dirty="0"/>
              <a:t>By this date, jurisdictions have at least one trained member. Recommended at least two just in case one is unavailable.</a:t>
            </a:r>
          </a:p>
          <a:p>
            <a:pPr lvl="2"/>
            <a:r>
              <a:rPr lang="en-US" dirty="0"/>
              <a:t>Open book meetings are not required to have a trained member </a:t>
            </a:r>
          </a:p>
          <a:p>
            <a:pPr lvl="1"/>
            <a:r>
              <a:rPr lang="en-US" dirty="0"/>
              <a:t>Failure to comply </a:t>
            </a:r>
          </a:p>
          <a:p>
            <a:pPr lvl="2"/>
            <a:r>
              <a:rPr lang="en-US" dirty="0"/>
              <a:t>Any city or town that fails to meet the compliance requirements by February 1</a:t>
            </a:r>
            <a:r>
              <a:rPr lang="en-US" baseline="30000" dirty="0"/>
              <a:t>st</a:t>
            </a:r>
            <a:r>
              <a:rPr lang="en-US" dirty="0"/>
              <a:t> of each year is deemed to transfer its powers to the County Board of Appeal and Equalization for a minimum of two assessment years beginning with the current assessment year. </a:t>
            </a:r>
          </a:p>
          <a:p>
            <a:pPr marL="914400" lvl="2" indent="0">
              <a:buNone/>
            </a:pPr>
            <a:r>
              <a:rPr lang="en-US" sz="1200" dirty="0">
                <a:solidFill>
                  <a:srgbClr val="2B6DAD"/>
                </a:solidFill>
              </a:rPr>
              <a:t>	(board of appeal and equalization handbook page 4) (Minnesota Statutes 274.014 &amp; 274.135) </a:t>
            </a:r>
          </a:p>
        </p:txBody>
      </p:sp>
      <p:pic>
        <p:nvPicPr>
          <p:cNvPr id="7" name="Picture 6" descr="Meeting PNG Transparent Images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3955" y="-107324"/>
            <a:ext cx="3540925" cy="2124555"/>
          </a:xfrm>
          <a:prstGeom prst="rect">
            <a:avLst/>
          </a:prstGeom>
        </p:spPr>
      </p:pic>
    </p:spTree>
    <p:extLst>
      <p:ext uri="{BB962C8B-B14F-4D97-AF65-F5344CB8AC3E}">
        <p14:creationId xmlns:p14="http://schemas.microsoft.com/office/powerpoint/2010/main" val="275240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14466" y="941884"/>
            <a:ext cx="6573971" cy="5862320"/>
          </a:xfrm>
          <a:prstGeom prst="rect">
            <a:avLst/>
          </a:prstGeom>
        </p:spPr>
      </p:pic>
      <p:sp>
        <p:nvSpPr>
          <p:cNvPr id="2" name="Rectangle 1"/>
          <p:cNvSpPr/>
          <p:nvPr/>
        </p:nvSpPr>
        <p:spPr>
          <a:xfrm>
            <a:off x="2956560" y="5100320"/>
            <a:ext cx="2540000" cy="65024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366133" y="541774"/>
            <a:ext cx="7470635" cy="400110"/>
          </a:xfrm>
          <a:prstGeom prst="rect">
            <a:avLst/>
          </a:prstGeom>
        </p:spPr>
        <p:txBody>
          <a:bodyPr wrap="none">
            <a:spAutoFit/>
          </a:bodyPr>
          <a:lstStyle/>
          <a:p>
            <a:r>
              <a:rPr lang="en-US" sz="2000" b="1" dirty="0">
                <a:solidFill>
                  <a:srgbClr val="FF0000"/>
                </a:solidFill>
              </a:rPr>
              <a:t>RUN FINAL CHECK FOR ONLINE TRAINED MEMBERS (LBAE &amp; CBAE)</a:t>
            </a:r>
          </a:p>
        </p:txBody>
      </p:sp>
    </p:spTree>
    <p:extLst>
      <p:ext uri="{BB962C8B-B14F-4D97-AF65-F5344CB8AC3E}">
        <p14:creationId xmlns:p14="http://schemas.microsoft.com/office/powerpoint/2010/main" val="2056814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66133" y="541774"/>
            <a:ext cx="7470635" cy="400110"/>
          </a:xfrm>
          <a:prstGeom prst="rect">
            <a:avLst/>
          </a:prstGeom>
        </p:spPr>
        <p:txBody>
          <a:bodyPr wrap="none">
            <a:spAutoFit/>
          </a:bodyPr>
          <a:lstStyle/>
          <a:p>
            <a:r>
              <a:rPr lang="en-US" sz="2000" b="1" dirty="0">
                <a:solidFill>
                  <a:srgbClr val="FF0000"/>
                </a:solidFill>
              </a:rPr>
              <a:t>RUN FINAL CHECK FOR ONLINE TRAINED MEMBERS (LBAE &amp; CBAE)</a:t>
            </a:r>
          </a:p>
        </p:txBody>
      </p:sp>
      <p:pic>
        <p:nvPicPr>
          <p:cNvPr id="3" name="Picture 2"/>
          <p:cNvPicPr>
            <a:picLocks noChangeAspect="1"/>
          </p:cNvPicPr>
          <p:nvPr/>
        </p:nvPicPr>
        <p:blipFill>
          <a:blip r:embed="rId3"/>
          <a:stretch>
            <a:fillRect/>
          </a:stretch>
        </p:blipFill>
        <p:spPr>
          <a:xfrm>
            <a:off x="3419788" y="941884"/>
            <a:ext cx="5363323" cy="5572903"/>
          </a:xfrm>
          <a:prstGeom prst="rect">
            <a:avLst/>
          </a:prstGeom>
        </p:spPr>
      </p:pic>
    </p:spTree>
    <p:extLst>
      <p:ext uri="{BB962C8B-B14F-4D97-AF65-F5344CB8AC3E}">
        <p14:creationId xmlns:p14="http://schemas.microsoft.com/office/powerpoint/2010/main" val="319183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42308" y="1318053"/>
            <a:ext cx="2946312" cy="2004871"/>
          </a:xfrm>
          <a:prstGeom prst="rect">
            <a:avLst/>
          </a:prstGeom>
        </p:spPr>
      </p:pic>
      <p:sp>
        <p:nvSpPr>
          <p:cNvPr id="2" name="Title 1"/>
          <p:cNvSpPr>
            <a:spLocks noGrp="1"/>
          </p:cNvSpPr>
          <p:nvPr>
            <p:ph type="ctrTitle"/>
          </p:nvPr>
        </p:nvSpPr>
        <p:spPr>
          <a:xfrm>
            <a:off x="3270421" y="1743499"/>
            <a:ext cx="6439259" cy="4218039"/>
          </a:xfrm>
        </p:spPr>
        <p:txBody>
          <a:bodyPr>
            <a:noAutofit/>
          </a:bodyPr>
          <a:lstStyle/>
          <a:p>
            <a:pPr algn="l"/>
            <a:r>
              <a:rPr lang="en-US" sz="3200" b="1" dirty="0">
                <a:latin typeface="+mn-lt"/>
                <a:ea typeface="+mn-ea"/>
                <a:cs typeface="+mn-cs"/>
              </a:rPr>
              <a:t>Name?</a:t>
            </a:r>
            <a:br>
              <a:rPr lang="en-US" sz="3200" b="1" dirty="0">
                <a:latin typeface="+mn-lt"/>
                <a:ea typeface="+mn-ea"/>
                <a:cs typeface="+mn-cs"/>
              </a:rPr>
            </a:br>
            <a:br>
              <a:rPr lang="en-US" sz="3200" b="1" dirty="0">
                <a:latin typeface="+mn-lt"/>
                <a:ea typeface="+mn-ea"/>
                <a:cs typeface="+mn-cs"/>
              </a:rPr>
            </a:br>
            <a:r>
              <a:rPr lang="en-US" sz="3200" b="1" dirty="0">
                <a:latin typeface="+mn-lt"/>
                <a:ea typeface="+mn-ea"/>
                <a:cs typeface="+mn-cs"/>
              </a:rPr>
              <a:t>what county are you from?</a:t>
            </a:r>
            <a:br>
              <a:rPr lang="en-US" sz="3200" b="1" dirty="0">
                <a:latin typeface="+mn-lt"/>
                <a:ea typeface="+mn-ea"/>
                <a:cs typeface="+mn-cs"/>
              </a:rPr>
            </a:br>
            <a:br>
              <a:rPr lang="en-US" sz="3200" b="1" dirty="0">
                <a:latin typeface="+mn-lt"/>
                <a:ea typeface="+mn-ea"/>
                <a:cs typeface="+mn-cs"/>
              </a:rPr>
            </a:br>
            <a:r>
              <a:rPr lang="en-US" sz="3200" b="1" dirty="0">
                <a:latin typeface="+mn-lt"/>
                <a:ea typeface="+mn-ea"/>
                <a:cs typeface="+mn-cs"/>
              </a:rPr>
              <a:t>What's your position?</a:t>
            </a:r>
            <a:br>
              <a:rPr lang="en-US" sz="3200" b="1" dirty="0">
                <a:latin typeface="+mn-lt"/>
                <a:ea typeface="+mn-ea"/>
                <a:cs typeface="+mn-cs"/>
              </a:rPr>
            </a:br>
            <a:br>
              <a:rPr lang="en-US" sz="3200" b="1" dirty="0">
                <a:latin typeface="+mn-lt"/>
                <a:ea typeface="+mn-ea"/>
                <a:cs typeface="+mn-cs"/>
              </a:rPr>
            </a:br>
            <a:r>
              <a:rPr lang="en-US" sz="3200" b="1" dirty="0">
                <a:latin typeface="+mn-lt"/>
                <a:ea typeface="+mn-ea"/>
                <a:cs typeface="+mn-cs"/>
              </a:rPr>
              <a:t>Years in position?</a:t>
            </a:r>
            <a:br>
              <a:rPr lang="en-US" sz="3600" dirty="0"/>
            </a:br>
            <a:endParaRPr lang="en-US" sz="3600" dirty="0"/>
          </a:p>
        </p:txBody>
      </p:sp>
    </p:spTree>
    <p:extLst>
      <p:ext uri="{BB962C8B-B14F-4D97-AF65-F5344CB8AC3E}">
        <p14:creationId xmlns:p14="http://schemas.microsoft.com/office/powerpoint/2010/main" val="3693853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lstStyle/>
          <a:p>
            <a:r>
              <a:rPr lang="en-US" dirty="0"/>
              <a:t>february</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b="1" dirty="0">
                <a:solidFill>
                  <a:srgbClr val="FF0000"/>
                </a:solidFill>
              </a:rPr>
              <a:t>February 1</a:t>
            </a:r>
            <a:r>
              <a:rPr lang="en-US" b="1" baseline="30000" dirty="0">
                <a:solidFill>
                  <a:srgbClr val="FF0000"/>
                </a:solidFill>
              </a:rPr>
              <a:t>st</a:t>
            </a:r>
            <a:r>
              <a:rPr lang="en-US" b="1" dirty="0">
                <a:solidFill>
                  <a:srgbClr val="FF0000"/>
                </a:solidFill>
              </a:rPr>
              <a:t>  </a:t>
            </a:r>
          </a:p>
          <a:p>
            <a:pPr marL="457200" lvl="1" indent="0">
              <a:buNone/>
            </a:pPr>
            <a:r>
              <a:rPr lang="en-US" dirty="0"/>
              <a:t>Last day for local assessors to deliver assessment records to the county assessor. </a:t>
            </a:r>
            <a:r>
              <a:rPr lang="en-US" sz="1400" u="sng" dirty="0">
                <a:solidFill>
                  <a:srgbClr val="0070C0"/>
                </a:solidFill>
              </a:rPr>
              <a:t>(Minnesota statute 273.064)</a:t>
            </a:r>
          </a:p>
          <a:p>
            <a:pPr lvl="2"/>
            <a:r>
              <a:rPr lang="en-US" dirty="0"/>
              <a:t>The county assessor may examine appraisal records for local assessors as of December 1 </a:t>
            </a:r>
            <a:r>
              <a:rPr lang="en-US" sz="1400" u="sng" dirty="0">
                <a:solidFill>
                  <a:srgbClr val="0070C0"/>
                </a:solidFill>
              </a:rPr>
              <a:t>(Minnesota statute 273.065)</a:t>
            </a:r>
            <a:endParaRPr lang="en-US" u="sng" dirty="0">
              <a:solidFill>
                <a:srgbClr val="0070C0"/>
              </a:solidFill>
            </a:endParaRPr>
          </a:p>
          <a:p>
            <a:pPr lvl="2"/>
            <a:r>
              <a:rPr lang="en-US" dirty="0"/>
              <a:t>Communication with local assessors is crucial!</a:t>
            </a:r>
          </a:p>
          <a:p>
            <a:pPr lvl="1"/>
            <a:endParaRPr lang="en-US" dirty="0"/>
          </a:p>
        </p:txBody>
      </p:sp>
    </p:spTree>
    <p:extLst>
      <p:ext uri="{BB962C8B-B14F-4D97-AF65-F5344CB8AC3E}">
        <p14:creationId xmlns:p14="http://schemas.microsoft.com/office/powerpoint/2010/main" val="182249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lstStyle/>
          <a:p>
            <a:r>
              <a:rPr lang="en-US" dirty="0"/>
              <a:t>february</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b="1" dirty="0">
                <a:solidFill>
                  <a:srgbClr val="FF0000"/>
                </a:solidFill>
              </a:rPr>
              <a:t>February 15</a:t>
            </a:r>
            <a:r>
              <a:rPr lang="en-US" b="1" baseline="30000" dirty="0">
                <a:solidFill>
                  <a:srgbClr val="FF0000"/>
                </a:solidFill>
              </a:rPr>
              <a:t>th</a:t>
            </a:r>
            <a:r>
              <a:rPr lang="en-US" b="1" dirty="0">
                <a:solidFill>
                  <a:srgbClr val="FF0000"/>
                </a:solidFill>
              </a:rPr>
              <a:t> </a:t>
            </a:r>
          </a:p>
          <a:p>
            <a:pPr marL="457200" lvl="1" indent="0">
              <a:buNone/>
            </a:pPr>
            <a:r>
              <a:rPr lang="en-US" b="1" dirty="0"/>
              <a:t>Final bae dates due to boards </a:t>
            </a:r>
            <a:r>
              <a:rPr lang="en-US" sz="1400" dirty="0">
                <a:solidFill>
                  <a:srgbClr val="0070C0"/>
                </a:solidFill>
              </a:rPr>
              <a:t>(</a:t>
            </a:r>
            <a:r>
              <a:rPr lang="en-US" sz="1400" u="sng" dirty="0">
                <a:solidFill>
                  <a:srgbClr val="0070C0"/>
                </a:solidFill>
              </a:rPr>
              <a:t>mn statute 274.01, SUBD. 01</a:t>
            </a:r>
            <a:r>
              <a:rPr lang="en-US" sz="1400" dirty="0">
                <a:solidFill>
                  <a:srgbClr val="0070C0"/>
                </a:solidFill>
              </a:rPr>
              <a:t>)</a:t>
            </a:r>
          </a:p>
          <a:p>
            <a:pPr lvl="2"/>
            <a:r>
              <a:rPr lang="en-US" dirty="0"/>
              <a:t>The assessor shall give written notice of the time to the city or town clerk. Mail and email preferred method. </a:t>
            </a:r>
          </a:p>
          <a:p>
            <a:pPr lvl="3"/>
            <a:r>
              <a:rPr lang="en-US" dirty="0"/>
              <a:t>The clerk of each jurisdiction holding an Lbae shall give published and posted notice of the meeting at least ten days before the date of the meeting. Open book meetings are not required.</a:t>
            </a:r>
          </a:p>
          <a:p>
            <a:pPr lvl="1"/>
            <a:endParaRPr lang="en-US" dirty="0"/>
          </a:p>
          <a:p>
            <a:pPr marL="457200" lvl="1" indent="0">
              <a:buNone/>
            </a:pPr>
            <a:r>
              <a:rPr lang="en-US" dirty="0"/>
              <a:t>Updated valuation notice information within tax system for all bae meetings.</a:t>
            </a:r>
          </a:p>
          <a:p>
            <a:pPr lvl="1"/>
            <a:endParaRPr lang="en-US" dirty="0"/>
          </a:p>
          <a:p>
            <a:pPr marL="457200" lvl="1" indent="0">
              <a:buNone/>
            </a:pPr>
            <a:r>
              <a:rPr lang="en-US" dirty="0"/>
              <a:t>In February, County assessors receive an email from the mndor with instructions to fill out a spreadsheet with lbae/open book dates by jurisdiction. Complete the spreadsheet and email back to </a:t>
            </a:r>
            <a:r>
              <a:rPr lang="en-US" u="sng" dirty="0">
                <a:solidFill>
                  <a:srgbClr val="0070C0"/>
                </a:solidFill>
              </a:rPr>
              <a:t>proptax.bae@state.mn.us</a:t>
            </a:r>
            <a:r>
              <a:rPr lang="en-US" dirty="0"/>
              <a:t>	</a:t>
            </a:r>
          </a:p>
          <a:p>
            <a:pPr lvl="1"/>
            <a:endParaRPr lang="en-US" dirty="0"/>
          </a:p>
        </p:txBody>
      </p:sp>
    </p:spTree>
    <p:extLst>
      <p:ext uri="{BB962C8B-B14F-4D97-AF65-F5344CB8AC3E}">
        <p14:creationId xmlns:p14="http://schemas.microsoft.com/office/powerpoint/2010/main" val="409074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lstStyle/>
          <a:p>
            <a:r>
              <a:rPr lang="en-US" dirty="0"/>
              <a:t>february</a:t>
            </a:r>
          </a:p>
        </p:txBody>
      </p:sp>
      <p:sp>
        <p:nvSpPr>
          <p:cNvPr id="3" name="Content Placeholder 2"/>
          <p:cNvSpPr>
            <a:spLocks noGrp="1"/>
          </p:cNvSpPr>
          <p:nvPr>
            <p:ph sz="quarter" idx="13"/>
          </p:nvPr>
        </p:nvSpPr>
        <p:spPr>
          <a:xfrm>
            <a:off x="913775" y="1685303"/>
            <a:ext cx="10363826" cy="5365737"/>
          </a:xfrm>
        </p:spPr>
        <p:txBody>
          <a:bodyPr>
            <a:normAutofit/>
          </a:bodyPr>
          <a:lstStyle/>
          <a:p>
            <a:pPr marL="0" indent="0">
              <a:buNone/>
            </a:pPr>
            <a:r>
              <a:rPr lang="en-US" sz="2200" dirty="0"/>
              <a:t>prep/run final abstract (needs to be prepared prior to a/t running final tax) </a:t>
            </a:r>
            <a:r>
              <a:rPr lang="en-US" sz="1600" i="1" dirty="0"/>
              <a:t>(Example: 2024 assessment, taxes payable in 2025; run End of year 2024 abstract for for taxes payable in 2025 at this time)</a:t>
            </a:r>
            <a:endParaRPr lang="en-US" sz="2200" i="1" dirty="0"/>
          </a:p>
          <a:p>
            <a:pPr lvl="1"/>
            <a:r>
              <a:rPr lang="en-US" dirty="0"/>
              <a:t>a/t office will utilize the final abstracts. Ensure tax capacity has been ran. </a:t>
            </a:r>
          </a:p>
          <a:p>
            <a:pPr lvl="2"/>
            <a:r>
              <a:rPr lang="en-US" dirty="0"/>
              <a:t>any changes made after this date must be communicated with the a/t office. Will affect final tax allocation.</a:t>
            </a:r>
          </a:p>
          <a:p>
            <a:pPr marL="0" indent="0">
              <a:buNone/>
            </a:pPr>
            <a:endParaRPr lang="en-US" sz="2200" dirty="0"/>
          </a:p>
          <a:p>
            <a:pPr lvl="1"/>
            <a:endParaRPr lang="en-US" dirty="0"/>
          </a:p>
          <a:p>
            <a:pPr marL="1371600" lvl="3" indent="0">
              <a:buNone/>
            </a:pPr>
            <a:endParaRPr lang="en-US" dirty="0"/>
          </a:p>
        </p:txBody>
      </p:sp>
    </p:spTree>
    <p:extLst>
      <p:ext uri="{BB962C8B-B14F-4D97-AF65-F5344CB8AC3E}">
        <p14:creationId xmlns:p14="http://schemas.microsoft.com/office/powerpoint/2010/main" val="182458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lstStyle/>
          <a:p>
            <a:r>
              <a:rPr lang="en-US" dirty="0"/>
              <a:t>february</a:t>
            </a:r>
          </a:p>
        </p:txBody>
      </p:sp>
      <p:sp>
        <p:nvSpPr>
          <p:cNvPr id="3" name="Content Placeholder 2"/>
          <p:cNvSpPr>
            <a:spLocks noGrp="1"/>
          </p:cNvSpPr>
          <p:nvPr>
            <p:ph sz="quarter" idx="13"/>
          </p:nvPr>
        </p:nvSpPr>
        <p:spPr>
          <a:xfrm>
            <a:off x="913775" y="1685303"/>
            <a:ext cx="10363826" cy="5365737"/>
          </a:xfrm>
        </p:spPr>
        <p:txBody>
          <a:bodyPr>
            <a:normAutofit/>
          </a:bodyPr>
          <a:lstStyle/>
          <a:p>
            <a:pPr marL="0" indent="0">
              <a:buNone/>
            </a:pPr>
            <a:r>
              <a:rPr lang="en-US" dirty="0"/>
              <a:t>RUN prism edits for current assessment. </a:t>
            </a:r>
            <a:r>
              <a:rPr lang="en-US" sz="1800" i="1" dirty="0">
                <a:solidFill>
                  <a:schemeClr val="tx1">
                    <a:lumMod val="50000"/>
                    <a:lumOff val="50000"/>
                  </a:schemeClr>
                </a:solidFill>
              </a:rPr>
              <a:t>(Previous assessment year final should be complete by this point)</a:t>
            </a:r>
          </a:p>
          <a:p>
            <a:pPr lvl="1"/>
            <a:r>
              <a:rPr lang="en-US" dirty="0"/>
              <a:t>Know what prism is looking for:</a:t>
            </a:r>
          </a:p>
          <a:p>
            <a:pPr lvl="2"/>
            <a:r>
              <a:rPr lang="en-US" dirty="0"/>
              <a:t>Valid state and assessment coding</a:t>
            </a:r>
          </a:p>
          <a:p>
            <a:pPr lvl="2"/>
            <a:r>
              <a:rPr lang="en-US" dirty="0"/>
              <a:t>Valid agricultural class (2a/2b)</a:t>
            </a:r>
          </a:p>
          <a:p>
            <a:pPr lvl="2"/>
            <a:r>
              <a:rPr lang="en-US" dirty="0"/>
              <a:t>Valid hga</a:t>
            </a:r>
          </a:p>
          <a:p>
            <a:pPr lvl="2"/>
            <a:r>
              <a:rPr lang="en-US" dirty="0"/>
              <a:t>Accurate homestead entry</a:t>
            </a:r>
          </a:p>
          <a:p>
            <a:pPr lvl="1"/>
            <a:r>
              <a:rPr lang="en-US" dirty="0"/>
              <a:t>Keep up to date prior to prism submission with:</a:t>
            </a:r>
          </a:p>
          <a:p>
            <a:pPr lvl="2"/>
            <a:r>
              <a:rPr lang="en-US" dirty="0"/>
              <a:t>Splits/combinations</a:t>
            </a:r>
          </a:p>
          <a:p>
            <a:pPr lvl="2"/>
            <a:r>
              <a:rPr lang="en-US" dirty="0"/>
              <a:t>Homesteads</a:t>
            </a:r>
          </a:p>
          <a:p>
            <a:pPr lvl="2"/>
            <a:r>
              <a:rPr lang="en-US" dirty="0"/>
              <a:t>Etc.</a:t>
            </a:r>
          </a:p>
          <a:p>
            <a:pPr marL="1371600" lvl="3" indent="0">
              <a:buNone/>
            </a:pPr>
            <a:endParaRPr lang="en-US" dirty="0"/>
          </a:p>
        </p:txBody>
      </p:sp>
    </p:spTree>
    <p:extLst>
      <p:ext uri="{BB962C8B-B14F-4D97-AF65-F5344CB8AC3E}">
        <p14:creationId xmlns:p14="http://schemas.microsoft.com/office/powerpoint/2010/main" val="389947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lstStyle/>
          <a:p>
            <a:r>
              <a:rPr lang="en-US" dirty="0"/>
              <a:t>february</a:t>
            </a:r>
          </a:p>
        </p:txBody>
      </p:sp>
      <p:sp>
        <p:nvSpPr>
          <p:cNvPr id="3" name="Content Placeholder 2"/>
          <p:cNvSpPr>
            <a:spLocks noGrp="1"/>
          </p:cNvSpPr>
          <p:nvPr>
            <p:ph sz="quarter" idx="13"/>
          </p:nvPr>
        </p:nvSpPr>
        <p:spPr>
          <a:xfrm>
            <a:off x="913775" y="1291391"/>
            <a:ext cx="10363826" cy="5033210"/>
          </a:xfrm>
        </p:spPr>
        <p:txBody>
          <a:bodyPr>
            <a:normAutofit lnSpcReduction="10000"/>
          </a:bodyPr>
          <a:lstStyle/>
          <a:p>
            <a:pPr marL="0" indent="0">
              <a:buNone/>
            </a:pPr>
            <a:r>
              <a:rPr lang="en-US" b="1" dirty="0"/>
              <a:t>Looking forward</a:t>
            </a:r>
          </a:p>
          <a:p>
            <a:pPr lvl="1"/>
            <a:r>
              <a:rPr lang="en-US" dirty="0"/>
              <a:t>In the case of manufactured homes assessed as personal property, the homestead must be established, and a homestead classification requested, by </a:t>
            </a:r>
            <a:r>
              <a:rPr lang="en-US" dirty="0">
                <a:solidFill>
                  <a:srgbClr val="FF0000"/>
                </a:solidFill>
              </a:rPr>
              <a:t>May 29</a:t>
            </a:r>
            <a:r>
              <a:rPr lang="en-US" baseline="30000" dirty="0">
                <a:solidFill>
                  <a:srgbClr val="FF0000"/>
                </a:solidFill>
              </a:rPr>
              <a:t>th</a:t>
            </a:r>
            <a:r>
              <a:rPr lang="en-US" dirty="0">
                <a:solidFill>
                  <a:srgbClr val="FF0000"/>
                </a:solidFill>
              </a:rPr>
              <a:t> </a:t>
            </a:r>
            <a:r>
              <a:rPr lang="en-US" dirty="0"/>
              <a:t>of the assessment year.</a:t>
            </a:r>
            <a:endParaRPr lang="en-US" baseline="30000" dirty="0">
              <a:solidFill>
                <a:srgbClr val="FF0000"/>
              </a:solidFill>
            </a:endParaRPr>
          </a:p>
          <a:p>
            <a:pPr marL="0" indent="0">
              <a:buNone/>
            </a:pPr>
            <a:r>
              <a:rPr lang="en-US" b="1" dirty="0"/>
              <a:t>Verify solid waste before spring notices go to printer </a:t>
            </a:r>
            <a:r>
              <a:rPr lang="en-US" dirty="0"/>
              <a:t>(add/remove)</a:t>
            </a:r>
          </a:p>
          <a:p>
            <a:pPr lvl="1"/>
            <a:r>
              <a:rPr lang="en-US" dirty="0"/>
              <a:t>New homes</a:t>
            </a:r>
          </a:p>
          <a:p>
            <a:pPr lvl="1"/>
            <a:r>
              <a:rPr lang="en-US" dirty="0"/>
              <a:t>Razed/demolished</a:t>
            </a:r>
          </a:p>
          <a:p>
            <a:pPr lvl="1"/>
            <a:r>
              <a:rPr lang="en-US" dirty="0"/>
              <a:t>Etc.</a:t>
            </a:r>
          </a:p>
          <a:p>
            <a:pPr marL="0" indent="0">
              <a:buNone/>
            </a:pPr>
            <a:r>
              <a:rPr lang="en-US" b="1" dirty="0"/>
              <a:t>Roll cama over into tax maintenance.</a:t>
            </a:r>
            <a:r>
              <a:rPr lang="en-US" dirty="0"/>
              <a:t> </a:t>
            </a:r>
            <a:r>
              <a:rPr lang="en-US" i="1" dirty="0"/>
              <a:t>This may differ for each county</a:t>
            </a:r>
          </a:p>
          <a:p>
            <a:pPr lvl="1"/>
            <a:r>
              <a:rPr lang="en-US" dirty="0"/>
              <a:t>Values and classification</a:t>
            </a:r>
          </a:p>
          <a:p>
            <a:pPr marL="0" indent="0">
              <a:buNone/>
            </a:pPr>
            <a:r>
              <a:rPr lang="en-US" dirty="0"/>
              <a:t>After cama has been rolled, verify veteran with disability, plat exclusions, and other special applications have carried over correctly. </a:t>
            </a:r>
            <a:r>
              <a:rPr lang="en-US" sz="1800" i="1" dirty="0">
                <a:solidFill>
                  <a:schemeClr val="tx1">
                    <a:lumMod val="50000"/>
                    <a:lumOff val="50000"/>
                  </a:schemeClr>
                </a:solidFill>
              </a:rPr>
              <a:t>(good practice to spot check data rolled over)</a:t>
            </a:r>
            <a:endParaRPr lang="en-US" i="1" dirty="0">
              <a:solidFill>
                <a:schemeClr val="tx1">
                  <a:lumMod val="50000"/>
                  <a:lumOff val="50000"/>
                </a:schemeClr>
              </a:solidFill>
            </a:endParaRPr>
          </a:p>
        </p:txBody>
      </p:sp>
    </p:spTree>
    <p:extLst>
      <p:ext uri="{BB962C8B-B14F-4D97-AF65-F5344CB8AC3E}">
        <p14:creationId xmlns:p14="http://schemas.microsoft.com/office/powerpoint/2010/main" val="117735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March</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dirty="0"/>
              <a:t>Valuation notice file due to outsourcer. If outsourcer is not utilized, file preparation shall near completion for current year assessment.</a:t>
            </a:r>
          </a:p>
          <a:p>
            <a:pPr marL="0" indent="0">
              <a:buNone/>
            </a:pPr>
            <a:endParaRPr lang="en-US" dirty="0"/>
          </a:p>
          <a:p>
            <a:r>
              <a:rPr lang="en-US" dirty="0"/>
              <a:t>Valuation notices </a:t>
            </a:r>
            <a:r>
              <a:rPr lang="en-US" b="1" dirty="0"/>
              <a:t>must be mailed at least 10 calendar days </a:t>
            </a:r>
            <a:r>
              <a:rPr lang="en-US" dirty="0"/>
              <a:t>before the lbae or “open book” meetings. </a:t>
            </a:r>
          </a:p>
          <a:p>
            <a:r>
              <a:rPr lang="en-US" dirty="0"/>
              <a:t>Lbae meetings must be held between </a:t>
            </a:r>
            <a:r>
              <a:rPr lang="en-US" b="1" dirty="0"/>
              <a:t>April 1 and may 31 </a:t>
            </a:r>
            <a:r>
              <a:rPr lang="en-US" dirty="0"/>
              <a:t>of each year.</a:t>
            </a:r>
          </a:p>
          <a:p>
            <a:r>
              <a:rPr lang="en-US" dirty="0"/>
              <a:t>once valuation notices are mailed, release notices to county website </a:t>
            </a:r>
          </a:p>
          <a:p>
            <a:pPr lvl="1"/>
            <a:r>
              <a:rPr lang="en-US" dirty="0"/>
              <a:t>Look for lbae publishing notices in the newspapers to make sure jurisdictions are publishing by the 10 day deadline.	</a:t>
            </a:r>
          </a:p>
        </p:txBody>
      </p:sp>
    </p:spTree>
    <p:extLst>
      <p:ext uri="{BB962C8B-B14F-4D97-AF65-F5344CB8AC3E}">
        <p14:creationId xmlns:p14="http://schemas.microsoft.com/office/powerpoint/2010/main" val="182033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March</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sz="2200" b="1" dirty="0"/>
              <a:t>Prepare local board of appeal (lbae) information:</a:t>
            </a:r>
          </a:p>
          <a:p>
            <a:pPr lvl="1"/>
            <a:r>
              <a:rPr lang="en-US" sz="2000" dirty="0"/>
              <a:t>Informational packets</a:t>
            </a:r>
          </a:p>
          <a:p>
            <a:pPr lvl="2"/>
            <a:r>
              <a:rPr lang="en-US" sz="1800" dirty="0"/>
              <a:t>Sales</a:t>
            </a:r>
          </a:p>
          <a:p>
            <a:pPr lvl="2"/>
            <a:r>
              <a:rPr lang="en-US" sz="1800" dirty="0"/>
              <a:t>Bae instructions</a:t>
            </a:r>
          </a:p>
          <a:p>
            <a:pPr lvl="2"/>
            <a:r>
              <a:rPr lang="en-US" sz="1800" dirty="0"/>
              <a:t>Township averages</a:t>
            </a:r>
          </a:p>
          <a:p>
            <a:pPr lvl="3"/>
            <a:r>
              <a:rPr lang="en-US" sz="1600" dirty="0"/>
              <a:t>2a/2b averages</a:t>
            </a:r>
          </a:p>
          <a:p>
            <a:pPr lvl="2"/>
            <a:r>
              <a:rPr lang="en-US" sz="1800" dirty="0"/>
              <a:t>Maps – utilize gis for ease </a:t>
            </a:r>
          </a:p>
          <a:p>
            <a:pPr lvl="3"/>
            <a:r>
              <a:rPr lang="en-US" sz="1600" dirty="0"/>
              <a:t>According to the Mndor bae handbook, either the local or county assessor is required to have maps and tables relating particularly to agricultural land values for the guidance of the lbae.</a:t>
            </a:r>
          </a:p>
          <a:p>
            <a:pPr lvl="4"/>
            <a:r>
              <a:rPr lang="en-US" sz="1600" dirty="0"/>
              <a:t>Sales</a:t>
            </a:r>
          </a:p>
          <a:p>
            <a:pPr lvl="4"/>
            <a:r>
              <a:rPr lang="en-US" sz="1600" dirty="0"/>
              <a:t>Acres averages (tillable versus deeded acre values?)</a:t>
            </a:r>
          </a:p>
          <a:p>
            <a:pPr marL="914400" lvl="2" indent="0">
              <a:buNone/>
            </a:pPr>
            <a:endParaRPr lang="en-US" dirty="0"/>
          </a:p>
        </p:txBody>
      </p:sp>
    </p:spTree>
    <p:extLst>
      <p:ext uri="{BB962C8B-B14F-4D97-AF65-F5344CB8AC3E}">
        <p14:creationId xmlns:p14="http://schemas.microsoft.com/office/powerpoint/2010/main" val="362803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March</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sz="2200" b="1" dirty="0"/>
              <a:t>Looking forward</a:t>
            </a:r>
          </a:p>
          <a:p>
            <a:pPr marL="457200" lvl="1" indent="0">
              <a:buNone/>
            </a:pPr>
            <a:r>
              <a:rPr lang="en-US" dirty="0"/>
              <a:t>Send application and reminder to </a:t>
            </a:r>
            <a:r>
              <a:rPr lang="en-US" b="1" dirty="0"/>
              <a:t>Class 4c(3)(i) and 4c(3)(ii) qualifying non-profit community service organizations </a:t>
            </a:r>
            <a:r>
              <a:rPr lang="en-US" sz="1400" dirty="0">
                <a:solidFill>
                  <a:srgbClr val="FF0000"/>
                </a:solidFill>
              </a:rPr>
              <a:t>(due may 1</a:t>
            </a:r>
            <a:r>
              <a:rPr lang="en-US" sz="1400" baseline="30000" dirty="0">
                <a:solidFill>
                  <a:srgbClr val="FF0000"/>
                </a:solidFill>
              </a:rPr>
              <a:t>st</a:t>
            </a:r>
            <a:r>
              <a:rPr lang="en-US" sz="1400" dirty="0">
                <a:solidFill>
                  <a:srgbClr val="FF0000"/>
                </a:solidFill>
              </a:rPr>
              <a:t>)</a:t>
            </a:r>
            <a:r>
              <a:rPr lang="en-US" sz="1400" dirty="0">
                <a:solidFill>
                  <a:srgbClr val="0070C0"/>
                </a:solidFill>
              </a:rPr>
              <a:t>(mn statute 273.13, subd. 25)</a:t>
            </a:r>
          </a:p>
          <a:p>
            <a:pPr lvl="2"/>
            <a:r>
              <a:rPr lang="en-US" dirty="0"/>
              <a:t>Example: legions, vfw’s &amp; etc.</a:t>
            </a:r>
          </a:p>
          <a:p>
            <a:pPr marL="457200" lvl="1" indent="0">
              <a:buNone/>
            </a:pPr>
            <a:r>
              <a:rPr lang="en-US" dirty="0"/>
              <a:t>Start </a:t>
            </a:r>
            <a:r>
              <a:rPr lang="en-US" b="1" dirty="0"/>
              <a:t>prism #1</a:t>
            </a:r>
            <a:r>
              <a:rPr lang="en-US" dirty="0"/>
              <a:t> </a:t>
            </a:r>
            <a:r>
              <a:rPr lang="en-US" sz="1400" dirty="0">
                <a:solidFill>
                  <a:srgbClr val="FF0000"/>
                </a:solidFill>
              </a:rPr>
              <a:t>(due april 1</a:t>
            </a:r>
            <a:r>
              <a:rPr lang="en-US" sz="1400" baseline="30000" dirty="0">
                <a:solidFill>
                  <a:srgbClr val="FF0000"/>
                </a:solidFill>
              </a:rPr>
              <a:t>st</a:t>
            </a:r>
            <a:r>
              <a:rPr lang="en-US" sz="1400" dirty="0">
                <a:solidFill>
                  <a:srgbClr val="FF0000"/>
                </a:solidFill>
              </a:rPr>
              <a:t>)</a:t>
            </a:r>
          </a:p>
          <a:p>
            <a:pPr lvl="2"/>
            <a:r>
              <a:rPr lang="en-US" dirty="0"/>
              <a:t>Ensure tax vendor has all legislative updates in to your tax system prior to submission. Don’t wait until last minute to start working on this. Start cleaning up information months prior to due date.</a:t>
            </a:r>
          </a:p>
          <a:p>
            <a:pPr lvl="2"/>
            <a:r>
              <a:rPr lang="en-US" dirty="0"/>
              <a:t>Highly suggested to hold off updating valuations and classifications once prism preparation has started until prism has been accepted by the state.</a:t>
            </a:r>
          </a:p>
          <a:p>
            <a:pPr lvl="2"/>
            <a:endParaRPr lang="en-US" dirty="0"/>
          </a:p>
          <a:p>
            <a:pPr lvl="1"/>
            <a:endParaRPr lang="en-US" dirty="0"/>
          </a:p>
        </p:txBody>
      </p:sp>
    </p:spTree>
    <p:extLst>
      <p:ext uri="{BB962C8B-B14F-4D97-AF65-F5344CB8AC3E}">
        <p14:creationId xmlns:p14="http://schemas.microsoft.com/office/powerpoint/2010/main" val="216528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March</a:t>
            </a:r>
          </a:p>
        </p:txBody>
      </p:sp>
      <p:sp>
        <p:nvSpPr>
          <p:cNvPr id="3" name="Content Placeholder 2"/>
          <p:cNvSpPr>
            <a:spLocks noGrp="1"/>
          </p:cNvSpPr>
          <p:nvPr>
            <p:ph sz="quarter" idx="13"/>
          </p:nvPr>
        </p:nvSpPr>
        <p:spPr>
          <a:xfrm>
            <a:off x="913775" y="1685303"/>
            <a:ext cx="10363826" cy="4639297"/>
          </a:xfrm>
        </p:spPr>
        <p:txBody>
          <a:bodyPr>
            <a:normAutofit/>
          </a:bodyPr>
          <a:lstStyle/>
          <a:p>
            <a:pPr marL="457200" lvl="1" indent="0">
              <a:buNone/>
            </a:pPr>
            <a:r>
              <a:rPr lang="en-US" sz="2200" b="1" dirty="0"/>
              <a:t>prism #1 </a:t>
            </a:r>
            <a:r>
              <a:rPr lang="en-US" sz="1600" b="1" i="1" dirty="0">
                <a:solidFill>
                  <a:schemeClr val="tx1">
                    <a:lumMod val="50000"/>
                    <a:lumOff val="50000"/>
                  </a:schemeClr>
                </a:solidFill>
              </a:rPr>
              <a:t>&amp; auditor’s prism #3</a:t>
            </a:r>
            <a:r>
              <a:rPr lang="en-US" sz="2200" b="1" dirty="0"/>
              <a:t> </a:t>
            </a:r>
            <a:r>
              <a:rPr lang="en-US" sz="2200" b="1" dirty="0">
                <a:solidFill>
                  <a:srgbClr val="FF0000"/>
                </a:solidFill>
              </a:rPr>
              <a:t>(due april 1</a:t>
            </a:r>
            <a:r>
              <a:rPr lang="en-US" sz="2200" b="1" baseline="30000" dirty="0">
                <a:solidFill>
                  <a:srgbClr val="FF0000"/>
                </a:solidFill>
              </a:rPr>
              <a:t>st</a:t>
            </a:r>
            <a:r>
              <a:rPr lang="en-US" sz="2200" b="1" dirty="0">
                <a:solidFill>
                  <a:srgbClr val="FF0000"/>
                </a:solidFill>
              </a:rPr>
              <a:t>)</a:t>
            </a:r>
          </a:p>
          <a:p>
            <a:pPr lvl="1"/>
            <a:r>
              <a:rPr lang="en-US" sz="2000" dirty="0"/>
              <a:t>Once you have submitted prism #1 to virtual room within the prism submission room:</a:t>
            </a:r>
          </a:p>
          <a:p>
            <a:pPr lvl="2"/>
            <a:r>
              <a:rPr lang="en-US" sz="1800" dirty="0"/>
              <a:t>Status as completed does not mean accepted or approved by state</a:t>
            </a:r>
          </a:p>
          <a:p>
            <a:pPr lvl="2"/>
            <a:r>
              <a:rPr lang="en-US" sz="1800" dirty="0"/>
              <a:t>The state may have edits for you</a:t>
            </a:r>
          </a:p>
          <a:p>
            <a:pPr lvl="3"/>
            <a:r>
              <a:rPr lang="en-US" sz="1600" dirty="0"/>
              <a:t>These edits will be available in the ptco room if any present. </a:t>
            </a:r>
          </a:p>
          <a:p>
            <a:pPr lvl="2"/>
            <a:r>
              <a:rPr lang="en-US" sz="1800" dirty="0"/>
              <a:t>If you have edits to be made, once they are completed, you must re-submit to the state through virtual room. You must reach out to the prism to have them remove any prior submission for any additional submissions to be accepted.</a:t>
            </a:r>
          </a:p>
          <a:p>
            <a:pPr lvl="3"/>
            <a:r>
              <a:rPr lang="en-US" sz="1600" dirty="0"/>
              <a:t>If you are a new county assessor, you have to ask for permission to access virtual room and any submission rooms. if you change your email, let them know!</a:t>
            </a:r>
          </a:p>
          <a:p>
            <a:pPr lvl="1"/>
            <a:endParaRPr lang="en-US" dirty="0"/>
          </a:p>
        </p:txBody>
      </p:sp>
    </p:spTree>
    <p:extLst>
      <p:ext uri="{BB962C8B-B14F-4D97-AF65-F5344CB8AC3E}">
        <p14:creationId xmlns:p14="http://schemas.microsoft.com/office/powerpoint/2010/main" val="192333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8999" y="1367970"/>
            <a:ext cx="10104415" cy="4389363"/>
          </a:xfrm>
          <a:prstGeom prst="rect">
            <a:avLst/>
          </a:prstGeom>
        </p:spPr>
      </p:pic>
      <p:sp>
        <p:nvSpPr>
          <p:cNvPr id="5" name="Rectangle 4"/>
          <p:cNvSpPr/>
          <p:nvPr/>
        </p:nvSpPr>
        <p:spPr>
          <a:xfrm>
            <a:off x="1143000" y="4224867"/>
            <a:ext cx="3191933" cy="2963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124700" y="4225925"/>
            <a:ext cx="2333625" cy="2963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046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lstStyle/>
          <a:p>
            <a:r>
              <a:rPr lang="en-US" dirty="0"/>
              <a:t>references</a:t>
            </a:r>
          </a:p>
        </p:txBody>
      </p:sp>
      <p:sp>
        <p:nvSpPr>
          <p:cNvPr id="3" name="Content Placeholder 2"/>
          <p:cNvSpPr>
            <a:spLocks noGrp="1"/>
          </p:cNvSpPr>
          <p:nvPr>
            <p:ph sz="quarter" idx="13"/>
          </p:nvPr>
        </p:nvSpPr>
        <p:spPr>
          <a:xfrm>
            <a:off x="913774" y="1387642"/>
            <a:ext cx="10363826" cy="4403557"/>
          </a:xfrm>
        </p:spPr>
        <p:txBody>
          <a:bodyPr/>
          <a:lstStyle/>
          <a:p>
            <a:pPr marL="0" indent="0">
              <a:buNone/>
            </a:pPr>
            <a:r>
              <a:rPr lang="en-US" b="1" dirty="0"/>
              <a:t>Minnesota department of revenue </a:t>
            </a:r>
            <a:r>
              <a:rPr lang="en-US" dirty="0"/>
              <a:t>– </a:t>
            </a:r>
            <a:r>
              <a:rPr lang="en-US" dirty="0">
                <a:hlinkClick r:id="rId3" action="ppaction://hlinkfile"/>
              </a:rPr>
              <a:t>revenue.state.mn.us</a:t>
            </a:r>
            <a:endParaRPr lang="en-US" dirty="0"/>
          </a:p>
          <a:p>
            <a:pPr lvl="1"/>
            <a:r>
              <a:rPr lang="en-US" dirty="0"/>
              <a:t>Property tax administrator’s manual</a:t>
            </a:r>
          </a:p>
          <a:p>
            <a:pPr lvl="1"/>
            <a:r>
              <a:rPr lang="en-US" dirty="0"/>
              <a:t>Auditor/treasurer manual</a:t>
            </a:r>
          </a:p>
          <a:p>
            <a:pPr marL="0" indent="0">
              <a:buNone/>
            </a:pPr>
            <a:r>
              <a:rPr lang="en-US" b="1" dirty="0"/>
              <a:t>Minnesota association of assessing officers</a:t>
            </a:r>
            <a:r>
              <a:rPr lang="en-US" dirty="0"/>
              <a:t> – </a:t>
            </a:r>
            <a:r>
              <a:rPr lang="en-US" dirty="0">
                <a:hlinkClick r:id="rId4" action="ppaction://hlinkfile"/>
              </a:rPr>
              <a:t>mnmaao.org</a:t>
            </a:r>
            <a:endParaRPr lang="en-US" dirty="0"/>
          </a:p>
          <a:p>
            <a:pPr lvl="1"/>
            <a:r>
              <a:rPr lang="en-US" dirty="0"/>
              <a:t>Education for Minnesota assessors</a:t>
            </a:r>
          </a:p>
          <a:p>
            <a:pPr lvl="1"/>
            <a:r>
              <a:rPr lang="en-US" dirty="0"/>
              <a:t>Mndor letters</a:t>
            </a:r>
          </a:p>
          <a:p>
            <a:pPr marL="0" indent="0">
              <a:buNone/>
            </a:pPr>
            <a:r>
              <a:rPr lang="en-US" b="1" dirty="0"/>
              <a:t>Minnesota legislature</a:t>
            </a:r>
            <a:r>
              <a:rPr lang="en-US" dirty="0"/>
              <a:t> (Minnesota statutes) - </a:t>
            </a:r>
            <a:r>
              <a:rPr lang="en-US" dirty="0">
                <a:hlinkClick r:id="rId5"/>
              </a:rPr>
              <a:t>revisor.mn.gov/statutes</a:t>
            </a:r>
            <a:endParaRPr lang="en-US" dirty="0"/>
          </a:p>
          <a:p>
            <a:pPr marL="0" indent="0">
              <a:buNone/>
            </a:pPr>
            <a:r>
              <a:rPr lang="en-US" b="1" dirty="0"/>
              <a:t>Minnesota state board of assessors</a:t>
            </a:r>
            <a:r>
              <a:rPr lang="en-US" dirty="0"/>
              <a:t> - </a:t>
            </a:r>
            <a:r>
              <a:rPr lang="en-US" dirty="0">
                <a:hlinkClick r:id="rId6"/>
              </a:rPr>
              <a:t>www.revenue.state.mn.us/minnesota-state-board-assessors</a:t>
            </a:r>
            <a:r>
              <a:rPr lang="en-US" dirty="0"/>
              <a:t> </a:t>
            </a:r>
          </a:p>
          <a:p>
            <a:pPr marL="0" indent="0">
              <a:buNone/>
            </a:pPr>
            <a:endParaRPr lang="en-US" dirty="0"/>
          </a:p>
          <a:p>
            <a:pPr marL="0" indent="0">
              <a:buNone/>
            </a:pPr>
            <a:endParaRPr lang="en-US" dirty="0"/>
          </a:p>
          <a:p>
            <a:pPr lvl="2"/>
            <a:endParaRPr lang="en-US" dirty="0"/>
          </a:p>
        </p:txBody>
      </p:sp>
    </p:spTree>
    <p:extLst>
      <p:ext uri="{BB962C8B-B14F-4D97-AF65-F5344CB8AC3E}">
        <p14:creationId xmlns:p14="http://schemas.microsoft.com/office/powerpoint/2010/main" val="2867796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09677" y="785481"/>
            <a:ext cx="4048690" cy="4753638"/>
          </a:xfrm>
          <a:prstGeom prst="rect">
            <a:avLst/>
          </a:prstGeom>
        </p:spPr>
      </p:pic>
      <p:sp>
        <p:nvSpPr>
          <p:cNvPr id="5" name="Rectangle 4"/>
          <p:cNvSpPr/>
          <p:nvPr/>
        </p:nvSpPr>
        <p:spPr>
          <a:xfrm>
            <a:off x="1553635" y="3539067"/>
            <a:ext cx="1322916" cy="4995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1187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942975"/>
            <a:ext cx="12148879" cy="4714875"/>
          </a:xfrm>
          <a:prstGeom prst="rect">
            <a:avLst/>
          </a:prstGeom>
        </p:spPr>
      </p:pic>
      <p:sp>
        <p:nvSpPr>
          <p:cNvPr id="5" name="Rectangle 4"/>
          <p:cNvSpPr/>
          <p:nvPr/>
        </p:nvSpPr>
        <p:spPr>
          <a:xfrm>
            <a:off x="8467725" y="3854450"/>
            <a:ext cx="2819400" cy="180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2490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02799" y="1367970"/>
            <a:ext cx="10104415" cy="4389363"/>
          </a:xfrm>
          <a:prstGeom prst="rect">
            <a:avLst/>
          </a:prstGeom>
        </p:spPr>
      </p:pic>
      <p:sp>
        <p:nvSpPr>
          <p:cNvPr id="5" name="Rectangle 4"/>
          <p:cNvSpPr/>
          <p:nvPr/>
        </p:nvSpPr>
        <p:spPr>
          <a:xfrm>
            <a:off x="1078999" y="3634317"/>
            <a:ext cx="3191933" cy="2963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7410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3929" y="199710"/>
            <a:ext cx="5677692" cy="4515480"/>
          </a:xfrm>
          <a:prstGeom prst="rect">
            <a:avLst/>
          </a:prstGeom>
        </p:spPr>
      </p:pic>
      <p:sp>
        <p:nvSpPr>
          <p:cNvPr id="5" name="Rectangle 4"/>
          <p:cNvSpPr/>
          <p:nvPr/>
        </p:nvSpPr>
        <p:spPr>
          <a:xfrm>
            <a:off x="1726699" y="2309283"/>
            <a:ext cx="787901" cy="5196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a:stretch>
            <a:fillRect/>
          </a:stretch>
        </p:blipFill>
        <p:spPr>
          <a:xfrm>
            <a:off x="6200388" y="1023544"/>
            <a:ext cx="5544324" cy="5630061"/>
          </a:xfrm>
          <a:prstGeom prst="rect">
            <a:avLst/>
          </a:prstGeom>
        </p:spPr>
      </p:pic>
      <p:sp>
        <p:nvSpPr>
          <p:cNvPr id="6" name="Rectangle 5"/>
          <p:cNvSpPr/>
          <p:nvPr/>
        </p:nvSpPr>
        <p:spPr>
          <a:xfrm>
            <a:off x="8972550" y="5900208"/>
            <a:ext cx="1076325" cy="3100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1855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66738" y="94306"/>
            <a:ext cx="5544324" cy="6763694"/>
          </a:xfrm>
          <a:prstGeom prst="rect">
            <a:avLst/>
          </a:prstGeom>
        </p:spPr>
      </p:pic>
      <p:sp>
        <p:nvSpPr>
          <p:cNvPr id="5" name="Rectangle 4"/>
          <p:cNvSpPr/>
          <p:nvPr/>
        </p:nvSpPr>
        <p:spPr>
          <a:xfrm>
            <a:off x="6438900" y="5271558"/>
            <a:ext cx="2381250" cy="2910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2765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542048"/>
          </a:xfrm>
          <a:prstGeom prst="rect">
            <a:avLst/>
          </a:prstGeom>
        </p:spPr>
      </p:pic>
    </p:spTree>
    <p:extLst>
      <p:ext uri="{BB962C8B-B14F-4D97-AF65-F5344CB8AC3E}">
        <p14:creationId xmlns:p14="http://schemas.microsoft.com/office/powerpoint/2010/main" val="3316227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311877"/>
            <a:ext cx="12172266" cy="1758678"/>
          </a:xfrm>
          <a:prstGeom prst="rect">
            <a:avLst/>
          </a:prstGeom>
        </p:spPr>
      </p:pic>
    </p:spTree>
    <p:extLst>
      <p:ext uri="{BB962C8B-B14F-4D97-AF65-F5344CB8AC3E}">
        <p14:creationId xmlns:p14="http://schemas.microsoft.com/office/powerpoint/2010/main" val="3697352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42599" y="2590683"/>
            <a:ext cx="7706801" cy="1676634"/>
          </a:xfrm>
          <a:prstGeom prst="rect">
            <a:avLst/>
          </a:prstGeom>
        </p:spPr>
      </p:pic>
    </p:spTree>
    <p:extLst>
      <p:ext uri="{BB962C8B-B14F-4D97-AF65-F5344CB8AC3E}">
        <p14:creationId xmlns:p14="http://schemas.microsoft.com/office/powerpoint/2010/main" val="4196055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april</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sz="2200" b="1" dirty="0">
                <a:solidFill>
                  <a:srgbClr val="FF0000"/>
                </a:solidFill>
              </a:rPr>
              <a:t>April 1</a:t>
            </a:r>
            <a:r>
              <a:rPr lang="en-US" sz="2200" b="1" baseline="30000" dirty="0">
                <a:solidFill>
                  <a:srgbClr val="FF0000"/>
                </a:solidFill>
              </a:rPr>
              <a:t>st</a:t>
            </a:r>
            <a:r>
              <a:rPr lang="en-US" sz="2200" b="1" dirty="0">
                <a:solidFill>
                  <a:srgbClr val="FF0000"/>
                </a:solidFill>
              </a:rPr>
              <a:t> - Prism #1 (spring mini) due</a:t>
            </a:r>
          </a:p>
          <a:p>
            <a:pPr lvl="1"/>
            <a:r>
              <a:rPr lang="en-US" dirty="0"/>
              <a:t>Don’t wait until the last day in march to start preparing prism #1. </a:t>
            </a:r>
          </a:p>
          <a:p>
            <a:pPr marL="0" indent="0">
              <a:buNone/>
            </a:pPr>
            <a:endParaRPr lang="en-US" dirty="0"/>
          </a:p>
        </p:txBody>
      </p:sp>
      <p:pic>
        <p:nvPicPr>
          <p:cNvPr id="5" name="Picture 4" descr="Don't Wait - Free of Charge Creative Commons Post it Note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25" y="3000375"/>
            <a:ext cx="4986338" cy="3324225"/>
          </a:xfrm>
          <a:prstGeom prst="rect">
            <a:avLst/>
          </a:prstGeom>
        </p:spPr>
      </p:pic>
    </p:spTree>
    <p:extLst>
      <p:ext uri="{BB962C8B-B14F-4D97-AF65-F5344CB8AC3E}">
        <p14:creationId xmlns:p14="http://schemas.microsoft.com/office/powerpoint/2010/main" val="244404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april</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b="1" dirty="0"/>
              <a:t>april 1 – may 31</a:t>
            </a:r>
            <a:r>
              <a:rPr lang="en-US" dirty="0"/>
              <a:t>- Local board of appeal and equalization</a:t>
            </a:r>
          </a:p>
          <a:p>
            <a:pPr lvl="1"/>
            <a:r>
              <a:rPr lang="en-US" dirty="0"/>
              <a:t>Submit record forms to dor within 10-days of each bae adjournment</a:t>
            </a:r>
          </a:p>
          <a:p>
            <a:pPr lvl="1"/>
            <a:r>
              <a:rPr lang="en-US" dirty="0"/>
              <a:t>Send letters to taxpayers with bae decisions and next steps to take </a:t>
            </a:r>
          </a:p>
          <a:p>
            <a:pPr lvl="1"/>
            <a:r>
              <a:rPr lang="en-US" dirty="0"/>
              <a:t>Create invoices for assessment services performed for each township/city</a:t>
            </a:r>
          </a:p>
          <a:p>
            <a:pPr lvl="2"/>
            <a:r>
              <a:rPr lang="en-US" dirty="0"/>
              <a:t>may bring to boards or mail. Check your county policy for more details. </a:t>
            </a:r>
          </a:p>
          <a:p>
            <a:pPr lvl="3"/>
            <a:r>
              <a:rPr lang="en-US" dirty="0"/>
              <a:t>True county does not always have billing as it may be figured into the levy. </a:t>
            </a:r>
          </a:p>
          <a:p>
            <a:pPr lvl="1"/>
            <a:r>
              <a:rPr lang="en-US" dirty="0"/>
              <a:t>Scan in all bae documentation for retention purposes</a:t>
            </a:r>
          </a:p>
          <a:p>
            <a:pPr lvl="1"/>
            <a:r>
              <a:rPr lang="en-US" dirty="0"/>
              <a:t>Submit certification forms to ptco after all lbae’s adjourn</a:t>
            </a:r>
          </a:p>
          <a:p>
            <a:pPr lvl="1"/>
            <a:endParaRPr lang="en-US" dirty="0"/>
          </a:p>
          <a:p>
            <a:pPr marL="0" indent="0" algn="ctr">
              <a:buNone/>
            </a:pPr>
            <a:r>
              <a:rPr lang="en-US" sz="1600" i="1" dirty="0"/>
              <a:t>If taxpayer contacts county prior to the statutory 10-days prior to the lbae, the assessor may make changes to valuation or classification without bringing them to the lbae with proper notification to the taxpayer. In this instance, send new valuation notice. </a:t>
            </a:r>
            <a:endParaRPr lang="en-US" sz="1600" b="1" i="1" dirty="0">
              <a:solidFill>
                <a:srgbClr val="FF0000"/>
              </a:solidFill>
            </a:endParaRPr>
          </a:p>
          <a:p>
            <a:pPr marL="0" indent="0">
              <a:buNone/>
            </a:pPr>
            <a:endParaRPr lang="en-US" dirty="0"/>
          </a:p>
        </p:txBody>
      </p:sp>
    </p:spTree>
    <p:extLst>
      <p:ext uri="{BB962C8B-B14F-4D97-AF65-F5344CB8AC3E}">
        <p14:creationId xmlns:p14="http://schemas.microsoft.com/office/powerpoint/2010/main" val="373962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648809"/>
          </a:xfrm>
        </p:spPr>
        <p:txBody>
          <a:bodyPr/>
          <a:lstStyle/>
          <a:p>
            <a:r>
              <a:rPr lang="en-US" dirty="0"/>
              <a:t>Basic timeline</a:t>
            </a:r>
          </a:p>
        </p:txBody>
      </p:sp>
      <p:sp>
        <p:nvSpPr>
          <p:cNvPr id="3" name="Content Placeholder 2"/>
          <p:cNvSpPr>
            <a:spLocks noGrp="1"/>
          </p:cNvSpPr>
          <p:nvPr>
            <p:ph sz="quarter" idx="13"/>
          </p:nvPr>
        </p:nvSpPr>
        <p:spPr>
          <a:xfrm>
            <a:off x="913774" y="1267326"/>
            <a:ext cx="10363826" cy="4660232"/>
          </a:xfrm>
        </p:spPr>
        <p:txBody>
          <a:bodyPr>
            <a:normAutofit/>
          </a:bodyPr>
          <a:lstStyle/>
          <a:p>
            <a:pPr marL="0" indent="0">
              <a:buNone/>
            </a:pPr>
            <a:endParaRPr lang="en-US" dirty="0"/>
          </a:p>
        </p:txBody>
      </p:sp>
      <p:pic>
        <p:nvPicPr>
          <p:cNvPr id="5" name="Picture 4"/>
          <p:cNvPicPr>
            <a:picLocks noChangeAspect="1"/>
          </p:cNvPicPr>
          <p:nvPr/>
        </p:nvPicPr>
        <p:blipFill>
          <a:blip r:embed="rId3"/>
          <a:stretch>
            <a:fillRect/>
          </a:stretch>
        </p:blipFill>
        <p:spPr>
          <a:xfrm>
            <a:off x="-33875" y="1198746"/>
            <a:ext cx="4004728" cy="4797392"/>
          </a:xfrm>
          <a:prstGeom prst="rect">
            <a:avLst/>
          </a:prstGeom>
        </p:spPr>
      </p:pic>
      <p:pic>
        <p:nvPicPr>
          <p:cNvPr id="6" name="Picture 5"/>
          <p:cNvPicPr>
            <a:picLocks noChangeAspect="1"/>
          </p:cNvPicPr>
          <p:nvPr/>
        </p:nvPicPr>
        <p:blipFill>
          <a:blip r:embed="rId4"/>
          <a:stretch>
            <a:fillRect/>
          </a:stretch>
        </p:blipFill>
        <p:spPr>
          <a:xfrm>
            <a:off x="3970853" y="1198746"/>
            <a:ext cx="3933936" cy="4760923"/>
          </a:xfrm>
          <a:prstGeom prst="rect">
            <a:avLst/>
          </a:prstGeom>
        </p:spPr>
      </p:pic>
      <p:pic>
        <p:nvPicPr>
          <p:cNvPr id="7" name="Picture 6"/>
          <p:cNvPicPr>
            <a:picLocks noChangeAspect="1"/>
          </p:cNvPicPr>
          <p:nvPr/>
        </p:nvPicPr>
        <p:blipFill>
          <a:blip r:embed="rId5"/>
          <a:stretch>
            <a:fillRect/>
          </a:stretch>
        </p:blipFill>
        <p:spPr>
          <a:xfrm>
            <a:off x="7905728" y="1267326"/>
            <a:ext cx="4286272" cy="4087060"/>
          </a:xfrm>
          <a:prstGeom prst="rect">
            <a:avLst/>
          </a:prstGeom>
        </p:spPr>
      </p:pic>
    </p:spTree>
    <p:extLst>
      <p:ext uri="{BB962C8B-B14F-4D97-AF65-F5344CB8AC3E}">
        <p14:creationId xmlns:p14="http://schemas.microsoft.com/office/powerpoint/2010/main" val="3538907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50" y="345989"/>
            <a:ext cx="10364451" cy="672872"/>
          </a:xfrm>
        </p:spPr>
        <p:txBody>
          <a:bodyPr>
            <a:normAutofit/>
          </a:bodyPr>
          <a:lstStyle/>
          <a:p>
            <a:r>
              <a:rPr lang="en-US" dirty="0"/>
              <a:t>TRUE COUNTY</a:t>
            </a:r>
          </a:p>
        </p:txBody>
      </p:sp>
      <p:sp>
        <p:nvSpPr>
          <p:cNvPr id="4" name="Content Placeholder 2"/>
          <p:cNvSpPr>
            <a:spLocks noGrp="1"/>
          </p:cNvSpPr>
          <p:nvPr>
            <p:ph sz="quarter" idx="13"/>
          </p:nvPr>
        </p:nvSpPr>
        <p:spPr>
          <a:xfrm>
            <a:off x="913775" y="1169773"/>
            <a:ext cx="10363826" cy="5154827"/>
          </a:xfrm>
        </p:spPr>
        <p:txBody>
          <a:bodyPr>
            <a:normAutofit/>
          </a:bodyPr>
          <a:lstStyle/>
          <a:p>
            <a:pPr marL="0" indent="0">
              <a:buNone/>
            </a:pPr>
            <a:r>
              <a:rPr lang="en-US" b="1" dirty="0"/>
              <a:t>OPTIONAL “TRUE COUNTY” ASSESSOR SYSTEM</a:t>
            </a:r>
            <a:endParaRPr lang="en-US" dirty="0"/>
          </a:p>
          <a:p>
            <a:pPr lvl="1"/>
            <a:r>
              <a:rPr lang="en-US" dirty="0"/>
              <a:t>ANY COUNTY IN THE STATE OF MINNESOTA MAY ELECT, BY SPECIAL RESOLUTION, TO HAVE ALL TAXABLE PROPERTY IN THE COUNTY ASSESSOR BY THE COUNTY ASSESSOR. This is known as a “</a:t>
            </a:r>
            <a:r>
              <a:rPr lang="en-US" b="1" dirty="0"/>
              <a:t>true county</a:t>
            </a:r>
            <a:r>
              <a:rPr lang="en-US" dirty="0"/>
              <a:t>” assessor system.</a:t>
            </a:r>
          </a:p>
          <a:p>
            <a:pPr lvl="2"/>
            <a:r>
              <a:rPr lang="en-US" dirty="0"/>
              <a:t>No City or township assessors</a:t>
            </a:r>
          </a:p>
          <a:p>
            <a:pPr lvl="2"/>
            <a:r>
              <a:rPr lang="en-US" dirty="0"/>
              <a:t>Property is assessed by county assessor’s Office</a:t>
            </a:r>
          </a:p>
          <a:p>
            <a:pPr lvl="2"/>
            <a:r>
              <a:rPr lang="en-US" dirty="0"/>
              <a:t>County is authorized to appropriate sufficient money to defray the expenses of the assessment</a:t>
            </a:r>
          </a:p>
          <a:p>
            <a:pPr lvl="2"/>
            <a:r>
              <a:rPr lang="en-US" dirty="0"/>
              <a:t>The resolution will be effective at the second assessment date following the adoption</a:t>
            </a:r>
          </a:p>
          <a:p>
            <a:pPr lvl="2"/>
            <a:r>
              <a:rPr lang="en-US" dirty="0"/>
              <a:t>The office of all township and city assessors shall be terminated 90 days before the assessment date at which the election becomes effective</a:t>
            </a:r>
          </a:p>
          <a:p>
            <a:pPr marL="0" indent="0" algn="ctr">
              <a:buNone/>
            </a:pPr>
            <a:endParaRPr lang="en-US" sz="1300" dirty="0">
              <a:solidFill>
                <a:srgbClr val="2B6DAD"/>
              </a:solidFill>
            </a:endParaRPr>
          </a:p>
          <a:p>
            <a:pPr marL="0" indent="0" algn="ctr">
              <a:buNone/>
            </a:pPr>
            <a:r>
              <a:rPr lang="en-US" sz="1300" dirty="0">
                <a:solidFill>
                  <a:srgbClr val="2B6DAD"/>
                </a:solidFill>
              </a:rPr>
              <a:t>(Pt manual, module 4, page 46)</a:t>
            </a:r>
          </a:p>
          <a:p>
            <a:pPr marL="0" indent="0" algn="ctr">
              <a:buNone/>
            </a:pPr>
            <a:r>
              <a:rPr lang="en-US" sz="1300" dirty="0">
                <a:solidFill>
                  <a:srgbClr val="2B6DAD"/>
                </a:solidFill>
              </a:rPr>
              <a:t>(Primary Statutory References: 273.052, 273.053, 273.055, 273.056)</a:t>
            </a:r>
          </a:p>
          <a:p>
            <a:pPr marL="0" indent="0">
              <a:buNone/>
            </a:pPr>
            <a:endParaRPr lang="en-US" dirty="0"/>
          </a:p>
        </p:txBody>
      </p:sp>
    </p:spTree>
    <p:extLst>
      <p:ext uri="{BB962C8B-B14F-4D97-AF65-F5344CB8AC3E}">
        <p14:creationId xmlns:p14="http://schemas.microsoft.com/office/powerpoint/2010/main" val="96954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0"/>
            <a:ext cx="10364451" cy="672872"/>
          </a:xfrm>
        </p:spPr>
        <p:txBody>
          <a:bodyPr>
            <a:normAutofit/>
          </a:bodyPr>
          <a:lstStyle/>
          <a:p>
            <a:r>
              <a:rPr lang="en-US" dirty="0"/>
              <a:t>INVOICE EXAMPLE</a:t>
            </a:r>
          </a:p>
        </p:txBody>
      </p:sp>
      <p:pic>
        <p:nvPicPr>
          <p:cNvPr id="5" name="Picture 4"/>
          <p:cNvPicPr>
            <a:picLocks noChangeAspect="1"/>
          </p:cNvPicPr>
          <p:nvPr/>
        </p:nvPicPr>
        <p:blipFill>
          <a:blip r:embed="rId3"/>
          <a:stretch>
            <a:fillRect/>
          </a:stretch>
        </p:blipFill>
        <p:spPr>
          <a:xfrm>
            <a:off x="3449162" y="672872"/>
            <a:ext cx="5293676" cy="6130595"/>
          </a:xfrm>
          <a:prstGeom prst="rect">
            <a:avLst/>
          </a:prstGeom>
        </p:spPr>
      </p:pic>
    </p:spTree>
    <p:extLst>
      <p:ext uri="{BB962C8B-B14F-4D97-AF65-F5344CB8AC3E}">
        <p14:creationId xmlns:p14="http://schemas.microsoft.com/office/powerpoint/2010/main" val="1997796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april</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b="1" dirty="0"/>
              <a:t>april 1 – may 31</a:t>
            </a:r>
            <a:r>
              <a:rPr lang="en-US" dirty="0"/>
              <a:t>- Local board of appeal and equalization</a:t>
            </a:r>
          </a:p>
          <a:p>
            <a:r>
              <a:rPr lang="en-US" i="1" dirty="0">
                <a:solidFill>
                  <a:schemeClr val="tx1">
                    <a:lumMod val="50000"/>
                    <a:lumOff val="50000"/>
                  </a:schemeClr>
                </a:solidFill>
              </a:rPr>
              <a:t>The local board of appeal and equalization handbook state that “the clerk shall publish </a:t>
            </a:r>
            <a:r>
              <a:rPr lang="en-US" i="1" u="sng" dirty="0">
                <a:solidFill>
                  <a:schemeClr val="tx1">
                    <a:lumMod val="50000"/>
                    <a:lumOff val="50000"/>
                  </a:schemeClr>
                </a:solidFill>
              </a:rPr>
              <a:t>and</a:t>
            </a:r>
            <a:r>
              <a:rPr lang="en-US" i="1" dirty="0">
                <a:solidFill>
                  <a:schemeClr val="tx1">
                    <a:lumMod val="50000"/>
                    <a:lumOff val="50000"/>
                  </a:schemeClr>
                </a:solidFill>
              </a:rPr>
              <a:t> post notice of the meeting at least 10 days before the date of the meeting”.</a:t>
            </a:r>
          </a:p>
          <a:p>
            <a:r>
              <a:rPr lang="en-US" dirty="0">
                <a:solidFill>
                  <a:srgbClr val="FF0000"/>
                </a:solidFill>
              </a:rPr>
              <a:t>What if the clerk </a:t>
            </a:r>
            <a:r>
              <a:rPr lang="en-US" b="1" u="sng" dirty="0">
                <a:solidFill>
                  <a:srgbClr val="FF0000"/>
                </a:solidFill>
              </a:rPr>
              <a:t>did not </a:t>
            </a:r>
            <a:r>
              <a:rPr lang="en-US" dirty="0">
                <a:solidFill>
                  <a:srgbClr val="FF0000"/>
                </a:solidFill>
              </a:rPr>
              <a:t>post and/or publish notice of the lbae in time </a:t>
            </a:r>
            <a:r>
              <a:rPr lang="en-US" sz="1600" dirty="0">
                <a:solidFill>
                  <a:schemeClr val="tx1">
                    <a:lumMod val="50000"/>
                    <a:lumOff val="50000"/>
                  </a:schemeClr>
                </a:solidFill>
              </a:rPr>
              <a:t>(does not apply to open book)</a:t>
            </a:r>
          </a:p>
          <a:p>
            <a:pPr lvl="1"/>
            <a:r>
              <a:rPr lang="en-US" dirty="0"/>
              <a:t>The lbae would need to </a:t>
            </a:r>
            <a:r>
              <a:rPr lang="en-US" b="1" u="sng" dirty="0"/>
              <a:t>meet on the scheduled date</a:t>
            </a:r>
            <a:r>
              <a:rPr lang="en-US" dirty="0"/>
              <a:t>, announce the situation, publicly </a:t>
            </a:r>
            <a:r>
              <a:rPr lang="en-US" b="1" u="sng" dirty="0"/>
              <a:t>set a new date and time </a:t>
            </a:r>
            <a:r>
              <a:rPr lang="en-US" dirty="0"/>
              <a:t>and then </a:t>
            </a:r>
            <a:r>
              <a:rPr lang="en-US" b="1" u="sng" dirty="0"/>
              <a:t>recess the meeting</a:t>
            </a:r>
            <a:r>
              <a:rPr lang="en-US" dirty="0"/>
              <a:t>. </a:t>
            </a:r>
          </a:p>
          <a:p>
            <a:pPr lvl="1"/>
            <a:r>
              <a:rPr lang="en-US" dirty="0"/>
              <a:t>keep the ten day post/publish law in mind.</a:t>
            </a:r>
          </a:p>
          <a:p>
            <a:pPr lvl="1"/>
            <a:r>
              <a:rPr lang="en-US" dirty="0"/>
              <a:t>IF the new date is 21 or more days after the initial meeting date, an extension must be requested since statute requires adjournment within 20 calendar days of the initial meeting.</a:t>
            </a:r>
          </a:p>
          <a:p>
            <a:pPr lvl="2"/>
            <a:endParaRPr lang="en-US" dirty="0"/>
          </a:p>
          <a:p>
            <a:pPr lvl="2"/>
            <a:endParaRPr lang="en-US" dirty="0"/>
          </a:p>
        </p:txBody>
      </p:sp>
      <p:pic>
        <p:nvPicPr>
          <p:cNvPr id="4" name="Picture 3"/>
          <p:cNvPicPr>
            <a:picLocks noChangeAspect="1"/>
          </p:cNvPicPr>
          <p:nvPr/>
        </p:nvPicPr>
        <p:blipFill>
          <a:blip r:embed="rId3"/>
          <a:stretch>
            <a:fillRect/>
          </a:stretch>
        </p:blipFill>
        <p:spPr>
          <a:xfrm>
            <a:off x="9105673" y="427779"/>
            <a:ext cx="1339478" cy="1727221"/>
          </a:xfrm>
          <a:prstGeom prst="rect">
            <a:avLst/>
          </a:prstGeom>
        </p:spPr>
      </p:pic>
    </p:spTree>
    <p:extLst>
      <p:ext uri="{BB962C8B-B14F-4D97-AF65-F5344CB8AC3E}">
        <p14:creationId xmlns:p14="http://schemas.microsoft.com/office/powerpoint/2010/main" val="353395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april</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sz="2400" b="1" dirty="0"/>
              <a:t>board of appeal and equalization</a:t>
            </a:r>
          </a:p>
          <a:p>
            <a:pPr marL="457200" lvl="1" indent="0">
              <a:buNone/>
            </a:pPr>
            <a:r>
              <a:rPr lang="en-US" u="sng" dirty="0">
                <a:solidFill>
                  <a:srgbClr val="FF0000"/>
                </a:solidFill>
              </a:rPr>
              <a:t>How do counties proceed if they cant get to the meetings?</a:t>
            </a:r>
          </a:p>
          <a:p>
            <a:pPr marL="914400" lvl="2" indent="0" fontAlgn="ctr">
              <a:buNone/>
            </a:pPr>
            <a:endParaRPr lang="en-US" dirty="0"/>
          </a:p>
          <a:p>
            <a:pPr lvl="2" fontAlgn="ctr"/>
            <a:r>
              <a:rPr lang="en-US" dirty="0"/>
              <a:t>They should make a </a:t>
            </a:r>
            <a:r>
              <a:rPr lang="en-US" b="1" u="sng" dirty="0"/>
              <a:t>public announcement of cancellation </a:t>
            </a:r>
            <a:r>
              <a:rPr lang="en-US" dirty="0"/>
              <a:t>as soon as they know it will have to be postponed. The announcement should include a reschedule date if possible. If a quorum of the board can get there, they can convene the meeting and then recess to a later date. They do not need to send new notices but will need to make </a:t>
            </a:r>
            <a:r>
              <a:rPr lang="en-US" b="1" u="sng" dirty="0"/>
              <a:t>public announcements (Newspaper/radio) of the new date and time</a:t>
            </a:r>
            <a:r>
              <a:rPr lang="en-US" dirty="0"/>
              <a:t>. They should also post the new date and time on the meeting location ASAP, preferably have it posted prior to the original meeting time, so that anyone who does show up will know what is going on. </a:t>
            </a:r>
          </a:p>
          <a:p>
            <a:pPr marL="1371600" lvl="3" indent="0" fontAlgn="ctr">
              <a:buNone/>
            </a:pPr>
            <a:r>
              <a:rPr lang="en-US" dirty="0">
                <a:solidFill>
                  <a:srgbClr val="0070C0"/>
                </a:solidFill>
              </a:rPr>
              <a:t>	(mndor property tax administrator’s manual, module 8, page 55)</a:t>
            </a:r>
          </a:p>
          <a:p>
            <a:pPr lvl="2"/>
            <a:endParaRPr lang="en-US" dirty="0"/>
          </a:p>
          <a:p>
            <a:pPr marL="0" indent="0">
              <a:buNone/>
            </a:pPr>
            <a:endParaRPr lang="en-US" b="1" dirty="0">
              <a:solidFill>
                <a:srgbClr val="FF0000"/>
              </a:solidFill>
            </a:endParaRPr>
          </a:p>
          <a:p>
            <a:pPr marL="0" indent="0">
              <a:buNone/>
            </a:pPr>
            <a:endParaRPr lang="en-US" dirty="0"/>
          </a:p>
        </p:txBody>
      </p:sp>
      <p:pic>
        <p:nvPicPr>
          <p:cNvPr id="6" name="Picture 5" descr="Clipart - Snow Shov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646" y="360049"/>
            <a:ext cx="2218104" cy="2617231"/>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392146" y="4810125"/>
            <a:ext cx="1621155" cy="1514475"/>
          </a:xfrm>
          <a:prstGeom prst="rect">
            <a:avLst/>
          </a:prstGeom>
        </p:spPr>
      </p:pic>
    </p:spTree>
    <p:extLst>
      <p:ext uri="{BB962C8B-B14F-4D97-AF65-F5344CB8AC3E}">
        <p14:creationId xmlns:p14="http://schemas.microsoft.com/office/powerpoint/2010/main" val="318708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april</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sz="2400" b="1" dirty="0"/>
              <a:t>board of appeal and equalization</a:t>
            </a:r>
          </a:p>
          <a:p>
            <a:pPr marL="457200" lvl="1" indent="0">
              <a:buNone/>
            </a:pPr>
            <a:r>
              <a:rPr lang="en-US" u="sng" dirty="0">
                <a:solidFill>
                  <a:srgbClr val="FF0000"/>
                </a:solidFill>
              </a:rPr>
              <a:t>How do counties proceed if they cant get to the meetings?</a:t>
            </a:r>
          </a:p>
          <a:p>
            <a:pPr marL="914400" lvl="2" indent="0" fontAlgn="ctr">
              <a:buNone/>
            </a:pPr>
            <a:endParaRPr lang="en-US" dirty="0"/>
          </a:p>
          <a:p>
            <a:pPr lvl="2" fontAlgn="ctr"/>
            <a:r>
              <a:rPr lang="en-US" dirty="0"/>
              <a:t>Board would not need to wait 10 days, but shall be within the 20-day requirement</a:t>
            </a:r>
          </a:p>
          <a:p>
            <a:pPr lvl="2" fontAlgn="ctr"/>
            <a:r>
              <a:rPr lang="en-US" dirty="0"/>
              <a:t>notices would not need to be resent</a:t>
            </a:r>
          </a:p>
          <a:p>
            <a:pPr lvl="2" fontAlgn="ctr"/>
            <a:r>
              <a:rPr lang="en-US" dirty="0"/>
              <a:t>Clerk would not need to republish/repost.</a:t>
            </a:r>
          </a:p>
          <a:p>
            <a:pPr lvl="3" fontAlgn="ctr"/>
            <a:r>
              <a:rPr lang="en-US" dirty="0"/>
              <a:t>However, they should make every effort to communicate this with the city/town</a:t>
            </a:r>
          </a:p>
          <a:p>
            <a:pPr lvl="2" fontAlgn="ctr"/>
            <a:r>
              <a:rPr lang="en-US" dirty="0"/>
              <a:t>The </a:t>
            </a:r>
            <a:r>
              <a:rPr lang="en-US" b="1" u="sng" dirty="0"/>
              <a:t>CBAE should accept appeals from anyone from a district where a meeting was rescheduled due to weather </a:t>
            </a:r>
            <a:r>
              <a:rPr lang="en-US" dirty="0"/>
              <a:t>even if they did not make it to the rescheduled LBAE.</a:t>
            </a:r>
          </a:p>
          <a:p>
            <a:pPr lvl="3" fontAlgn="ctr"/>
            <a:r>
              <a:rPr lang="en-US" dirty="0"/>
              <a:t>County assessor should notify cbae about this exception</a:t>
            </a:r>
          </a:p>
          <a:p>
            <a:pPr lvl="2" fontAlgn="ctr"/>
            <a:endParaRPr lang="en-US" dirty="0"/>
          </a:p>
          <a:p>
            <a:pPr lvl="2"/>
            <a:endParaRPr lang="en-US" dirty="0"/>
          </a:p>
          <a:p>
            <a:pPr marL="0" indent="0">
              <a:buNone/>
            </a:pPr>
            <a:endParaRPr lang="en-US" b="1" dirty="0">
              <a:solidFill>
                <a:srgbClr val="FF0000"/>
              </a:solidFill>
            </a:endParaRPr>
          </a:p>
          <a:p>
            <a:pPr marL="0" indent="0">
              <a:buNone/>
            </a:pPr>
            <a:endParaRPr lang="en-US" dirty="0"/>
          </a:p>
        </p:txBody>
      </p:sp>
      <p:pic>
        <p:nvPicPr>
          <p:cNvPr id="6" name="Picture 5" descr="Clipart - Snow Shov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646" y="360049"/>
            <a:ext cx="2218104" cy="2617231"/>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392146" y="4810125"/>
            <a:ext cx="1621155" cy="1514475"/>
          </a:xfrm>
          <a:prstGeom prst="rect">
            <a:avLst/>
          </a:prstGeom>
        </p:spPr>
      </p:pic>
    </p:spTree>
    <p:extLst>
      <p:ext uri="{BB962C8B-B14F-4D97-AF65-F5344CB8AC3E}">
        <p14:creationId xmlns:p14="http://schemas.microsoft.com/office/powerpoint/2010/main" val="88396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april</a:t>
            </a:r>
          </a:p>
        </p:txBody>
      </p:sp>
      <p:sp>
        <p:nvSpPr>
          <p:cNvPr id="3" name="Content Placeholder 2"/>
          <p:cNvSpPr>
            <a:spLocks noGrp="1"/>
          </p:cNvSpPr>
          <p:nvPr>
            <p:ph sz="quarter" idx="13"/>
          </p:nvPr>
        </p:nvSpPr>
        <p:spPr>
          <a:xfrm>
            <a:off x="913775" y="1190626"/>
            <a:ext cx="10363826" cy="2495549"/>
          </a:xfrm>
        </p:spPr>
        <p:txBody>
          <a:bodyPr>
            <a:normAutofit fontScale="85000" lnSpcReduction="10000"/>
          </a:bodyPr>
          <a:lstStyle/>
          <a:p>
            <a:pPr marL="0" indent="0">
              <a:buNone/>
            </a:pPr>
            <a:r>
              <a:rPr lang="en-US" sz="2400" b="1" dirty="0"/>
              <a:t>board of appeal and equalization</a:t>
            </a:r>
          </a:p>
          <a:p>
            <a:r>
              <a:rPr lang="en-US" dirty="0"/>
              <a:t>Remember Quorum requirements </a:t>
            </a:r>
            <a:r>
              <a:rPr lang="en-US" sz="1900" i="1" dirty="0"/>
              <a:t>(quorum is 1 more than 50%)</a:t>
            </a:r>
            <a:endParaRPr lang="en-US" i="1" dirty="0"/>
          </a:p>
          <a:p>
            <a:r>
              <a:rPr lang="en-US" dirty="0">
                <a:solidFill>
                  <a:srgbClr val="2B6DAD"/>
                </a:solidFill>
              </a:rPr>
              <a:t>Open book meeting – held by county assessor office. May appeal between April 1- may 31</a:t>
            </a:r>
          </a:p>
          <a:p>
            <a:r>
              <a:rPr lang="en-US" dirty="0"/>
              <a:t>Lbae vs. cbae</a:t>
            </a:r>
          </a:p>
          <a:p>
            <a:pPr lvl="1"/>
            <a:r>
              <a:rPr lang="en-US" dirty="0"/>
              <a:t>A property owner or representative must appeal to the local board to be able to appeal to the county board. </a:t>
            </a:r>
          </a:p>
          <a:p>
            <a:pPr lvl="2"/>
            <a:endParaRPr lang="en-US" dirty="0"/>
          </a:p>
          <a:p>
            <a:pPr marL="0" indent="0">
              <a:buNone/>
            </a:pPr>
            <a:endParaRPr lang="en-US" b="1" dirty="0">
              <a:solidFill>
                <a:srgbClr val="FF0000"/>
              </a:solidFill>
            </a:endParaRPr>
          </a:p>
          <a:p>
            <a:pPr marL="0" indent="0">
              <a:buNone/>
            </a:pPr>
            <a:endParaRPr lang="en-US" dirty="0"/>
          </a:p>
        </p:txBody>
      </p:sp>
      <p:sp>
        <p:nvSpPr>
          <p:cNvPr id="7" name="Content Placeholder 2"/>
          <p:cNvSpPr txBox="1">
            <a:spLocks/>
          </p:cNvSpPr>
          <p:nvPr/>
        </p:nvSpPr>
        <p:spPr>
          <a:xfrm>
            <a:off x="6028700" y="3615487"/>
            <a:ext cx="4801225" cy="24955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2400" b="1" u="sng" dirty="0"/>
              <a:t>cbae</a:t>
            </a:r>
          </a:p>
          <a:p>
            <a:pPr lvl="1"/>
            <a:r>
              <a:rPr lang="en-US" dirty="0"/>
              <a:t>Reduce/increase value</a:t>
            </a:r>
          </a:p>
          <a:p>
            <a:pPr lvl="1"/>
            <a:r>
              <a:rPr lang="en-US" dirty="0"/>
              <a:t>Add improvements</a:t>
            </a:r>
          </a:p>
          <a:p>
            <a:pPr lvl="1"/>
            <a:r>
              <a:rPr lang="en-US" dirty="0"/>
              <a:t>Change classification</a:t>
            </a:r>
          </a:p>
          <a:p>
            <a:pPr lvl="1"/>
            <a:r>
              <a:rPr lang="en-US" dirty="0">
                <a:solidFill>
                  <a:schemeClr val="accent5">
                    <a:lumMod val="75000"/>
                  </a:schemeClr>
                </a:solidFill>
              </a:rPr>
              <a:t>Order % inc./dec. for entire class</a:t>
            </a:r>
          </a:p>
          <a:p>
            <a:pPr marL="914400" lvl="2" indent="0">
              <a:buNone/>
            </a:pPr>
            <a:r>
              <a:rPr lang="en-US" sz="1200" i="1" dirty="0">
                <a:solidFill>
                  <a:schemeClr val="tx1">
                    <a:lumMod val="50000"/>
                    <a:lumOff val="50000"/>
                  </a:schemeClr>
                </a:solidFill>
              </a:rPr>
              <a:t>(1% or less to be valid change)</a:t>
            </a:r>
          </a:p>
          <a:p>
            <a:pPr marL="0" indent="0">
              <a:buFont typeface="Arial" panose="020B0604020202020204" pitchFamily="34" charset="0"/>
              <a:buNone/>
            </a:pPr>
            <a:endParaRPr lang="en-US" dirty="0"/>
          </a:p>
        </p:txBody>
      </p:sp>
      <p:sp>
        <p:nvSpPr>
          <p:cNvPr id="4" name="Rectangle 3"/>
          <p:cNvSpPr/>
          <p:nvPr/>
        </p:nvSpPr>
        <p:spPr>
          <a:xfrm>
            <a:off x="913150" y="3619500"/>
            <a:ext cx="5116175" cy="24955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029325" y="3619499"/>
            <a:ext cx="5116175" cy="24955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p:cNvSpPr txBox="1">
            <a:spLocks/>
          </p:cNvSpPr>
          <p:nvPr/>
        </p:nvSpPr>
        <p:spPr>
          <a:xfrm>
            <a:off x="2099638" y="6119060"/>
            <a:ext cx="7991475" cy="52387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en-US" sz="1400" dirty="0">
                <a:solidFill>
                  <a:srgbClr val="2B6DAD"/>
                </a:solidFill>
              </a:rPr>
              <a:t>(board of appeal and equalization handbook page 4) (Minnesota Statutes 274.014 &amp; 274.135) </a:t>
            </a:r>
          </a:p>
          <a:p>
            <a:pPr lvl="2"/>
            <a:endParaRPr lang="en-US" sz="1200" dirty="0"/>
          </a:p>
          <a:p>
            <a:pPr marL="0" indent="0">
              <a:buFont typeface="Arial" panose="020B0604020202020204" pitchFamily="34" charset="0"/>
              <a:buNone/>
            </a:pPr>
            <a:endParaRPr lang="en-US" sz="1600" b="1" dirty="0">
              <a:solidFill>
                <a:srgbClr val="FF0000"/>
              </a:solidFill>
            </a:endParaRPr>
          </a:p>
          <a:p>
            <a:pPr marL="0" indent="0">
              <a:buFont typeface="Arial" panose="020B0604020202020204" pitchFamily="34" charset="0"/>
              <a:buNone/>
            </a:pPr>
            <a:endParaRPr lang="en-US" sz="1600" dirty="0"/>
          </a:p>
        </p:txBody>
      </p:sp>
      <p:sp>
        <p:nvSpPr>
          <p:cNvPr id="18" name="Content Placeholder 2"/>
          <p:cNvSpPr txBox="1">
            <a:spLocks/>
          </p:cNvSpPr>
          <p:nvPr/>
        </p:nvSpPr>
        <p:spPr>
          <a:xfrm>
            <a:off x="912525" y="3615486"/>
            <a:ext cx="4020175" cy="24955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2400" b="1" u="sng" dirty="0"/>
              <a:t>lbae</a:t>
            </a:r>
          </a:p>
          <a:p>
            <a:pPr lvl="1"/>
            <a:r>
              <a:rPr lang="en-US" dirty="0"/>
              <a:t>Reduce/increase value</a:t>
            </a:r>
          </a:p>
          <a:p>
            <a:pPr lvl="1"/>
            <a:r>
              <a:rPr lang="en-US" dirty="0"/>
              <a:t>Add improvements</a:t>
            </a:r>
          </a:p>
          <a:p>
            <a:pPr lvl="1"/>
            <a:r>
              <a:rPr lang="en-US" dirty="0"/>
              <a:t>Change classification</a:t>
            </a:r>
          </a:p>
          <a:p>
            <a:pPr lvl="1"/>
            <a:r>
              <a:rPr lang="en-US" dirty="0">
                <a:solidFill>
                  <a:schemeClr val="accent5">
                    <a:lumMod val="75000"/>
                  </a:schemeClr>
                </a:solidFill>
              </a:rPr>
              <a:t>Add property to asmt list</a:t>
            </a:r>
          </a:p>
          <a:p>
            <a:pPr lvl="1"/>
            <a:endParaRPr lang="en-US" dirty="0"/>
          </a:p>
          <a:p>
            <a:pPr lvl="1"/>
            <a:endParaRPr lang="en-US" dirty="0"/>
          </a:p>
          <a:p>
            <a:pPr marL="0" indent="0">
              <a:buFont typeface="Arial" panose="020B0604020202020204" pitchFamily="34" charset="0"/>
              <a:buNone/>
            </a:pPr>
            <a:endParaRPr lang="en-US" b="1" dirty="0">
              <a:solidFill>
                <a:srgbClr val="FF0000"/>
              </a:solidFill>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92209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april</a:t>
            </a:r>
          </a:p>
        </p:txBody>
      </p:sp>
      <p:sp>
        <p:nvSpPr>
          <p:cNvPr id="3" name="Content Placeholder 2"/>
          <p:cNvSpPr>
            <a:spLocks noGrp="1"/>
          </p:cNvSpPr>
          <p:nvPr>
            <p:ph sz="quarter" idx="13"/>
          </p:nvPr>
        </p:nvSpPr>
        <p:spPr>
          <a:xfrm>
            <a:off x="913775" y="1685303"/>
            <a:ext cx="10363826" cy="505447"/>
          </a:xfrm>
        </p:spPr>
        <p:txBody>
          <a:bodyPr>
            <a:normAutofit/>
          </a:bodyPr>
          <a:lstStyle/>
          <a:p>
            <a:pPr marL="0" indent="0">
              <a:buNone/>
            </a:pPr>
            <a:r>
              <a:rPr lang="en-US" b="1" dirty="0">
                <a:solidFill>
                  <a:srgbClr val="FF0000"/>
                </a:solidFill>
              </a:rPr>
              <a:t>April 30</a:t>
            </a:r>
            <a:r>
              <a:rPr lang="en-US" b="1" baseline="30000" dirty="0">
                <a:solidFill>
                  <a:srgbClr val="FF0000"/>
                </a:solidFill>
              </a:rPr>
              <a:t>th</a:t>
            </a:r>
            <a:r>
              <a:rPr lang="en-US" b="1" dirty="0">
                <a:solidFill>
                  <a:srgbClr val="FF0000"/>
                </a:solidFill>
              </a:rPr>
              <a:t> – </a:t>
            </a:r>
            <a:r>
              <a:rPr lang="en-US" dirty="0">
                <a:solidFill>
                  <a:srgbClr val="FF0000"/>
                </a:solidFill>
              </a:rPr>
              <a:t>last day for tax court filing</a:t>
            </a:r>
          </a:p>
        </p:txBody>
      </p:sp>
      <p:sp>
        <p:nvSpPr>
          <p:cNvPr id="5" name="Content Placeholder 2"/>
          <p:cNvSpPr txBox="1">
            <a:spLocks/>
          </p:cNvSpPr>
          <p:nvPr/>
        </p:nvSpPr>
        <p:spPr>
          <a:xfrm>
            <a:off x="913775" y="2190750"/>
            <a:ext cx="6487150" cy="44577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lvl="1"/>
            <a:r>
              <a:rPr lang="en-US" dirty="0"/>
              <a:t>Must file in the tax year payable, not the year of the assessment</a:t>
            </a:r>
          </a:p>
          <a:p>
            <a:pPr lvl="1"/>
            <a:r>
              <a:rPr lang="en-US" dirty="0"/>
              <a:t>Small claims division and regular division</a:t>
            </a:r>
          </a:p>
          <a:p>
            <a:pPr lvl="2"/>
            <a:r>
              <a:rPr lang="en-US" dirty="0">
                <a:hlinkClick r:id="rId3"/>
              </a:rPr>
              <a:t>https://mn.gov/tax-court/</a:t>
            </a:r>
            <a:r>
              <a:rPr lang="en-US" dirty="0"/>
              <a:t> </a:t>
            </a:r>
          </a:p>
          <a:p>
            <a:pPr lvl="1"/>
            <a:r>
              <a:rPr lang="en-US" dirty="0"/>
              <a:t>Taxpayers can appeal to tax court without attending lbae or cbae </a:t>
            </a:r>
          </a:p>
          <a:p>
            <a:pPr lvl="1"/>
            <a:endParaRPr lang="en-US" dirty="0"/>
          </a:p>
          <a:p>
            <a:pPr lvl="1"/>
            <a:r>
              <a:rPr lang="en-US" b="1" u="sng" dirty="0"/>
              <a:t>Does your county accept electronic filings?</a:t>
            </a:r>
            <a:endParaRPr lang="en-US" dirty="0"/>
          </a:p>
          <a:p>
            <a:pPr lvl="2"/>
            <a:r>
              <a:rPr lang="en-US" dirty="0"/>
              <a:t>May want to check with your county attorney</a:t>
            </a:r>
          </a:p>
        </p:txBody>
      </p:sp>
      <p:pic>
        <p:nvPicPr>
          <p:cNvPr id="6" name="Picture 5"/>
          <p:cNvPicPr>
            <a:picLocks noChangeAspect="1"/>
          </p:cNvPicPr>
          <p:nvPr/>
        </p:nvPicPr>
        <p:blipFill>
          <a:blip r:embed="rId4"/>
          <a:stretch>
            <a:fillRect/>
          </a:stretch>
        </p:blipFill>
        <p:spPr>
          <a:xfrm>
            <a:off x="8248228" y="2482650"/>
            <a:ext cx="3029373" cy="2238687"/>
          </a:xfrm>
          <a:prstGeom prst="rect">
            <a:avLst/>
          </a:prstGeom>
        </p:spPr>
      </p:pic>
    </p:spTree>
    <p:extLst>
      <p:ext uri="{BB962C8B-B14F-4D97-AF65-F5344CB8AC3E}">
        <p14:creationId xmlns:p14="http://schemas.microsoft.com/office/powerpoint/2010/main" val="62569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april</a:t>
            </a:r>
          </a:p>
        </p:txBody>
      </p:sp>
      <p:sp>
        <p:nvSpPr>
          <p:cNvPr id="3" name="Content Placeholder 2"/>
          <p:cNvSpPr>
            <a:spLocks noGrp="1"/>
          </p:cNvSpPr>
          <p:nvPr>
            <p:ph sz="quarter" idx="13"/>
          </p:nvPr>
        </p:nvSpPr>
        <p:spPr>
          <a:xfrm>
            <a:off x="913775" y="1685303"/>
            <a:ext cx="10363826" cy="505447"/>
          </a:xfrm>
        </p:spPr>
        <p:txBody>
          <a:bodyPr>
            <a:normAutofit/>
          </a:bodyPr>
          <a:lstStyle/>
          <a:p>
            <a:pPr marL="0" indent="0">
              <a:buNone/>
            </a:pPr>
            <a:r>
              <a:rPr lang="en-US" b="1" dirty="0">
                <a:solidFill>
                  <a:srgbClr val="FF0000"/>
                </a:solidFill>
              </a:rPr>
              <a:t>April 30</a:t>
            </a:r>
            <a:r>
              <a:rPr lang="en-US" b="1" baseline="30000" dirty="0">
                <a:solidFill>
                  <a:srgbClr val="FF0000"/>
                </a:solidFill>
              </a:rPr>
              <a:t>th</a:t>
            </a:r>
            <a:r>
              <a:rPr lang="en-US" b="1" dirty="0">
                <a:solidFill>
                  <a:srgbClr val="FF0000"/>
                </a:solidFill>
              </a:rPr>
              <a:t> – </a:t>
            </a:r>
            <a:r>
              <a:rPr lang="en-US" dirty="0">
                <a:solidFill>
                  <a:srgbClr val="FF0000"/>
                </a:solidFill>
              </a:rPr>
              <a:t>last day for tax court filing</a:t>
            </a:r>
          </a:p>
        </p:txBody>
      </p:sp>
      <p:sp>
        <p:nvSpPr>
          <p:cNvPr id="5" name="Content Placeholder 2"/>
          <p:cNvSpPr txBox="1">
            <a:spLocks/>
          </p:cNvSpPr>
          <p:nvPr/>
        </p:nvSpPr>
        <p:spPr>
          <a:xfrm>
            <a:off x="913775" y="2190750"/>
            <a:ext cx="6487150" cy="44577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lvl="1"/>
            <a:r>
              <a:rPr lang="en-US" dirty="0"/>
              <a:t>One copy of petition must be served on the County auditor, one copy on the county attorney, one copy on the county treasurer, and three copies on the county assessor.</a:t>
            </a:r>
            <a:r>
              <a:rPr lang="en-US" u="sng" dirty="0">
                <a:solidFill>
                  <a:srgbClr val="0070C0"/>
                </a:solidFill>
              </a:rPr>
              <a:t> (mn statute 278.01, subd. 1(a))</a:t>
            </a:r>
            <a:endParaRPr lang="en-US" dirty="0"/>
          </a:p>
          <a:p>
            <a:pPr lvl="2"/>
            <a:r>
              <a:rPr lang="en-US" dirty="0"/>
              <a:t>Why three copies? </a:t>
            </a:r>
          </a:p>
          <a:p>
            <a:pPr lvl="3"/>
            <a:r>
              <a:rPr lang="en-US" dirty="0"/>
              <a:t>County assessor</a:t>
            </a:r>
          </a:p>
          <a:p>
            <a:pPr lvl="3"/>
            <a:r>
              <a:rPr lang="en-US" dirty="0"/>
              <a:t>School district</a:t>
            </a:r>
          </a:p>
          <a:p>
            <a:pPr lvl="3"/>
            <a:r>
              <a:rPr lang="en-US" dirty="0"/>
              <a:t>Jurisdiction and etc. </a:t>
            </a:r>
          </a:p>
          <a:p>
            <a:pPr lvl="1"/>
            <a:r>
              <a:rPr lang="en-US" dirty="0"/>
              <a:t>No “gotchas”</a:t>
            </a:r>
          </a:p>
          <a:p>
            <a:pPr lvl="2"/>
            <a:r>
              <a:rPr lang="en-US" dirty="0"/>
              <a:t>Even though statute does say the assessor must be served with 3 copies, mn tax court has ruled that filing with the auditor is sufficient.</a:t>
            </a:r>
          </a:p>
          <a:p>
            <a:pPr lvl="3"/>
            <a:endParaRPr lang="en-US" sz="1000" u="sng" dirty="0">
              <a:solidFill>
                <a:srgbClr val="0070C0"/>
              </a:solidFill>
            </a:endParaRPr>
          </a:p>
        </p:txBody>
      </p:sp>
      <p:pic>
        <p:nvPicPr>
          <p:cNvPr id="6" name="Picture 5"/>
          <p:cNvPicPr>
            <a:picLocks noChangeAspect="1"/>
          </p:cNvPicPr>
          <p:nvPr/>
        </p:nvPicPr>
        <p:blipFill>
          <a:blip r:embed="rId3"/>
          <a:stretch>
            <a:fillRect/>
          </a:stretch>
        </p:blipFill>
        <p:spPr>
          <a:xfrm>
            <a:off x="8248228" y="2482650"/>
            <a:ext cx="3029373" cy="2238687"/>
          </a:xfrm>
          <a:prstGeom prst="rect">
            <a:avLst/>
          </a:prstGeom>
        </p:spPr>
      </p:pic>
    </p:spTree>
    <p:extLst>
      <p:ext uri="{BB962C8B-B14F-4D97-AF65-F5344CB8AC3E}">
        <p14:creationId xmlns:p14="http://schemas.microsoft.com/office/powerpoint/2010/main" val="396148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april</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b="1" dirty="0">
                <a:solidFill>
                  <a:srgbClr val="FF0000"/>
                </a:solidFill>
              </a:rPr>
              <a:t>April 30</a:t>
            </a:r>
            <a:r>
              <a:rPr lang="en-US" b="1" baseline="30000" dirty="0">
                <a:solidFill>
                  <a:srgbClr val="FF0000"/>
                </a:solidFill>
              </a:rPr>
              <a:t>th</a:t>
            </a:r>
            <a:r>
              <a:rPr lang="en-US" b="1" dirty="0">
                <a:solidFill>
                  <a:srgbClr val="FF0000"/>
                </a:solidFill>
              </a:rPr>
              <a:t> – </a:t>
            </a:r>
            <a:r>
              <a:rPr lang="en-US" dirty="0">
                <a:solidFill>
                  <a:srgbClr val="FF0000"/>
                </a:solidFill>
              </a:rPr>
              <a:t>ptr file due. </a:t>
            </a:r>
            <a:r>
              <a:rPr lang="en-US" sz="1600" i="1" dirty="0">
                <a:solidFill>
                  <a:schemeClr val="tx1">
                    <a:lumMod val="50000"/>
                    <a:lumOff val="50000"/>
                  </a:schemeClr>
                </a:solidFill>
              </a:rPr>
              <a:t>(part of auditor/treasurer submission #3)</a:t>
            </a:r>
            <a:endParaRPr lang="en-US" i="1" dirty="0">
              <a:solidFill>
                <a:schemeClr val="tx1">
                  <a:lumMod val="50000"/>
                  <a:lumOff val="50000"/>
                </a:schemeClr>
              </a:solidFill>
            </a:endParaRPr>
          </a:p>
          <a:p>
            <a:pPr lvl="1"/>
            <a:r>
              <a:rPr lang="en-US" dirty="0"/>
              <a:t>Just for real estate records (manufactured home file is due later in july). This is run for the current payable year, not the current assessment year </a:t>
            </a:r>
          </a:p>
          <a:p>
            <a:pPr lvl="2"/>
            <a:r>
              <a:rPr lang="en-US" dirty="0"/>
              <a:t>example: running april 2025, use 2025 payable. This is submitted through virtual room</a:t>
            </a:r>
          </a:p>
        </p:txBody>
      </p:sp>
    </p:spTree>
    <p:extLst>
      <p:ext uri="{BB962C8B-B14F-4D97-AF65-F5344CB8AC3E}">
        <p14:creationId xmlns:p14="http://schemas.microsoft.com/office/powerpoint/2010/main" val="325548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may</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b="1" dirty="0">
                <a:solidFill>
                  <a:srgbClr val="FF0000"/>
                </a:solidFill>
              </a:rPr>
              <a:t>May 1</a:t>
            </a:r>
            <a:r>
              <a:rPr lang="en-US" b="1" baseline="30000" dirty="0">
                <a:solidFill>
                  <a:srgbClr val="FF0000"/>
                </a:solidFill>
              </a:rPr>
              <a:t>st</a:t>
            </a:r>
            <a:r>
              <a:rPr lang="en-US" b="1" dirty="0">
                <a:solidFill>
                  <a:srgbClr val="FF0000"/>
                </a:solidFill>
              </a:rPr>
              <a:t> </a:t>
            </a:r>
          </a:p>
          <a:p>
            <a:pPr lvl="1"/>
            <a:r>
              <a:rPr lang="en-US" b="1" dirty="0"/>
              <a:t>Class 4c(3)(ii) qualifying non-profit community service organizations application due</a:t>
            </a:r>
          </a:p>
          <a:p>
            <a:pPr lvl="2"/>
            <a:r>
              <a:rPr lang="en-US" dirty="0"/>
              <a:t>VFW’s, Legions &amp; etc.</a:t>
            </a:r>
          </a:p>
          <a:p>
            <a:pPr lvl="1"/>
            <a:r>
              <a:rPr lang="en-US" dirty="0"/>
              <a:t>Last day to file for </a:t>
            </a:r>
            <a:r>
              <a:rPr lang="en-US" b="1" dirty="0"/>
              <a:t>green acres or rural preserve </a:t>
            </a:r>
            <a:r>
              <a:rPr lang="en-US" dirty="0"/>
              <a:t>for the current assessment year</a:t>
            </a:r>
          </a:p>
          <a:p>
            <a:pPr lvl="1"/>
            <a:r>
              <a:rPr lang="en-US" dirty="0"/>
              <a:t>Last day for assessor to report value of manufactured homes to the auditor</a:t>
            </a:r>
          </a:p>
          <a:p>
            <a:pPr lvl="1"/>
            <a:r>
              <a:rPr lang="en-US" dirty="0"/>
              <a:t>Last day to file application for </a:t>
            </a:r>
            <a:r>
              <a:rPr lang="en-US" b="1" dirty="0"/>
              <a:t>2c managed forest</a:t>
            </a:r>
            <a:r>
              <a:rPr lang="en-US" dirty="0"/>
              <a:t> land for the current assessment year</a:t>
            </a:r>
          </a:p>
          <a:p>
            <a:pPr marL="0" indent="0">
              <a:buNone/>
            </a:pPr>
            <a:r>
              <a:rPr lang="en-US" b="1" dirty="0">
                <a:solidFill>
                  <a:srgbClr val="FF0000"/>
                </a:solidFill>
              </a:rPr>
              <a:t>May 15</a:t>
            </a:r>
            <a:r>
              <a:rPr lang="en-US" b="1" baseline="30000" dirty="0">
                <a:solidFill>
                  <a:srgbClr val="FF0000"/>
                </a:solidFill>
              </a:rPr>
              <a:t>th</a:t>
            </a:r>
            <a:r>
              <a:rPr lang="en-US" b="1" dirty="0">
                <a:solidFill>
                  <a:srgbClr val="FF0000"/>
                </a:solidFill>
              </a:rPr>
              <a:t> </a:t>
            </a:r>
          </a:p>
          <a:p>
            <a:pPr lvl="1"/>
            <a:r>
              <a:rPr lang="en-US" b="1" dirty="0"/>
              <a:t>First-half real property taxes due (</a:t>
            </a:r>
            <a:r>
              <a:rPr lang="en-US" dirty="0"/>
              <a:t>except for class 1c or 4c seasonal commercial and some class 3a commercial property which has until may 31</a:t>
            </a:r>
            <a:r>
              <a:rPr lang="en-US" baseline="30000" dirty="0"/>
              <a:t>st</a:t>
            </a:r>
            <a:r>
              <a:rPr lang="en-US" dirty="0"/>
              <a:t>)</a:t>
            </a:r>
            <a:r>
              <a:rPr lang="en-US" u="sng" dirty="0">
                <a:solidFill>
                  <a:srgbClr val="0070C0"/>
                </a:solidFill>
              </a:rPr>
              <a:t> (mn statute 279.01)</a:t>
            </a:r>
            <a:endParaRPr lang="en-US" dirty="0"/>
          </a:p>
          <a:p>
            <a:pPr lvl="1"/>
            <a:endParaRPr lang="en-US" dirty="0"/>
          </a:p>
        </p:txBody>
      </p:sp>
    </p:spTree>
    <p:extLst>
      <p:ext uri="{BB962C8B-B14F-4D97-AF65-F5344CB8AC3E}">
        <p14:creationId xmlns:p14="http://schemas.microsoft.com/office/powerpoint/2010/main" val="87008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lstStyle/>
          <a:p>
            <a:r>
              <a:rPr lang="en-US" dirty="0"/>
              <a:t>Let’s break it down</a:t>
            </a:r>
          </a:p>
        </p:txBody>
      </p:sp>
      <p:sp>
        <p:nvSpPr>
          <p:cNvPr id="3" name="Content Placeholder 2"/>
          <p:cNvSpPr>
            <a:spLocks noGrp="1"/>
          </p:cNvSpPr>
          <p:nvPr>
            <p:ph sz="quarter" idx="13"/>
          </p:nvPr>
        </p:nvSpPr>
        <p:spPr>
          <a:xfrm>
            <a:off x="913774" y="2204720"/>
            <a:ext cx="10363826" cy="4138930"/>
          </a:xfrm>
        </p:spPr>
        <p:txBody>
          <a:bodyPr>
            <a:normAutofit/>
          </a:bodyPr>
          <a:lstStyle/>
          <a:p>
            <a:pPr marL="0" indent="0">
              <a:buNone/>
            </a:pPr>
            <a:r>
              <a:rPr lang="en-US" sz="2200" b="1" dirty="0">
                <a:solidFill>
                  <a:srgbClr val="FF0000"/>
                </a:solidFill>
              </a:rPr>
              <a:t>January 2</a:t>
            </a:r>
            <a:r>
              <a:rPr lang="en-US" sz="2200" b="1" baseline="30000" dirty="0">
                <a:solidFill>
                  <a:srgbClr val="FF0000"/>
                </a:solidFill>
              </a:rPr>
              <a:t>nd</a:t>
            </a:r>
            <a:r>
              <a:rPr lang="en-US" sz="2200" b="1" dirty="0">
                <a:solidFill>
                  <a:srgbClr val="FF0000"/>
                </a:solidFill>
              </a:rPr>
              <a:t> </a:t>
            </a:r>
            <a:r>
              <a:rPr lang="en-US" sz="2200" dirty="0">
                <a:solidFill>
                  <a:srgbClr val="FF0000"/>
                </a:solidFill>
              </a:rPr>
              <a:t>– </a:t>
            </a:r>
            <a:r>
              <a:rPr lang="en-US" sz="2200" b="1" dirty="0"/>
              <a:t>assessment date</a:t>
            </a:r>
            <a:r>
              <a:rPr lang="en-US" sz="2200" b="1" dirty="0">
                <a:solidFill>
                  <a:srgbClr val="FF0000"/>
                </a:solidFill>
              </a:rPr>
              <a:t> </a:t>
            </a:r>
            <a:r>
              <a:rPr lang="en-US" sz="2200" dirty="0"/>
              <a:t>for both real and personal property</a:t>
            </a:r>
          </a:p>
          <a:p>
            <a:pPr lvl="1"/>
            <a:r>
              <a:rPr lang="en-US" sz="2000" dirty="0"/>
              <a:t>Assessors must view properties at least once every five years </a:t>
            </a:r>
          </a:p>
          <a:p>
            <a:pPr lvl="2"/>
            <a:r>
              <a:rPr lang="en-US" sz="1800" dirty="0"/>
              <a:t>Value </a:t>
            </a:r>
          </a:p>
          <a:p>
            <a:pPr lvl="2"/>
            <a:r>
              <a:rPr lang="en-US" sz="1800" dirty="0"/>
              <a:t>Classify according use. When no apparent use, highest and best use</a:t>
            </a:r>
          </a:p>
          <a:p>
            <a:pPr marL="0" indent="0">
              <a:buNone/>
            </a:pPr>
            <a:r>
              <a:rPr lang="en-US" b="1" dirty="0">
                <a:solidFill>
                  <a:srgbClr val="FF0000"/>
                </a:solidFill>
              </a:rPr>
              <a:t>January 2</a:t>
            </a:r>
            <a:r>
              <a:rPr lang="en-US" b="1" baseline="30000" dirty="0">
                <a:solidFill>
                  <a:srgbClr val="FF0000"/>
                </a:solidFill>
              </a:rPr>
              <a:t>nd</a:t>
            </a:r>
            <a:r>
              <a:rPr lang="en-US" b="1" dirty="0">
                <a:solidFill>
                  <a:srgbClr val="FF0000"/>
                </a:solidFill>
              </a:rPr>
              <a:t> </a:t>
            </a:r>
          </a:p>
          <a:p>
            <a:pPr lvl="1"/>
            <a:r>
              <a:rPr lang="en-US" b="1" dirty="0"/>
              <a:t>Personal property</a:t>
            </a:r>
            <a:r>
              <a:rPr lang="en-US" dirty="0"/>
              <a:t> (manufactured homes, park trailers, travel trailers, and improvements) </a:t>
            </a:r>
            <a:r>
              <a:rPr lang="en-US" b="1" dirty="0"/>
              <a:t>must be classified as taxable or exempt</a:t>
            </a:r>
          </a:p>
          <a:p>
            <a:pPr marL="0" indent="0">
              <a:buNone/>
            </a:pPr>
            <a:r>
              <a:rPr lang="en-US" sz="2200" b="1" dirty="0">
                <a:solidFill>
                  <a:srgbClr val="FF0000"/>
                </a:solidFill>
              </a:rPr>
              <a:t>January 15</a:t>
            </a:r>
            <a:r>
              <a:rPr lang="en-US" sz="2200" b="1" baseline="30000" dirty="0">
                <a:solidFill>
                  <a:srgbClr val="FF0000"/>
                </a:solidFill>
              </a:rPr>
              <a:t>th</a:t>
            </a:r>
            <a:r>
              <a:rPr lang="en-US" sz="2200" b="1" dirty="0">
                <a:solidFill>
                  <a:srgbClr val="FF0000"/>
                </a:solidFill>
              </a:rPr>
              <a:t> </a:t>
            </a:r>
          </a:p>
          <a:p>
            <a:pPr lvl="1"/>
            <a:r>
              <a:rPr lang="en-US" sz="2000" dirty="0"/>
              <a:t>last day for owners to submit for class 1c </a:t>
            </a:r>
            <a:r>
              <a:rPr lang="en-US" sz="2000" b="1" dirty="0"/>
              <a:t>resort</a:t>
            </a:r>
            <a:r>
              <a:rPr lang="en-US" sz="2000" dirty="0"/>
              <a:t> or 4c(5) </a:t>
            </a:r>
            <a:r>
              <a:rPr lang="en-US" sz="2000" b="1" dirty="0"/>
              <a:t>classification</a:t>
            </a:r>
          </a:p>
        </p:txBody>
      </p:sp>
      <p:sp>
        <p:nvSpPr>
          <p:cNvPr id="4" name="Title 1"/>
          <p:cNvSpPr txBox="1">
            <a:spLocks/>
          </p:cNvSpPr>
          <p:nvPr/>
        </p:nvSpPr>
        <p:spPr>
          <a:xfrm>
            <a:off x="913149" y="1291390"/>
            <a:ext cx="10364451" cy="67287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dirty="0">
                <a:solidFill>
                  <a:schemeClr val="tx1">
                    <a:lumMod val="50000"/>
                    <a:lumOff val="50000"/>
                  </a:schemeClr>
                </a:solidFill>
              </a:rPr>
              <a:t>January</a:t>
            </a:r>
          </a:p>
        </p:txBody>
      </p:sp>
    </p:spTree>
    <p:extLst>
      <p:ext uri="{BB962C8B-B14F-4D97-AF65-F5344CB8AC3E}">
        <p14:creationId xmlns:p14="http://schemas.microsoft.com/office/powerpoint/2010/main" val="26598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may</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b="1" dirty="0">
                <a:solidFill>
                  <a:srgbClr val="FF0000"/>
                </a:solidFill>
              </a:rPr>
              <a:t>May 29</a:t>
            </a:r>
            <a:r>
              <a:rPr lang="en-US" b="1" baseline="30000" dirty="0">
                <a:solidFill>
                  <a:srgbClr val="FF0000"/>
                </a:solidFill>
              </a:rPr>
              <a:t>th</a:t>
            </a:r>
            <a:endParaRPr lang="en-US" b="1" dirty="0">
              <a:solidFill>
                <a:srgbClr val="FF0000"/>
              </a:solidFill>
            </a:endParaRPr>
          </a:p>
          <a:p>
            <a:pPr lvl="1"/>
            <a:r>
              <a:rPr lang="en-US" dirty="0"/>
              <a:t>Last day to accept </a:t>
            </a:r>
            <a:r>
              <a:rPr lang="en-US" u="sng" dirty="0"/>
              <a:t>homestead applications for manufactured </a:t>
            </a:r>
            <a:r>
              <a:rPr lang="en-US" dirty="0"/>
              <a:t>home property </a:t>
            </a:r>
            <a:r>
              <a:rPr lang="en-US" sz="1400" dirty="0">
                <a:solidFill>
                  <a:srgbClr val="0070C0"/>
                </a:solidFill>
              </a:rPr>
              <a:t>(mn statute 273.124, subd. 9)</a:t>
            </a:r>
          </a:p>
          <a:p>
            <a:pPr lvl="2"/>
            <a:r>
              <a:rPr lang="en-US" dirty="0"/>
              <a:t>must have title showing ownership to approve homestead application. A certificate of title is required for a manufactured home </a:t>
            </a:r>
            <a:r>
              <a:rPr lang="en-US" sz="1400" dirty="0">
                <a:solidFill>
                  <a:srgbClr val="0070C0"/>
                </a:solidFill>
              </a:rPr>
              <a:t>(Minnesota statute 168a.02)</a:t>
            </a:r>
          </a:p>
          <a:p>
            <a:pPr lvl="1"/>
            <a:endParaRPr lang="en-US" dirty="0"/>
          </a:p>
          <a:p>
            <a:pPr lvl="1"/>
            <a:endParaRPr lang="en-US" dirty="0"/>
          </a:p>
        </p:txBody>
      </p:sp>
    </p:spTree>
    <p:extLst>
      <p:ext uri="{BB962C8B-B14F-4D97-AF65-F5344CB8AC3E}">
        <p14:creationId xmlns:p14="http://schemas.microsoft.com/office/powerpoint/2010/main" val="392954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may</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b="1" dirty="0"/>
              <a:t>Looking forward</a:t>
            </a:r>
          </a:p>
          <a:p>
            <a:pPr lvl="1"/>
            <a:r>
              <a:rPr lang="en-US" dirty="0"/>
              <a:t>Send letter to tax court petitioner and schools/districts affected</a:t>
            </a:r>
          </a:p>
          <a:p>
            <a:pPr lvl="2"/>
            <a:r>
              <a:rPr lang="en-US" dirty="0"/>
              <a:t>The county assessor shall immediately forward </a:t>
            </a:r>
            <a:r>
              <a:rPr lang="en-US" b="1" dirty="0"/>
              <a:t>one copy of the petition to the appropriate governmental authority </a:t>
            </a:r>
            <a:r>
              <a:rPr lang="en-US" dirty="0"/>
              <a:t>in a home rule charter or statutory city or town in which the property is located if that city or town employs its own certified assessor. On or before the first day of July, the </a:t>
            </a:r>
            <a:r>
              <a:rPr lang="en-US" b="1" dirty="0"/>
              <a:t>county auditor must send a list of petitioned properties to the school board of the school district in which the property is located</a:t>
            </a:r>
            <a:r>
              <a:rPr lang="en-US" dirty="0"/>
              <a:t>. The list must include the </a:t>
            </a:r>
            <a:r>
              <a:rPr lang="en-US" u="sng" dirty="0"/>
              <a:t>name of the petitioner</a:t>
            </a:r>
            <a:r>
              <a:rPr lang="en-US" dirty="0"/>
              <a:t>, the </a:t>
            </a:r>
            <a:r>
              <a:rPr lang="en-US" u="sng" dirty="0"/>
              <a:t>identification number </a:t>
            </a:r>
            <a:r>
              <a:rPr lang="en-US" dirty="0"/>
              <a:t>of the property, and the </a:t>
            </a:r>
            <a:r>
              <a:rPr lang="en-US" u="sng" dirty="0"/>
              <a:t>estimated market value </a:t>
            </a:r>
            <a:r>
              <a:rPr lang="en-US" dirty="0"/>
              <a:t>of the property. </a:t>
            </a:r>
            <a:r>
              <a:rPr lang="en-US" sz="1400" dirty="0">
                <a:solidFill>
                  <a:srgbClr val="0070C0"/>
                </a:solidFill>
              </a:rPr>
              <a:t>(Minnesota statute 278.01, subd. b)</a:t>
            </a:r>
            <a:endParaRPr lang="en-US" sz="1400" dirty="0"/>
          </a:p>
          <a:p>
            <a:pPr lvl="1"/>
            <a:endParaRPr lang="en-US" dirty="0"/>
          </a:p>
          <a:p>
            <a:pPr lvl="1"/>
            <a:r>
              <a:rPr lang="en-US" dirty="0"/>
              <a:t>Review assessor manual/quintile and update if necessary</a:t>
            </a:r>
          </a:p>
          <a:p>
            <a:pPr lvl="1"/>
            <a:endParaRPr lang="en-US" dirty="0"/>
          </a:p>
        </p:txBody>
      </p:sp>
    </p:spTree>
    <p:extLst>
      <p:ext uri="{BB962C8B-B14F-4D97-AF65-F5344CB8AC3E}">
        <p14:creationId xmlns:p14="http://schemas.microsoft.com/office/powerpoint/2010/main" val="241992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may</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b="1" dirty="0"/>
              <a:t>Looking forward</a:t>
            </a:r>
          </a:p>
          <a:p>
            <a:pPr lvl="1"/>
            <a:r>
              <a:rPr lang="en-US" dirty="0"/>
              <a:t>Send relative homestead verification letters. </a:t>
            </a:r>
            <a:r>
              <a:rPr lang="en-US" sz="1400" dirty="0">
                <a:solidFill>
                  <a:schemeClr val="tx1">
                    <a:lumMod val="50000"/>
                    <a:lumOff val="50000"/>
                  </a:schemeClr>
                </a:solidFill>
              </a:rPr>
              <a:t>Recommend Annual application.</a:t>
            </a:r>
          </a:p>
          <a:p>
            <a:pPr lvl="2"/>
            <a:r>
              <a:rPr lang="en-US" dirty="0"/>
              <a:t>Some counties may prefer sending these earlier in the year. </a:t>
            </a:r>
            <a:r>
              <a:rPr lang="en-US" sz="1400" dirty="0">
                <a:solidFill>
                  <a:schemeClr val="tx1">
                    <a:lumMod val="50000"/>
                    <a:lumOff val="50000"/>
                  </a:schemeClr>
                </a:solidFill>
              </a:rPr>
              <a:t>(Not statutory)</a:t>
            </a:r>
          </a:p>
          <a:p>
            <a:pPr lvl="3"/>
            <a:r>
              <a:rPr lang="en-US" dirty="0"/>
              <a:t>Some counties utilize their own applications while others utilize the </a:t>
            </a:r>
            <a:r>
              <a:rPr lang="en-US" dirty="0" err="1"/>
              <a:t>mndor</a:t>
            </a:r>
            <a:r>
              <a:rPr lang="en-US" dirty="0"/>
              <a:t> application</a:t>
            </a:r>
          </a:p>
          <a:p>
            <a:pPr lvl="1"/>
            <a:endParaRPr lang="en-US" dirty="0"/>
          </a:p>
        </p:txBody>
      </p:sp>
    </p:spTree>
    <p:extLst>
      <p:ext uri="{BB962C8B-B14F-4D97-AF65-F5344CB8AC3E}">
        <p14:creationId xmlns:p14="http://schemas.microsoft.com/office/powerpoint/2010/main" val="360197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3852" y="0"/>
            <a:ext cx="5554536" cy="6858000"/>
          </a:xfrm>
          <a:prstGeom prst="rect">
            <a:avLst/>
          </a:prstGeom>
        </p:spPr>
      </p:pic>
      <p:sp>
        <p:nvSpPr>
          <p:cNvPr id="6" name="TextBox 5"/>
          <p:cNvSpPr txBox="1"/>
          <p:nvPr/>
        </p:nvSpPr>
        <p:spPr>
          <a:xfrm>
            <a:off x="6143625" y="2551837"/>
            <a:ext cx="5686425" cy="2585323"/>
          </a:xfrm>
          <a:prstGeom prst="rect">
            <a:avLst/>
          </a:prstGeom>
          <a:noFill/>
        </p:spPr>
        <p:txBody>
          <a:bodyPr wrap="square" rtlCol="0">
            <a:spAutoFit/>
          </a:bodyPr>
          <a:lstStyle/>
          <a:p>
            <a:r>
              <a:rPr lang="en-US" dirty="0"/>
              <a:t>The MNDOR strongly recommends verifying relative homesteads on an annual basis since they are subject to frequent changes. </a:t>
            </a:r>
          </a:p>
          <a:p>
            <a:endParaRPr lang="en-US" dirty="0"/>
          </a:p>
          <a:p>
            <a:r>
              <a:rPr lang="en-US" dirty="0"/>
              <a:t>Owners are to notify the assessor within 30 days of any change in occupancy. </a:t>
            </a:r>
          </a:p>
          <a:p>
            <a:endParaRPr lang="en-US" dirty="0"/>
          </a:p>
          <a:p>
            <a:r>
              <a:rPr lang="en-US" dirty="0"/>
              <a:t>Seasonal Residential Recreational classified property is unable to receive relative homestead.</a:t>
            </a:r>
          </a:p>
        </p:txBody>
      </p:sp>
    </p:spTree>
    <p:extLst>
      <p:ext uri="{BB962C8B-B14F-4D97-AF65-F5344CB8AC3E}">
        <p14:creationId xmlns:p14="http://schemas.microsoft.com/office/powerpoint/2010/main" val="26129007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June</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b="1" dirty="0"/>
              <a:t>June 1</a:t>
            </a:r>
            <a:r>
              <a:rPr lang="en-US" b="1" baseline="30000" dirty="0"/>
              <a:t>st</a:t>
            </a:r>
            <a:r>
              <a:rPr lang="en-US" b="1" dirty="0"/>
              <a:t> -</a:t>
            </a:r>
          </a:p>
          <a:p>
            <a:pPr marL="457200" lvl="1" indent="0">
              <a:spcBef>
                <a:spcPts val="0"/>
              </a:spcBef>
              <a:buNone/>
            </a:pPr>
            <a:r>
              <a:rPr lang="en-US" dirty="0"/>
              <a:t>Utility and pipeline and railroad </a:t>
            </a:r>
            <a:r>
              <a:rPr lang="en-US" u="sng" dirty="0"/>
              <a:t>changes</a:t>
            </a:r>
            <a:r>
              <a:rPr lang="en-US" dirty="0"/>
              <a:t> to state assessed due </a:t>
            </a:r>
          </a:p>
          <a:p>
            <a:pPr marL="457200" lvl="1" indent="0">
              <a:spcBef>
                <a:spcPts val="0"/>
              </a:spcBef>
              <a:buNone/>
            </a:pPr>
            <a:r>
              <a:rPr lang="en-US" dirty="0">
                <a:solidFill>
                  <a:schemeClr val="tx1">
                    <a:lumMod val="50000"/>
                    <a:lumOff val="50000"/>
                  </a:schemeClr>
                </a:solidFill>
              </a:rPr>
              <a:t>	(state assessed requested due date)</a:t>
            </a:r>
          </a:p>
          <a:p>
            <a:pPr marL="0" indent="0">
              <a:buNone/>
            </a:pPr>
            <a:r>
              <a:rPr lang="en-US" b="1" dirty="0"/>
              <a:t>June – </a:t>
            </a:r>
          </a:p>
          <a:p>
            <a:pPr lvl="1"/>
            <a:r>
              <a:rPr lang="en-US" dirty="0"/>
              <a:t>Work on preliminary budgets for next year</a:t>
            </a:r>
          </a:p>
          <a:p>
            <a:pPr marL="457200" lvl="1" indent="0">
              <a:buNone/>
            </a:pPr>
            <a:endParaRPr lang="en-US" dirty="0"/>
          </a:p>
          <a:p>
            <a:pPr lvl="1"/>
            <a:r>
              <a:rPr lang="en-US" dirty="0"/>
              <a:t>County board of appeal and equalization (CBAE)</a:t>
            </a:r>
          </a:p>
          <a:p>
            <a:pPr lvl="2"/>
            <a:r>
              <a:rPr lang="en-US" dirty="0"/>
              <a:t>The board may meet on any ten consecutive meetings days in june after the second Friday in june</a:t>
            </a:r>
          </a:p>
          <a:p>
            <a:pPr lvl="1"/>
            <a:endParaRPr lang="en-US" dirty="0"/>
          </a:p>
          <a:p>
            <a:pPr lvl="1"/>
            <a:endParaRPr lang="en-US" dirty="0"/>
          </a:p>
        </p:txBody>
      </p:sp>
    </p:spTree>
    <p:extLst>
      <p:ext uri="{BB962C8B-B14F-4D97-AF65-F5344CB8AC3E}">
        <p14:creationId xmlns:p14="http://schemas.microsoft.com/office/powerpoint/2010/main" val="167857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04547" y="268461"/>
            <a:ext cx="9988641" cy="6049959"/>
          </a:xfrm>
          <a:prstGeom prst="rect">
            <a:avLst/>
          </a:prstGeom>
        </p:spPr>
      </p:pic>
    </p:spTree>
    <p:extLst>
      <p:ext uri="{BB962C8B-B14F-4D97-AF65-F5344CB8AC3E}">
        <p14:creationId xmlns:p14="http://schemas.microsoft.com/office/powerpoint/2010/main" val="379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June</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b="1" dirty="0"/>
              <a:t>COUNTY BOARD OF APPEAL </a:t>
            </a:r>
          </a:p>
          <a:p>
            <a:pPr lvl="1"/>
            <a:r>
              <a:rPr lang="en-US" dirty="0"/>
              <a:t>AT LEAST ONE MEETING MUST NOT END PRIOR TO 7:00 PM.</a:t>
            </a:r>
          </a:p>
          <a:p>
            <a:pPr marL="914400" lvl="2" indent="0">
              <a:buNone/>
            </a:pPr>
            <a:r>
              <a:rPr lang="en-US" dirty="0">
                <a:solidFill>
                  <a:schemeClr val="tx1">
                    <a:lumMod val="50000"/>
                    <a:lumOff val="50000"/>
                  </a:schemeClr>
                </a:solidFill>
              </a:rPr>
              <a:t>THIS IS TO ENSURE PROPERTY OWNERS HAVE AMPLE TIME TO PRESENT THEIR APPEALS. </a:t>
            </a:r>
          </a:p>
          <a:p>
            <a:pPr lvl="1"/>
            <a:r>
              <a:rPr lang="en-US" dirty="0"/>
              <a:t>CBAE MAY MEET ON SATURDAYS. </a:t>
            </a:r>
          </a:p>
          <a:p>
            <a:pPr marL="914400" lvl="2" indent="0">
              <a:buNone/>
            </a:pPr>
            <a:r>
              <a:rPr lang="en-US" dirty="0">
                <a:solidFill>
                  <a:schemeClr val="tx1">
                    <a:lumMod val="50000"/>
                    <a:lumOff val="50000"/>
                  </a:schemeClr>
                </a:solidFill>
              </a:rPr>
              <a:t>IF the county does not hold a meeting until 7:00 p.m., they must instead hold a meeting on a Saturday. </a:t>
            </a:r>
          </a:p>
          <a:p>
            <a:pPr lvl="1"/>
            <a:r>
              <a:rPr lang="en-US" dirty="0"/>
              <a:t>The dates of the meetings must be contained in valuation notices.</a:t>
            </a:r>
          </a:p>
          <a:p>
            <a:pPr marL="0" indent="0">
              <a:buNone/>
            </a:pPr>
            <a:r>
              <a:rPr lang="en-US" b="1" dirty="0"/>
              <a:t>county board follow up</a:t>
            </a:r>
          </a:p>
          <a:p>
            <a:pPr lvl="1"/>
            <a:r>
              <a:rPr lang="en-US" dirty="0"/>
              <a:t>Submit cbae record form to mndor </a:t>
            </a:r>
            <a:r>
              <a:rPr lang="en-US" u="sng" dirty="0"/>
              <a:t>within 5 working days </a:t>
            </a:r>
            <a:r>
              <a:rPr lang="en-US" dirty="0"/>
              <a:t>after county board adjourns</a:t>
            </a:r>
          </a:p>
          <a:p>
            <a:pPr lvl="1"/>
            <a:r>
              <a:rPr lang="en-US" dirty="0"/>
              <a:t>Check to be sure any appeals that resulted in changes are done in the tax and cama system</a:t>
            </a:r>
          </a:p>
          <a:p>
            <a:pPr lvl="1"/>
            <a:endParaRPr lang="en-US" dirty="0"/>
          </a:p>
          <a:p>
            <a:pPr marL="457200" lvl="1" indent="0">
              <a:buNone/>
            </a:pPr>
            <a:endParaRPr lang="en-US" dirty="0"/>
          </a:p>
        </p:txBody>
      </p:sp>
    </p:spTree>
    <p:extLst>
      <p:ext uri="{BB962C8B-B14F-4D97-AF65-F5344CB8AC3E}">
        <p14:creationId xmlns:p14="http://schemas.microsoft.com/office/powerpoint/2010/main" val="61765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June</a:t>
            </a:r>
          </a:p>
        </p:txBody>
      </p:sp>
      <p:sp>
        <p:nvSpPr>
          <p:cNvPr id="3" name="Content Placeholder 2"/>
          <p:cNvSpPr>
            <a:spLocks noGrp="1"/>
          </p:cNvSpPr>
          <p:nvPr>
            <p:ph sz="quarter" idx="13"/>
          </p:nvPr>
        </p:nvSpPr>
        <p:spPr>
          <a:xfrm>
            <a:off x="913775" y="1685303"/>
            <a:ext cx="10363826" cy="4639297"/>
          </a:xfrm>
        </p:spPr>
        <p:txBody>
          <a:bodyPr>
            <a:normAutofit/>
          </a:bodyPr>
          <a:lstStyle/>
          <a:p>
            <a:r>
              <a:rPr lang="en-US" dirty="0"/>
              <a:t>Begin cross county process </a:t>
            </a:r>
            <a:r>
              <a:rPr lang="en-US" sz="1600" i="1" dirty="0">
                <a:solidFill>
                  <a:schemeClr val="tx1">
                    <a:lumMod val="50000"/>
                    <a:lumOff val="50000"/>
                  </a:schemeClr>
                </a:solidFill>
              </a:rPr>
              <a:t>(agricultural only)</a:t>
            </a:r>
            <a:endParaRPr lang="en-US" i="1" dirty="0">
              <a:solidFill>
                <a:schemeClr val="tx1">
                  <a:lumMod val="50000"/>
                  <a:lumOff val="50000"/>
                </a:schemeClr>
              </a:solidFill>
            </a:endParaRPr>
          </a:p>
          <a:p>
            <a:pPr lvl="1"/>
            <a:r>
              <a:rPr lang="en-US" dirty="0"/>
              <a:t>Run reports and send to counties with homesteads extended across borders</a:t>
            </a:r>
          </a:p>
          <a:p>
            <a:pPr lvl="2"/>
            <a:r>
              <a:rPr lang="en-US" dirty="0"/>
              <a:t>Update cross county throughout the year. Best practice to update affected counties as specific situations arise. Re-run and send updated reported before the end of the year to these counties. By December 31</a:t>
            </a:r>
            <a:r>
              <a:rPr lang="en-US" baseline="30000" dirty="0"/>
              <a:t>st</a:t>
            </a:r>
            <a:r>
              <a:rPr lang="en-US" dirty="0"/>
              <a:t> is a good rule of thumb. </a:t>
            </a:r>
          </a:p>
          <a:p>
            <a:r>
              <a:rPr lang="en-US" dirty="0"/>
              <a:t>Low income rental housing letter will come from mn housing finance agency. Verify the list of parcels (and percentage) match the parcels in your records. </a:t>
            </a:r>
            <a:r>
              <a:rPr lang="en-US" sz="1600" dirty="0">
                <a:solidFill>
                  <a:srgbClr val="0070C0"/>
                </a:solidFill>
              </a:rPr>
              <a:t>(Minnesota statute 273.128)</a:t>
            </a:r>
            <a:endParaRPr lang="en-US" sz="1600" dirty="0"/>
          </a:p>
          <a:p>
            <a:pPr marL="914400" lvl="2" indent="0">
              <a:buNone/>
            </a:pPr>
            <a:r>
              <a:rPr lang="en-US" dirty="0"/>
              <a:t>Contact: </a:t>
            </a:r>
            <a:r>
              <a:rPr lang="en-US" dirty="0">
                <a:hlinkClick r:id="rId3"/>
              </a:rPr>
              <a:t>steve.oBRien@state.mn.us</a:t>
            </a:r>
            <a:r>
              <a:rPr lang="en-US" dirty="0"/>
              <a:t> | (651)297-4065 or (651)296-7608</a:t>
            </a:r>
          </a:p>
          <a:p>
            <a:r>
              <a:rPr lang="en-US" dirty="0"/>
              <a:t>a/t cutoff for prior year assessment, taxes payable current year</a:t>
            </a:r>
          </a:p>
          <a:p>
            <a:pPr lvl="1"/>
            <a:r>
              <a:rPr lang="en-US" dirty="0"/>
              <a:t>a/t will close prior year soon. Once prior is closed, new year may be opened.</a:t>
            </a:r>
          </a:p>
          <a:p>
            <a:pPr lvl="1"/>
            <a:endParaRPr lang="en-US" dirty="0"/>
          </a:p>
          <a:p>
            <a:pPr lvl="1"/>
            <a:endParaRPr lang="en-US" dirty="0"/>
          </a:p>
        </p:txBody>
      </p:sp>
    </p:spTree>
    <p:extLst>
      <p:ext uri="{BB962C8B-B14F-4D97-AF65-F5344CB8AC3E}">
        <p14:creationId xmlns:p14="http://schemas.microsoft.com/office/powerpoint/2010/main" val="287387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June</a:t>
            </a:r>
          </a:p>
        </p:txBody>
      </p:sp>
      <p:sp>
        <p:nvSpPr>
          <p:cNvPr id="3" name="Content Placeholder 2"/>
          <p:cNvSpPr>
            <a:spLocks noGrp="1"/>
          </p:cNvSpPr>
          <p:nvPr>
            <p:ph sz="quarter" idx="13"/>
          </p:nvPr>
        </p:nvSpPr>
        <p:spPr>
          <a:xfrm>
            <a:off x="913775" y="1685303"/>
            <a:ext cx="10363826" cy="4639297"/>
          </a:xfrm>
        </p:spPr>
        <p:txBody>
          <a:bodyPr>
            <a:normAutofit lnSpcReduction="10000"/>
          </a:bodyPr>
          <a:lstStyle/>
          <a:p>
            <a:pPr marL="0" indent="0">
              <a:buNone/>
            </a:pPr>
            <a:r>
              <a:rPr lang="en-US" sz="2200" b="1" dirty="0"/>
              <a:t>Looking forward</a:t>
            </a:r>
          </a:p>
          <a:p>
            <a:pPr lvl="1"/>
            <a:r>
              <a:rPr lang="en-US" dirty="0"/>
              <a:t>Begin assembling special agricultural applications and send out</a:t>
            </a:r>
          </a:p>
          <a:p>
            <a:pPr lvl="2"/>
            <a:r>
              <a:rPr lang="en-US" dirty="0"/>
              <a:t>Be aware of legislative updates affecting these forms. Legislative sessions end the first Monday following the third Saturday in may each year. Special ag homesteads are due December 31</a:t>
            </a:r>
            <a:r>
              <a:rPr lang="en-US" baseline="30000" dirty="0"/>
              <a:t>st</a:t>
            </a:r>
            <a:r>
              <a:rPr lang="en-US" dirty="0"/>
              <a:t> of each assessment year.</a:t>
            </a:r>
          </a:p>
          <a:p>
            <a:pPr lvl="1"/>
            <a:r>
              <a:rPr lang="en-US" dirty="0"/>
              <a:t>Begin proofing prism #2 </a:t>
            </a:r>
            <a:r>
              <a:rPr lang="en-US" sz="1600" i="1" dirty="0">
                <a:solidFill>
                  <a:schemeClr val="tx1">
                    <a:lumMod val="50000"/>
                    <a:lumOff val="50000"/>
                  </a:schemeClr>
                </a:solidFill>
              </a:rPr>
              <a:t>(best practice to do this multiple times throughout the year)</a:t>
            </a:r>
          </a:p>
          <a:p>
            <a:pPr lvl="2"/>
            <a:r>
              <a:rPr lang="en-US" dirty="0"/>
              <a:t>Multiple parcel listings</a:t>
            </a:r>
          </a:p>
          <a:p>
            <a:pPr lvl="2"/>
            <a:r>
              <a:rPr lang="en-US" dirty="0"/>
              <a:t>Fractional homesteads</a:t>
            </a:r>
          </a:p>
          <a:p>
            <a:pPr lvl="2"/>
            <a:r>
              <a:rPr lang="en-US" dirty="0"/>
              <a:t>Regular and relative homesteads</a:t>
            </a:r>
          </a:p>
          <a:p>
            <a:pPr lvl="2"/>
            <a:r>
              <a:rPr lang="en-US" dirty="0"/>
              <a:t>Special applications</a:t>
            </a:r>
          </a:p>
          <a:p>
            <a:pPr lvl="3"/>
            <a:r>
              <a:rPr lang="en-US" dirty="0"/>
              <a:t>Disabled veterans</a:t>
            </a:r>
          </a:p>
          <a:p>
            <a:pPr lvl="3"/>
            <a:r>
              <a:rPr lang="en-US" dirty="0"/>
              <a:t>Class 1b (blind/disabled)</a:t>
            </a:r>
          </a:p>
          <a:p>
            <a:pPr lvl="1"/>
            <a:r>
              <a:rPr lang="en-US" dirty="0"/>
              <a:t>Continue completing splits/combination</a:t>
            </a:r>
          </a:p>
          <a:p>
            <a:pPr lvl="1"/>
            <a:endParaRPr lang="en-US" dirty="0"/>
          </a:p>
          <a:p>
            <a:pPr lvl="1"/>
            <a:endParaRPr lang="en-US" dirty="0"/>
          </a:p>
        </p:txBody>
      </p:sp>
    </p:spTree>
    <p:extLst>
      <p:ext uri="{BB962C8B-B14F-4D97-AF65-F5344CB8AC3E}">
        <p14:creationId xmlns:p14="http://schemas.microsoft.com/office/powerpoint/2010/main" val="103288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july</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sz="2200" b="1" dirty="0">
                <a:solidFill>
                  <a:srgbClr val="FF0000"/>
                </a:solidFill>
              </a:rPr>
              <a:t>July 1</a:t>
            </a:r>
            <a:r>
              <a:rPr lang="en-US" sz="2200" b="1" baseline="30000" dirty="0">
                <a:solidFill>
                  <a:srgbClr val="FF0000"/>
                </a:solidFill>
              </a:rPr>
              <a:t>st</a:t>
            </a:r>
            <a:r>
              <a:rPr lang="en-US" sz="2200" b="1" dirty="0">
                <a:solidFill>
                  <a:srgbClr val="FF0000"/>
                </a:solidFill>
              </a:rPr>
              <a:t> </a:t>
            </a:r>
          </a:p>
          <a:p>
            <a:pPr marL="0" indent="0">
              <a:buNone/>
            </a:pPr>
            <a:r>
              <a:rPr lang="en-US" dirty="0"/>
              <a:t>Cut-off date for changes in taxable/exempt status to be effective for the current assessment year </a:t>
            </a:r>
            <a:r>
              <a:rPr lang="en-US" sz="1400" dirty="0">
                <a:solidFill>
                  <a:srgbClr val="0070C0"/>
                </a:solidFill>
              </a:rPr>
              <a:t>(</a:t>
            </a:r>
            <a:r>
              <a:rPr lang="en-US" sz="1400" u="sng" dirty="0">
                <a:solidFill>
                  <a:srgbClr val="0070C0"/>
                </a:solidFill>
              </a:rPr>
              <a:t>mn statute 272.02, subd. 38</a:t>
            </a:r>
            <a:r>
              <a:rPr lang="en-US" sz="1400" dirty="0">
                <a:solidFill>
                  <a:srgbClr val="0070C0"/>
                </a:solidFill>
              </a:rPr>
              <a:t>)</a:t>
            </a:r>
          </a:p>
          <a:p>
            <a:endParaRPr lang="en-US" dirty="0"/>
          </a:p>
          <a:p>
            <a:pPr marL="0" indent="0">
              <a:buNone/>
            </a:pPr>
            <a:endParaRPr lang="en-US" dirty="0"/>
          </a:p>
        </p:txBody>
      </p:sp>
    </p:spTree>
    <p:extLst>
      <p:ext uri="{BB962C8B-B14F-4D97-AF65-F5344CB8AC3E}">
        <p14:creationId xmlns:p14="http://schemas.microsoft.com/office/powerpoint/2010/main" val="38260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lstStyle/>
          <a:p>
            <a:r>
              <a:rPr lang="en-US" dirty="0"/>
              <a:t>January</a:t>
            </a:r>
          </a:p>
        </p:txBody>
      </p:sp>
      <p:sp>
        <p:nvSpPr>
          <p:cNvPr id="3" name="Content Placeholder 2"/>
          <p:cNvSpPr>
            <a:spLocks noGrp="1"/>
          </p:cNvSpPr>
          <p:nvPr>
            <p:ph sz="quarter" idx="13"/>
          </p:nvPr>
        </p:nvSpPr>
        <p:spPr>
          <a:xfrm>
            <a:off x="913775" y="1446835"/>
            <a:ext cx="10363826" cy="5116525"/>
          </a:xfrm>
        </p:spPr>
        <p:txBody>
          <a:bodyPr>
            <a:normAutofit/>
          </a:bodyPr>
          <a:lstStyle/>
          <a:p>
            <a:pPr marL="0" indent="0">
              <a:buNone/>
            </a:pPr>
            <a:r>
              <a:rPr lang="en-US" sz="2200" b="1" dirty="0"/>
              <a:t>Looking forward</a:t>
            </a:r>
          </a:p>
          <a:p>
            <a:pPr marL="457200" lvl="1" indent="0">
              <a:buNone/>
            </a:pPr>
            <a:r>
              <a:rPr lang="en-US" sz="2000" dirty="0"/>
              <a:t>Determine and send proposed LBAE and Cbae dates and times to each jurisdiction </a:t>
            </a:r>
            <a:r>
              <a:rPr lang="en-US" sz="2000" b="1" dirty="0">
                <a:solidFill>
                  <a:srgbClr val="FF0000"/>
                </a:solidFill>
              </a:rPr>
              <a:t>(due Feb. 15</a:t>
            </a:r>
            <a:r>
              <a:rPr lang="en-US" sz="2000" b="1" baseline="30000" dirty="0">
                <a:solidFill>
                  <a:srgbClr val="FF0000"/>
                </a:solidFill>
              </a:rPr>
              <a:t>th</a:t>
            </a:r>
            <a:r>
              <a:rPr lang="en-US" sz="2000" b="1" dirty="0">
                <a:solidFill>
                  <a:srgbClr val="FF0000"/>
                </a:solidFill>
              </a:rPr>
              <a:t>)</a:t>
            </a:r>
            <a:r>
              <a:rPr lang="en-US" sz="2000" b="1" dirty="0"/>
              <a:t>. </a:t>
            </a:r>
          </a:p>
          <a:p>
            <a:pPr lvl="2"/>
            <a:r>
              <a:rPr lang="en-US" sz="1800" dirty="0"/>
              <a:t>some county’s may start in December to allow townships/cities time to present dates at local meetings in January.</a:t>
            </a:r>
          </a:p>
          <a:p>
            <a:pPr lvl="2"/>
            <a:r>
              <a:rPr lang="en-US" sz="1800" dirty="0"/>
              <a:t>The county board may meet on any </a:t>
            </a:r>
            <a:r>
              <a:rPr lang="en-US" sz="1800" b="1" dirty="0"/>
              <a:t>ten consecutive meeting days </a:t>
            </a:r>
            <a:r>
              <a:rPr lang="en-US" sz="1800" dirty="0"/>
              <a:t>in June </a:t>
            </a:r>
            <a:r>
              <a:rPr lang="en-US" sz="1800" b="1" dirty="0"/>
              <a:t>after the 2</a:t>
            </a:r>
            <a:r>
              <a:rPr lang="en-US" sz="1800" b="1" baseline="30000" dirty="0"/>
              <a:t>nd</a:t>
            </a:r>
            <a:r>
              <a:rPr lang="en-US" sz="1800" b="1" dirty="0"/>
              <a:t> Friday in June</a:t>
            </a:r>
            <a:r>
              <a:rPr lang="en-US" sz="1800" dirty="0"/>
              <a:t>. All board must adjourn </a:t>
            </a:r>
            <a:r>
              <a:rPr lang="en-US" sz="1800" b="1" dirty="0"/>
              <a:t>no later than june 30</a:t>
            </a:r>
            <a:r>
              <a:rPr lang="en-US" sz="1800" b="1" baseline="30000" dirty="0"/>
              <a:t>TH</a:t>
            </a:r>
            <a:r>
              <a:rPr lang="en-US" sz="1800" dirty="0"/>
              <a:t>. </a:t>
            </a:r>
            <a:r>
              <a:rPr lang="en-US" sz="1800" dirty="0">
                <a:solidFill>
                  <a:schemeClr val="tx1">
                    <a:lumMod val="50000"/>
                    <a:lumOff val="50000"/>
                  </a:schemeClr>
                </a:solidFill>
              </a:rPr>
              <a:t>(</a:t>
            </a:r>
            <a:r>
              <a:rPr lang="en-US" sz="1400" i="1" dirty="0">
                <a:solidFill>
                  <a:schemeClr val="tx1">
                    <a:lumMod val="50000"/>
                    <a:lumOff val="50000"/>
                  </a:schemeClr>
                </a:solidFill>
              </a:rPr>
              <a:t>SEE NEXT SLIDE FOR EXAMPLE)</a:t>
            </a:r>
            <a:r>
              <a:rPr lang="en-US" sz="1800" dirty="0">
                <a:solidFill>
                  <a:schemeClr val="tx1">
                    <a:lumMod val="50000"/>
                    <a:lumOff val="50000"/>
                  </a:schemeClr>
                </a:solidFill>
              </a:rPr>
              <a:t> </a:t>
            </a:r>
          </a:p>
          <a:p>
            <a:pPr lvl="2">
              <a:lnSpc>
                <a:spcPct val="100000"/>
              </a:lnSpc>
            </a:pPr>
            <a:r>
              <a:rPr lang="en-US" sz="1800" dirty="0"/>
              <a:t>No action taken by the cbae after june 30</a:t>
            </a:r>
            <a:r>
              <a:rPr lang="en-US" sz="1800" baseline="30000" dirty="0"/>
              <a:t>th</a:t>
            </a:r>
            <a:r>
              <a:rPr lang="en-US" sz="1800" dirty="0"/>
              <a:t> is valid, except for corrections that are clerical in nature or changes that extend homestead treatment until the tax extension date for that assessment year.</a:t>
            </a:r>
            <a:endParaRPr lang="en-US" dirty="0"/>
          </a:p>
        </p:txBody>
      </p:sp>
    </p:spTree>
    <p:extLst>
      <p:ext uri="{BB962C8B-B14F-4D97-AF65-F5344CB8AC3E}">
        <p14:creationId xmlns:p14="http://schemas.microsoft.com/office/powerpoint/2010/main" val="365669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238610"/>
          </a:xfrm>
        </p:spPr>
        <p:txBody>
          <a:bodyPr/>
          <a:lstStyle/>
          <a:p>
            <a:r>
              <a:rPr lang="en-US" dirty="0"/>
              <a:t>Conversion of exempt to taxable property flowchart</a:t>
            </a:r>
          </a:p>
        </p:txBody>
      </p:sp>
      <p:pic>
        <p:nvPicPr>
          <p:cNvPr id="4" name="Picture 3"/>
          <p:cNvPicPr>
            <a:picLocks noChangeAspect="1"/>
          </p:cNvPicPr>
          <p:nvPr/>
        </p:nvPicPr>
        <p:blipFill>
          <a:blip r:embed="rId3"/>
          <a:stretch>
            <a:fillRect/>
          </a:stretch>
        </p:blipFill>
        <p:spPr>
          <a:xfrm>
            <a:off x="2578718" y="1857128"/>
            <a:ext cx="7034564" cy="4965575"/>
          </a:xfrm>
          <a:prstGeom prst="rect">
            <a:avLst/>
          </a:prstGeom>
        </p:spPr>
      </p:pic>
    </p:spTree>
    <p:extLst>
      <p:ext uri="{BB962C8B-B14F-4D97-AF65-F5344CB8AC3E}">
        <p14:creationId xmlns:p14="http://schemas.microsoft.com/office/powerpoint/2010/main" val="37310586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238610"/>
          </a:xfrm>
        </p:spPr>
        <p:txBody>
          <a:bodyPr/>
          <a:lstStyle/>
          <a:p>
            <a:r>
              <a:rPr lang="en-US" dirty="0"/>
              <a:t>Conversion of taxable to exempt property flowchart</a:t>
            </a:r>
          </a:p>
        </p:txBody>
      </p:sp>
      <p:pic>
        <p:nvPicPr>
          <p:cNvPr id="3" name="Picture 2"/>
          <p:cNvPicPr>
            <a:picLocks noChangeAspect="1"/>
          </p:cNvPicPr>
          <p:nvPr/>
        </p:nvPicPr>
        <p:blipFill>
          <a:blip r:embed="rId3"/>
          <a:stretch>
            <a:fillRect/>
          </a:stretch>
        </p:blipFill>
        <p:spPr>
          <a:xfrm>
            <a:off x="2221697" y="1790471"/>
            <a:ext cx="7748606" cy="5067529"/>
          </a:xfrm>
          <a:prstGeom prst="rect">
            <a:avLst/>
          </a:prstGeom>
        </p:spPr>
      </p:pic>
    </p:spTree>
    <p:extLst>
      <p:ext uri="{BB962C8B-B14F-4D97-AF65-F5344CB8AC3E}">
        <p14:creationId xmlns:p14="http://schemas.microsoft.com/office/powerpoint/2010/main" val="3835645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July</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b="1" dirty="0">
                <a:solidFill>
                  <a:srgbClr val="FF0000"/>
                </a:solidFill>
              </a:rPr>
              <a:t>July 1</a:t>
            </a:r>
            <a:r>
              <a:rPr lang="en-US" b="1" baseline="30000" dirty="0">
                <a:solidFill>
                  <a:srgbClr val="FF0000"/>
                </a:solidFill>
              </a:rPr>
              <a:t>st</a:t>
            </a:r>
            <a:endParaRPr lang="en-US" b="1" dirty="0">
              <a:solidFill>
                <a:srgbClr val="FF0000"/>
              </a:solidFill>
            </a:endParaRPr>
          </a:p>
          <a:p>
            <a:pPr marL="0" indent="0">
              <a:buNone/>
            </a:pPr>
            <a:r>
              <a:rPr lang="en-US" dirty="0"/>
              <a:t>Veteran service officer (vso) must report a veterans' permanent address and disability rating to the assessor </a:t>
            </a:r>
            <a:r>
              <a:rPr lang="en-US" sz="1600" dirty="0">
                <a:solidFill>
                  <a:srgbClr val="0070C0"/>
                </a:solidFill>
              </a:rPr>
              <a:t>(mn statute 273.13, subd. 34(m))</a:t>
            </a:r>
          </a:p>
          <a:p>
            <a:pPr lvl="1"/>
            <a:r>
              <a:rPr lang="en-US" dirty="0"/>
              <a:t>Send veterans services officer disabled veterans listing with:</a:t>
            </a:r>
          </a:p>
          <a:p>
            <a:pPr lvl="2"/>
            <a:r>
              <a:rPr lang="en-US" dirty="0"/>
              <a:t>name</a:t>
            </a:r>
          </a:p>
          <a:p>
            <a:pPr lvl="2"/>
            <a:r>
              <a:rPr lang="en-US" dirty="0"/>
              <a:t>physical homesteaded address</a:t>
            </a:r>
          </a:p>
          <a:p>
            <a:pPr lvl="2"/>
            <a:r>
              <a:rPr lang="en-US" dirty="0"/>
              <a:t>Current Disability rating</a:t>
            </a:r>
          </a:p>
          <a:p>
            <a:pPr lvl="1"/>
            <a:r>
              <a:rPr lang="en-US" dirty="0"/>
              <a:t>Disabled veteran special homestead stays with the veteran. </a:t>
            </a:r>
          </a:p>
          <a:p>
            <a:pPr lvl="2"/>
            <a:r>
              <a:rPr lang="en-US" dirty="0"/>
              <a:t>Example: if a veteran and their spouse move to another county, the special homestead moves with them. Note: they must apply in the new county to continue receiving the homestead. Prior county special homestead shall be removed, and changed to regular homestead for current assessment.</a:t>
            </a:r>
          </a:p>
          <a:p>
            <a:pPr lvl="2"/>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146821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July</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b="1" dirty="0">
                <a:solidFill>
                  <a:srgbClr val="FF0000"/>
                </a:solidFill>
              </a:rPr>
              <a:t>July 1</a:t>
            </a:r>
            <a:r>
              <a:rPr lang="en-US" b="1" baseline="30000" dirty="0">
                <a:solidFill>
                  <a:srgbClr val="FF0000"/>
                </a:solidFill>
              </a:rPr>
              <a:t>st</a:t>
            </a:r>
            <a:endParaRPr lang="en-US" b="1" dirty="0">
              <a:solidFill>
                <a:srgbClr val="FF0000"/>
              </a:solidFill>
            </a:endParaRPr>
          </a:p>
          <a:p>
            <a:pPr marL="0" indent="0">
              <a:buNone/>
            </a:pPr>
            <a:r>
              <a:rPr lang="en-US" dirty="0"/>
              <a:t>Last day property owners can notify the county assessor of entity-owned property that may qualify for linkage to their individually-owned and homestead agricultural property to receive the lower first tier ag homestead classification rate for the current assessment year. </a:t>
            </a:r>
            <a:r>
              <a:rPr lang="en-US" sz="1600" dirty="0">
                <a:solidFill>
                  <a:srgbClr val="0070C0"/>
                </a:solidFill>
              </a:rPr>
              <a:t>(Notification of Agricultural homestead value tier linkage(CR-link))</a:t>
            </a:r>
          </a:p>
          <a:p>
            <a:pPr lvl="2"/>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297937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July</a:t>
            </a:r>
          </a:p>
        </p:txBody>
      </p:sp>
      <p:pic>
        <p:nvPicPr>
          <p:cNvPr id="5" name="Picture 4"/>
          <p:cNvPicPr>
            <a:picLocks noChangeAspect="1"/>
          </p:cNvPicPr>
          <p:nvPr/>
        </p:nvPicPr>
        <p:blipFill>
          <a:blip r:embed="rId3"/>
          <a:stretch>
            <a:fillRect/>
          </a:stretch>
        </p:blipFill>
        <p:spPr>
          <a:xfrm>
            <a:off x="3260773" y="0"/>
            <a:ext cx="5284745" cy="6858000"/>
          </a:xfrm>
          <a:prstGeom prst="rect">
            <a:avLst/>
          </a:prstGeom>
        </p:spPr>
      </p:pic>
    </p:spTree>
    <p:extLst>
      <p:ext uri="{BB962C8B-B14F-4D97-AF65-F5344CB8AC3E}">
        <p14:creationId xmlns:p14="http://schemas.microsoft.com/office/powerpoint/2010/main" val="35122907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July</a:t>
            </a:r>
          </a:p>
        </p:txBody>
      </p:sp>
      <p:sp>
        <p:nvSpPr>
          <p:cNvPr id="3" name="Content Placeholder 2"/>
          <p:cNvSpPr>
            <a:spLocks noGrp="1"/>
          </p:cNvSpPr>
          <p:nvPr>
            <p:ph sz="quarter" idx="13"/>
          </p:nvPr>
        </p:nvSpPr>
        <p:spPr>
          <a:xfrm>
            <a:off x="913775" y="1685303"/>
            <a:ext cx="10363826" cy="4639297"/>
          </a:xfrm>
        </p:spPr>
        <p:txBody>
          <a:bodyPr>
            <a:normAutofit lnSpcReduction="10000"/>
          </a:bodyPr>
          <a:lstStyle/>
          <a:p>
            <a:pPr marL="0" indent="0">
              <a:buNone/>
            </a:pPr>
            <a:r>
              <a:rPr lang="en-US" sz="2200" b="1" dirty="0">
                <a:solidFill>
                  <a:srgbClr val="FF0000"/>
                </a:solidFill>
              </a:rPr>
              <a:t>July 31</a:t>
            </a:r>
            <a:r>
              <a:rPr lang="en-US" sz="2200" b="1" baseline="30000" dirty="0">
                <a:solidFill>
                  <a:srgbClr val="FF0000"/>
                </a:solidFill>
              </a:rPr>
              <a:t>st</a:t>
            </a:r>
            <a:endParaRPr lang="en-US" sz="2200" b="1" dirty="0">
              <a:solidFill>
                <a:srgbClr val="FF0000"/>
              </a:solidFill>
            </a:endParaRPr>
          </a:p>
          <a:p>
            <a:pPr marL="0" indent="0">
              <a:buNone/>
            </a:pPr>
            <a:r>
              <a:rPr lang="en-US" b="1" strike="sngStrike" dirty="0"/>
              <a:t>Duplicate homestead file due</a:t>
            </a:r>
          </a:p>
          <a:p>
            <a:pPr lvl="1"/>
            <a:r>
              <a:rPr lang="en-US" strike="sngStrike" dirty="0"/>
              <a:t>It is used to determine eligibility for the property tax refund (PTR) and is compared to information provided by taxpayers on the PTR forms. The PTR data file must include all homestead parcels located in the county.</a:t>
            </a:r>
          </a:p>
          <a:p>
            <a:pPr lvl="1"/>
            <a:r>
              <a:rPr lang="en-US" strike="sngStrike" dirty="0"/>
              <a:t>Run edit listings to ensure there are no false homesteads in your county</a:t>
            </a:r>
          </a:p>
          <a:p>
            <a:pPr lvl="2"/>
            <a:r>
              <a:rPr lang="en-US" strike="sngStrike" dirty="0"/>
              <a:t>Ensure no duplicate socials are reporting in your county. If there are duplicates, review prior to submission to the state. May want to run this multiple times a year to identify differences.</a:t>
            </a:r>
          </a:p>
          <a:p>
            <a:pPr lvl="1"/>
            <a:r>
              <a:rPr lang="en-US" strike="sngStrike" dirty="0"/>
              <a:t>File shall be submitted through the virtual room.</a:t>
            </a:r>
          </a:p>
          <a:p>
            <a:pPr marL="0" indent="0">
              <a:buNone/>
            </a:pPr>
            <a:r>
              <a:rPr lang="en-US" b="1" strike="sngStrike" dirty="0"/>
              <a:t>Manufactured home property tax refund (ptr) file is due</a:t>
            </a:r>
            <a:r>
              <a:rPr lang="en-US" strike="sngStrike" dirty="0"/>
              <a:t>. </a:t>
            </a:r>
          </a:p>
          <a:p>
            <a:pPr lvl="1"/>
            <a:r>
              <a:rPr lang="en-US" strike="sngStrike" dirty="0"/>
              <a:t>This is run for asmt/payable year the same (ex. Running july 2024, use 2024 payable year)</a:t>
            </a:r>
          </a:p>
          <a:p>
            <a:pPr lvl="1"/>
            <a:endParaRPr lang="en-US" dirty="0"/>
          </a:p>
          <a:p>
            <a:pPr lvl="2"/>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382625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57604" y="274867"/>
            <a:ext cx="4639322" cy="6249272"/>
          </a:xfrm>
          <a:prstGeom prst="rect">
            <a:avLst/>
          </a:prstGeom>
        </p:spPr>
      </p:pic>
      <p:pic>
        <p:nvPicPr>
          <p:cNvPr id="5" name="Picture 4"/>
          <p:cNvPicPr>
            <a:picLocks noChangeAspect="1"/>
          </p:cNvPicPr>
          <p:nvPr/>
        </p:nvPicPr>
        <p:blipFill>
          <a:blip r:embed="rId4"/>
          <a:stretch>
            <a:fillRect/>
          </a:stretch>
        </p:blipFill>
        <p:spPr>
          <a:xfrm>
            <a:off x="5996925" y="274867"/>
            <a:ext cx="4830355" cy="6249272"/>
          </a:xfrm>
          <a:prstGeom prst="rect">
            <a:avLst/>
          </a:prstGeom>
        </p:spPr>
      </p:pic>
      <p:cxnSp>
        <p:nvCxnSpPr>
          <p:cNvPr id="3" name="Straight Connector 2"/>
          <p:cNvCxnSpPr/>
          <p:nvPr/>
        </p:nvCxnSpPr>
        <p:spPr>
          <a:xfrm>
            <a:off x="4341341" y="4176584"/>
            <a:ext cx="1449859"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1474573" y="4316628"/>
            <a:ext cx="4160108" cy="8237"/>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1474573" y="4464909"/>
            <a:ext cx="3204519"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885825" y="3810000"/>
            <a:ext cx="588748" cy="2842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8139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July</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b="1" dirty="0"/>
              <a:t>July –</a:t>
            </a:r>
          </a:p>
          <a:p>
            <a:pPr marL="0" indent="0">
              <a:buNone/>
            </a:pPr>
            <a:r>
              <a:rPr lang="en-US" b="1" dirty="0"/>
              <a:t>Check personal property records/parcels. Make sure if they are in a rural service district, there are no improvements that exist.</a:t>
            </a:r>
          </a:p>
          <a:p>
            <a:pPr lvl="1"/>
            <a:r>
              <a:rPr lang="en-US" dirty="0"/>
              <a:t>Rural service districts are to include only un-platted lands that are rural in character and not developed for commercial, industrial or urban use </a:t>
            </a:r>
            <a:r>
              <a:rPr lang="en-US" sz="1600" dirty="0">
                <a:solidFill>
                  <a:srgbClr val="0070C0"/>
                </a:solidFill>
              </a:rPr>
              <a:t>(Minnesota statute 272.67, subd. 2)</a:t>
            </a:r>
            <a:endParaRPr lang="en-US" dirty="0">
              <a:solidFill>
                <a:srgbClr val="0070C0"/>
              </a:solidFill>
            </a:endParaRPr>
          </a:p>
          <a:p>
            <a:r>
              <a:rPr lang="en-US" dirty="0"/>
              <a:t>Enter state board changes into tax </a:t>
            </a:r>
            <a:r>
              <a:rPr lang="en-US" dirty="0">
                <a:solidFill>
                  <a:schemeClr val="tx1">
                    <a:lumMod val="50000"/>
                    <a:lumOff val="50000"/>
                  </a:schemeClr>
                </a:solidFill>
              </a:rPr>
              <a:t>(if applicable)</a:t>
            </a:r>
          </a:p>
          <a:p>
            <a:r>
              <a:rPr lang="en-US" dirty="0"/>
              <a:t>ptco will typically be asking for electronic report of dates viewed for all properties to verify quintile compliance.</a:t>
            </a:r>
          </a:p>
          <a:p>
            <a:pPr lvl="1"/>
            <a:r>
              <a:rPr lang="en-US" strike="sngStrike" dirty="0"/>
              <a:t>May 15 </a:t>
            </a:r>
            <a:r>
              <a:rPr lang="en-US" dirty="0"/>
              <a:t> </a:t>
            </a:r>
            <a:r>
              <a:rPr lang="en-US" b="1" u="sng" dirty="0">
                <a:solidFill>
                  <a:srgbClr val="FF0000"/>
                </a:solidFill>
              </a:rPr>
              <a:t>April 1</a:t>
            </a:r>
            <a:r>
              <a:rPr lang="en-US" b="1" u="sng" baseline="30000" dirty="0">
                <a:solidFill>
                  <a:srgbClr val="FF0000"/>
                </a:solidFill>
              </a:rPr>
              <a:t>st</a:t>
            </a:r>
            <a:r>
              <a:rPr lang="en-US" b="1" u="sng" dirty="0">
                <a:solidFill>
                  <a:srgbClr val="FF0000"/>
                </a:solidFill>
              </a:rPr>
              <a:t> </a:t>
            </a:r>
            <a:r>
              <a:rPr lang="en-US" dirty="0"/>
              <a:t>is the default compliance date. Parcels viewed within 5 years of this date are considered within compliance. </a:t>
            </a:r>
            <a:r>
              <a:rPr lang="en-US" dirty="0">
                <a:solidFill>
                  <a:schemeClr val="tx1">
                    <a:lumMod val="50000"/>
                    <a:lumOff val="50000"/>
                  </a:schemeClr>
                </a:solidFill>
              </a:rPr>
              <a:t>(Not statutory)</a:t>
            </a:r>
          </a:p>
          <a:p>
            <a:pPr lvl="2"/>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270707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July</a:t>
            </a:r>
          </a:p>
        </p:txBody>
      </p:sp>
      <p:sp>
        <p:nvSpPr>
          <p:cNvPr id="3" name="Content Placeholder 2"/>
          <p:cNvSpPr>
            <a:spLocks noGrp="1"/>
          </p:cNvSpPr>
          <p:nvPr>
            <p:ph sz="quarter" idx="13"/>
          </p:nvPr>
        </p:nvSpPr>
        <p:spPr>
          <a:xfrm>
            <a:off x="913775" y="1685303"/>
            <a:ext cx="10363826" cy="4639297"/>
          </a:xfrm>
        </p:spPr>
        <p:txBody>
          <a:bodyPr>
            <a:normAutofit lnSpcReduction="10000"/>
          </a:bodyPr>
          <a:lstStyle/>
          <a:p>
            <a:pPr marL="0" indent="0">
              <a:buNone/>
            </a:pPr>
            <a:r>
              <a:rPr lang="en-US" b="1" dirty="0"/>
              <a:t>Looking forward</a:t>
            </a:r>
          </a:p>
          <a:p>
            <a:pPr lvl="1"/>
            <a:r>
              <a:rPr lang="en-US" dirty="0"/>
              <a:t>A paper copy of the Mndor state assessed utility, pipeline and railroads values will be mailed to counties along with an email notification starting in july. </a:t>
            </a:r>
          </a:p>
          <a:p>
            <a:pPr lvl="1"/>
            <a:r>
              <a:rPr lang="en-US" dirty="0"/>
              <a:t>Once received, Enter Utility, Pipeline and railroad market values into tax. </a:t>
            </a:r>
          </a:p>
          <a:p>
            <a:pPr lvl="2"/>
            <a:r>
              <a:rPr lang="en-US" u="sng" dirty="0"/>
              <a:t>Equalized Railroad values must be sent by June 30</a:t>
            </a:r>
            <a:r>
              <a:rPr lang="en-US" u="sng" baseline="30000" dirty="0"/>
              <a:t>th</a:t>
            </a:r>
            <a:r>
              <a:rPr lang="en-US" u="sng" dirty="0"/>
              <a:t> of each assessment year</a:t>
            </a:r>
          </a:p>
          <a:p>
            <a:pPr lvl="2"/>
            <a:r>
              <a:rPr lang="en-US" u="sng" dirty="0"/>
              <a:t>Equalized Utility and pipeline values must be sent by july 15</a:t>
            </a:r>
            <a:r>
              <a:rPr lang="en-US" u="sng" baseline="30000" dirty="0"/>
              <a:t>th</a:t>
            </a:r>
            <a:r>
              <a:rPr lang="en-US" u="sng" dirty="0"/>
              <a:t> of each assessment year</a:t>
            </a:r>
          </a:p>
          <a:p>
            <a:pPr lvl="3"/>
            <a:r>
              <a:rPr lang="en-US" dirty="0"/>
              <a:t>Administrative appeal determinations and settlements must be completed by august 31</a:t>
            </a:r>
            <a:r>
              <a:rPr lang="en-US" baseline="30000" dirty="0"/>
              <a:t>st</a:t>
            </a:r>
            <a:r>
              <a:rPr lang="en-US" dirty="0"/>
              <a:t> for railroad and by October 1</a:t>
            </a:r>
            <a:r>
              <a:rPr lang="en-US" baseline="30000" dirty="0"/>
              <a:t>st</a:t>
            </a:r>
            <a:r>
              <a:rPr lang="en-US" dirty="0"/>
              <a:t> for utility and pipeline</a:t>
            </a:r>
          </a:p>
          <a:p>
            <a:pPr lvl="3"/>
            <a:r>
              <a:rPr lang="en-US" dirty="0"/>
              <a:t>Mndor state assessed may correct errors that are clerical in nature until December 31</a:t>
            </a:r>
            <a:r>
              <a:rPr lang="en-US" baseline="30000" dirty="0"/>
              <a:t>st</a:t>
            </a:r>
            <a:r>
              <a:rPr lang="en-US" dirty="0"/>
              <a:t> </a:t>
            </a:r>
          </a:p>
          <a:p>
            <a:pPr lvl="4"/>
            <a:endParaRPr lang="en-US" dirty="0"/>
          </a:p>
          <a:p>
            <a:pPr lvl="1"/>
            <a:r>
              <a:rPr lang="en-US" dirty="0"/>
              <a:t>A copy of the state assessed equalized and final values are posted in excel format on the mndor website and within the mndor </a:t>
            </a:r>
            <a:r>
              <a:rPr lang="en-US" u="sng" dirty="0"/>
              <a:t>e-services</a:t>
            </a:r>
            <a:r>
              <a:rPr lang="en-US" dirty="0"/>
              <a:t> page. Your auditor/treasurer’s office should have access. Some assessor’s offices have access in addition. Mostly on a limited basis. Ask your county for more details</a:t>
            </a:r>
          </a:p>
          <a:p>
            <a:pPr lvl="2"/>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426933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44514" y="0"/>
            <a:ext cx="9085758" cy="6858000"/>
          </a:xfrm>
          <a:prstGeom prst="rect">
            <a:avLst/>
          </a:prstGeom>
        </p:spPr>
      </p:pic>
    </p:spTree>
    <p:extLst>
      <p:ext uri="{BB962C8B-B14F-4D97-AF65-F5344CB8AC3E}">
        <p14:creationId xmlns:p14="http://schemas.microsoft.com/office/powerpoint/2010/main" val="52533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61752" y="5214551"/>
            <a:ext cx="8478123" cy="1477328"/>
          </a:xfrm>
          <a:prstGeom prst="rect">
            <a:avLst/>
          </a:prstGeom>
          <a:noFill/>
        </p:spPr>
        <p:txBody>
          <a:bodyPr wrap="square" rtlCol="0">
            <a:spAutoFit/>
          </a:bodyPr>
          <a:lstStyle/>
          <a:p>
            <a:r>
              <a:rPr lang="en-US" dirty="0"/>
              <a:t>CBAE MUST BE HELD UNTIL 7:00 OR ON A SATURDAY. IF A COUNTY DOES NOT HOLD A MEETING UNTIL 7:00 PM THEY MUST INSTEAD HOLD A MEETING ON A SATURDAY. THIS IS TO ENSURE PROPERTY OWNERS HAVE AMPLE TIME TO PRESENT THEIR APPEALS. TIME REQUIREMENT EXCEPTIONS APPLY IF HELD ON SATURDAY. </a:t>
            </a:r>
            <a:r>
              <a:rPr lang="en-US" sz="1200" dirty="0"/>
              <a:t>SEE BAE HANDBOOK</a:t>
            </a:r>
            <a:endParaRPr lang="en-US" dirty="0"/>
          </a:p>
          <a:p>
            <a:endParaRPr lang="en-US" dirty="0"/>
          </a:p>
        </p:txBody>
      </p:sp>
      <p:pic>
        <p:nvPicPr>
          <p:cNvPr id="9" name="Picture 8"/>
          <p:cNvPicPr>
            <a:picLocks noChangeAspect="1"/>
          </p:cNvPicPr>
          <p:nvPr/>
        </p:nvPicPr>
        <p:blipFill>
          <a:blip r:embed="rId3"/>
          <a:stretch>
            <a:fillRect/>
          </a:stretch>
        </p:blipFill>
        <p:spPr>
          <a:xfrm>
            <a:off x="1915745" y="144895"/>
            <a:ext cx="8370135" cy="5069656"/>
          </a:xfrm>
          <a:prstGeom prst="rect">
            <a:avLst/>
          </a:prstGeom>
        </p:spPr>
      </p:pic>
    </p:spTree>
    <p:extLst>
      <p:ext uri="{BB962C8B-B14F-4D97-AF65-F5344CB8AC3E}">
        <p14:creationId xmlns:p14="http://schemas.microsoft.com/office/powerpoint/2010/main" val="2828457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40119" y="0"/>
            <a:ext cx="9011876" cy="6858000"/>
          </a:xfrm>
          <a:prstGeom prst="rect">
            <a:avLst/>
          </a:prstGeom>
        </p:spPr>
      </p:pic>
    </p:spTree>
    <p:extLst>
      <p:ext uri="{BB962C8B-B14F-4D97-AF65-F5344CB8AC3E}">
        <p14:creationId xmlns:p14="http://schemas.microsoft.com/office/powerpoint/2010/main" val="25749639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701" y="414867"/>
            <a:ext cx="12175299" cy="6443133"/>
          </a:xfrm>
          <a:prstGeom prst="rect">
            <a:avLst/>
          </a:prstGeom>
        </p:spPr>
      </p:pic>
    </p:spTree>
    <p:extLst>
      <p:ext uri="{BB962C8B-B14F-4D97-AF65-F5344CB8AC3E}">
        <p14:creationId xmlns:p14="http://schemas.microsoft.com/office/powerpoint/2010/main" val="23244899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august</a:t>
            </a:r>
          </a:p>
        </p:txBody>
      </p:sp>
      <p:sp>
        <p:nvSpPr>
          <p:cNvPr id="3" name="Content Placeholder 2"/>
          <p:cNvSpPr>
            <a:spLocks noGrp="1"/>
          </p:cNvSpPr>
          <p:nvPr>
            <p:ph sz="quarter" idx="13"/>
          </p:nvPr>
        </p:nvSpPr>
        <p:spPr>
          <a:xfrm>
            <a:off x="913775" y="1685303"/>
            <a:ext cx="10363826" cy="4639297"/>
          </a:xfrm>
        </p:spPr>
        <p:txBody>
          <a:bodyPr>
            <a:normAutofit lnSpcReduction="10000"/>
          </a:bodyPr>
          <a:lstStyle/>
          <a:p>
            <a:pPr marL="0" indent="0">
              <a:buNone/>
            </a:pPr>
            <a:r>
              <a:rPr lang="en-US" b="1" dirty="0"/>
              <a:t>Prepare prism #2 submission </a:t>
            </a:r>
            <a:r>
              <a:rPr lang="en-US" dirty="0">
                <a:solidFill>
                  <a:schemeClr val="tx1">
                    <a:lumMod val="50000"/>
                    <a:lumOff val="50000"/>
                  </a:schemeClr>
                </a:solidFill>
              </a:rPr>
              <a:t>(don’t wait until September 1</a:t>
            </a:r>
            <a:r>
              <a:rPr lang="en-US" baseline="30000" dirty="0">
                <a:solidFill>
                  <a:schemeClr val="tx1">
                    <a:lumMod val="50000"/>
                    <a:lumOff val="50000"/>
                  </a:schemeClr>
                </a:solidFill>
              </a:rPr>
              <a:t>st</a:t>
            </a:r>
            <a:r>
              <a:rPr lang="en-US" dirty="0">
                <a:solidFill>
                  <a:schemeClr val="tx1">
                    <a:lumMod val="50000"/>
                    <a:lumOff val="50000"/>
                  </a:schemeClr>
                </a:solidFill>
              </a:rPr>
              <a:t>)</a:t>
            </a:r>
          </a:p>
          <a:p>
            <a:pPr lvl="1"/>
            <a:r>
              <a:rPr lang="en-US" dirty="0"/>
              <a:t>Run prism edits</a:t>
            </a:r>
          </a:p>
          <a:p>
            <a:pPr lvl="1"/>
            <a:r>
              <a:rPr lang="en-US" dirty="0"/>
              <a:t>Complete all splits/combinations</a:t>
            </a:r>
          </a:p>
          <a:p>
            <a:pPr lvl="1"/>
            <a:r>
              <a:rPr lang="en-US" dirty="0"/>
              <a:t>Approve/deny all homesteads in possession up to this point </a:t>
            </a:r>
          </a:p>
          <a:p>
            <a:pPr lvl="2"/>
            <a:r>
              <a:rPr lang="en-US" dirty="0"/>
              <a:t>Regular, relative and special homestead</a:t>
            </a:r>
          </a:p>
          <a:p>
            <a:pPr lvl="1"/>
            <a:r>
              <a:rPr lang="en-US" dirty="0"/>
              <a:t>State assessed – railroad, utility &amp; pipeline</a:t>
            </a:r>
          </a:p>
          <a:p>
            <a:pPr lvl="1"/>
            <a:r>
              <a:rPr lang="en-US" dirty="0" err="1"/>
              <a:t>Mp</a:t>
            </a:r>
            <a:r>
              <a:rPr lang="en-US" dirty="0"/>
              <a:t> linkups</a:t>
            </a:r>
          </a:p>
          <a:p>
            <a:pPr lvl="1"/>
            <a:r>
              <a:rPr lang="en-US" dirty="0"/>
              <a:t>Ownership maintenance – taxpayer name change listings</a:t>
            </a:r>
          </a:p>
          <a:p>
            <a:pPr lvl="1"/>
            <a:r>
              <a:rPr lang="en-US" dirty="0"/>
              <a:t>Etc.</a:t>
            </a:r>
          </a:p>
          <a:p>
            <a:pPr marL="0" indent="0">
              <a:buNone/>
            </a:pPr>
            <a:r>
              <a:rPr lang="en-US" b="1" dirty="0"/>
              <a:t>Email cross county information to other counties</a:t>
            </a:r>
          </a:p>
          <a:p>
            <a:pPr lvl="1"/>
            <a:r>
              <a:rPr lang="en-US" dirty="0"/>
              <a:t>Keep Cross county information up to date</a:t>
            </a:r>
            <a:endParaRPr lang="en-US" b="1" dirty="0"/>
          </a:p>
          <a:p>
            <a:pPr marL="0" indent="0">
              <a:buNone/>
            </a:pPr>
            <a:r>
              <a:rPr lang="en-US" b="1" dirty="0"/>
              <a:t>Run 2a/2b report</a:t>
            </a:r>
          </a:p>
          <a:p>
            <a:pPr marL="0" indent="0">
              <a:buNone/>
            </a:pPr>
            <a:endParaRPr lang="en-US" b="1" dirty="0"/>
          </a:p>
          <a:p>
            <a:pPr marL="0" indent="0">
              <a:buNone/>
            </a:pPr>
            <a:endParaRPr lang="en-US" dirty="0"/>
          </a:p>
          <a:p>
            <a:pPr lvl="2"/>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304120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august</a:t>
            </a:r>
          </a:p>
        </p:txBody>
      </p:sp>
      <p:sp>
        <p:nvSpPr>
          <p:cNvPr id="3" name="Content Placeholder 2"/>
          <p:cNvSpPr>
            <a:spLocks noGrp="1"/>
          </p:cNvSpPr>
          <p:nvPr>
            <p:ph sz="quarter" idx="13"/>
          </p:nvPr>
        </p:nvSpPr>
        <p:spPr>
          <a:xfrm>
            <a:off x="913775" y="1291390"/>
            <a:ext cx="10363826" cy="4639297"/>
          </a:xfrm>
        </p:spPr>
        <p:txBody>
          <a:bodyPr>
            <a:normAutofit/>
          </a:bodyPr>
          <a:lstStyle/>
          <a:p>
            <a:pPr marL="0" indent="0">
              <a:buNone/>
            </a:pPr>
            <a:r>
              <a:rPr lang="en-US" b="1" dirty="0"/>
              <a:t>Post message on social media and website about class 1b (blind/disabled) deadline approaching. (</a:t>
            </a:r>
            <a:r>
              <a:rPr lang="en-US" b="1" dirty="0">
                <a:solidFill>
                  <a:srgbClr val="FF0000"/>
                </a:solidFill>
              </a:rPr>
              <a:t>October 1</a:t>
            </a:r>
            <a:r>
              <a:rPr lang="en-US" b="1" baseline="30000" dirty="0">
                <a:solidFill>
                  <a:srgbClr val="FF0000"/>
                </a:solidFill>
              </a:rPr>
              <a:t>st</a:t>
            </a:r>
            <a:r>
              <a:rPr lang="en-US" b="1" dirty="0"/>
              <a:t>) </a:t>
            </a:r>
            <a:r>
              <a:rPr lang="en-US" dirty="0">
                <a:solidFill>
                  <a:srgbClr val="0070C0"/>
                </a:solidFill>
              </a:rPr>
              <a:t>(Minnesota statute 273.1315)</a:t>
            </a:r>
            <a:endParaRPr lang="en-US" b="1" dirty="0"/>
          </a:p>
          <a:p>
            <a:pPr marL="0" indent="0">
              <a:buNone/>
            </a:pPr>
            <a:r>
              <a:rPr lang="en-US" b="1" dirty="0"/>
              <a:t>		</a:t>
            </a:r>
            <a:r>
              <a:rPr lang="en-US" dirty="0">
                <a:solidFill>
                  <a:srgbClr val="FF0000"/>
                </a:solidFill>
              </a:rPr>
              <a:t>Example:</a:t>
            </a:r>
          </a:p>
          <a:p>
            <a:pPr marL="0" indent="0">
              <a:buNone/>
            </a:pPr>
            <a:endParaRPr lang="en-US" b="1" dirty="0"/>
          </a:p>
          <a:p>
            <a:pPr marL="0" indent="0">
              <a:buNone/>
            </a:pPr>
            <a:endParaRPr lang="en-US" dirty="0"/>
          </a:p>
          <a:p>
            <a:pPr lvl="2"/>
            <a:endParaRPr lang="en-US" dirty="0"/>
          </a:p>
          <a:p>
            <a:pPr lvl="2"/>
            <a:endParaRPr lang="en-US" dirty="0"/>
          </a:p>
          <a:p>
            <a:pPr lvl="1"/>
            <a:endParaRPr lang="en-US" dirty="0"/>
          </a:p>
          <a:p>
            <a:pPr lvl="1"/>
            <a:endParaRPr lang="en-US" dirty="0"/>
          </a:p>
        </p:txBody>
      </p:sp>
      <p:pic>
        <p:nvPicPr>
          <p:cNvPr id="4" name="Picture 3"/>
          <p:cNvPicPr>
            <a:picLocks noChangeAspect="1"/>
          </p:cNvPicPr>
          <p:nvPr/>
        </p:nvPicPr>
        <p:blipFill>
          <a:blip r:embed="rId3"/>
          <a:stretch>
            <a:fillRect/>
          </a:stretch>
        </p:blipFill>
        <p:spPr>
          <a:xfrm>
            <a:off x="3478342" y="2514600"/>
            <a:ext cx="5322446" cy="4343400"/>
          </a:xfrm>
          <a:prstGeom prst="rect">
            <a:avLst/>
          </a:prstGeom>
        </p:spPr>
      </p:pic>
    </p:spTree>
    <p:extLst>
      <p:ext uri="{BB962C8B-B14F-4D97-AF65-F5344CB8AC3E}">
        <p14:creationId xmlns:p14="http://schemas.microsoft.com/office/powerpoint/2010/main" val="4349165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august</a:t>
            </a:r>
          </a:p>
        </p:txBody>
      </p:sp>
      <p:sp>
        <p:nvSpPr>
          <p:cNvPr id="3" name="Content Placeholder 2"/>
          <p:cNvSpPr>
            <a:spLocks noGrp="1"/>
          </p:cNvSpPr>
          <p:nvPr>
            <p:ph sz="quarter" idx="13"/>
          </p:nvPr>
        </p:nvSpPr>
        <p:spPr>
          <a:xfrm>
            <a:off x="914400" y="2575183"/>
            <a:ext cx="10363826" cy="3874604"/>
          </a:xfrm>
        </p:spPr>
        <p:txBody>
          <a:bodyPr>
            <a:normAutofit/>
          </a:bodyPr>
          <a:lstStyle/>
          <a:p>
            <a:pPr marL="457200" lvl="1" indent="0">
              <a:buNone/>
            </a:pPr>
            <a:r>
              <a:rPr lang="en-US" sz="2200" b="1" dirty="0"/>
              <a:t>County assessor must take oath of office once every 4 years upon reappointment </a:t>
            </a:r>
            <a:r>
              <a:rPr lang="en-US" sz="2200" dirty="0"/>
              <a:t>( 2025, 2029, 2033, 2037…)</a:t>
            </a:r>
          </a:p>
          <a:p>
            <a:pPr lvl="2"/>
            <a:r>
              <a:rPr lang="en-US" sz="2000" dirty="0"/>
              <a:t>Email will be received from mndor with reminder</a:t>
            </a:r>
          </a:p>
          <a:p>
            <a:pPr lvl="2"/>
            <a:r>
              <a:rPr lang="en-US" sz="2000" dirty="0"/>
              <a:t>must be confirmed by the county board and commissioner of revenue</a:t>
            </a:r>
          </a:p>
          <a:p>
            <a:pPr lvl="3"/>
            <a:r>
              <a:rPr lang="en-US" sz="1800" dirty="0"/>
              <a:t>Must apply for and pass a background check (mndor paid)</a:t>
            </a:r>
          </a:p>
          <a:p>
            <a:pPr lvl="3"/>
            <a:r>
              <a:rPr lang="en-US" sz="1800" dirty="0"/>
              <a:t>They review for income taxes paid, felony and etc. if no action is taken by October 1, then the county board confirmation is approved but not by the commissioner of revenue. </a:t>
            </a:r>
            <a:endParaRPr lang="en-US" sz="1600" b="1" dirty="0"/>
          </a:p>
          <a:p>
            <a:pPr marL="0" indent="0">
              <a:buNone/>
            </a:pPr>
            <a:endParaRPr lang="en-US" dirty="0"/>
          </a:p>
          <a:p>
            <a:pPr lvl="2"/>
            <a:endParaRPr lang="en-US" dirty="0"/>
          </a:p>
          <a:p>
            <a:pPr lvl="2"/>
            <a:endParaRPr lang="en-US" dirty="0"/>
          </a:p>
          <a:p>
            <a:pPr lvl="1"/>
            <a:endParaRPr lang="en-US" dirty="0"/>
          </a:p>
          <a:p>
            <a:pPr lvl="1"/>
            <a:endParaRPr lang="en-US" dirty="0"/>
          </a:p>
        </p:txBody>
      </p:sp>
      <p:pic>
        <p:nvPicPr>
          <p:cNvPr id="6" name="Picture 5"/>
          <p:cNvPicPr>
            <a:picLocks noChangeAspect="1"/>
          </p:cNvPicPr>
          <p:nvPr/>
        </p:nvPicPr>
        <p:blipFill>
          <a:blip r:embed="rId3"/>
          <a:stretch>
            <a:fillRect/>
          </a:stretch>
        </p:blipFill>
        <p:spPr>
          <a:xfrm>
            <a:off x="7388679" y="177647"/>
            <a:ext cx="2552216" cy="2397536"/>
          </a:xfrm>
          <a:prstGeom prst="rect">
            <a:avLst/>
          </a:prstGeom>
        </p:spPr>
      </p:pic>
    </p:spTree>
    <p:extLst>
      <p:ext uri="{BB962C8B-B14F-4D97-AF65-F5344CB8AC3E}">
        <p14:creationId xmlns:p14="http://schemas.microsoft.com/office/powerpoint/2010/main" val="8021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august</a:t>
            </a:r>
          </a:p>
        </p:txBody>
      </p:sp>
      <p:sp>
        <p:nvSpPr>
          <p:cNvPr id="3" name="Content Placeholder 2"/>
          <p:cNvSpPr>
            <a:spLocks noGrp="1"/>
          </p:cNvSpPr>
          <p:nvPr>
            <p:ph sz="quarter" idx="13"/>
          </p:nvPr>
        </p:nvSpPr>
        <p:spPr>
          <a:xfrm>
            <a:off x="913775" y="1685303"/>
            <a:ext cx="10363826" cy="4639297"/>
          </a:xfrm>
        </p:spPr>
        <p:txBody>
          <a:bodyPr>
            <a:normAutofit/>
          </a:bodyPr>
          <a:lstStyle/>
          <a:p>
            <a:pPr marL="457200" lvl="1" indent="0">
              <a:buNone/>
            </a:pPr>
            <a:r>
              <a:rPr lang="en-US" sz="2200" b="1" dirty="0">
                <a:solidFill>
                  <a:srgbClr val="FF0000"/>
                </a:solidFill>
              </a:rPr>
              <a:t>August 31</a:t>
            </a:r>
            <a:r>
              <a:rPr lang="en-US" sz="2200" b="1" baseline="30000" dirty="0">
                <a:solidFill>
                  <a:srgbClr val="FF0000"/>
                </a:solidFill>
              </a:rPr>
              <a:t>st</a:t>
            </a:r>
            <a:endParaRPr lang="en-US" sz="2200" b="1" dirty="0">
              <a:solidFill>
                <a:srgbClr val="FF0000"/>
              </a:solidFill>
            </a:endParaRPr>
          </a:p>
          <a:p>
            <a:pPr lvl="1"/>
            <a:r>
              <a:rPr lang="en-US" dirty="0"/>
              <a:t>Last day to pay </a:t>
            </a:r>
            <a:r>
              <a:rPr lang="en-US" b="1" u="sng" dirty="0"/>
              <a:t>first half of personal property tax</a:t>
            </a:r>
            <a:r>
              <a:rPr lang="en-US" b="1" dirty="0"/>
              <a:t> </a:t>
            </a:r>
            <a:r>
              <a:rPr lang="en-US" dirty="0"/>
              <a:t>on manufactured homes</a:t>
            </a:r>
          </a:p>
          <a:p>
            <a:pPr marL="0" indent="0">
              <a:buNone/>
            </a:pPr>
            <a:endParaRPr lang="en-US" b="1" dirty="0"/>
          </a:p>
          <a:p>
            <a:pPr marL="0" indent="0">
              <a:buNone/>
            </a:pPr>
            <a:endParaRPr lang="en-US" dirty="0"/>
          </a:p>
          <a:p>
            <a:pPr lvl="2"/>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41002907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september</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b="1" dirty="0">
                <a:solidFill>
                  <a:srgbClr val="FF0000"/>
                </a:solidFill>
              </a:rPr>
              <a:t>September 1</a:t>
            </a:r>
            <a:r>
              <a:rPr lang="en-US" b="1" baseline="30000" dirty="0">
                <a:solidFill>
                  <a:srgbClr val="FF0000"/>
                </a:solidFill>
              </a:rPr>
              <a:t>st</a:t>
            </a:r>
            <a:r>
              <a:rPr lang="en-US" b="1" dirty="0">
                <a:solidFill>
                  <a:srgbClr val="FF0000"/>
                </a:solidFill>
              </a:rPr>
              <a:t> - Prism #2 </a:t>
            </a:r>
            <a:r>
              <a:rPr lang="en-US" sz="1700" b="1" i="1" dirty="0">
                <a:solidFill>
                  <a:schemeClr val="tx1">
                    <a:lumMod val="50000"/>
                    <a:lumOff val="50000"/>
                  </a:schemeClr>
                </a:solidFill>
              </a:rPr>
              <a:t>&amp; auditor’s prism #4 </a:t>
            </a:r>
            <a:r>
              <a:rPr lang="en-US" b="1" dirty="0">
                <a:solidFill>
                  <a:srgbClr val="FF0000"/>
                </a:solidFill>
              </a:rPr>
              <a:t>submission due</a:t>
            </a:r>
          </a:p>
          <a:p>
            <a:pPr marL="0" indent="0">
              <a:buNone/>
            </a:pPr>
            <a:r>
              <a:rPr lang="en-US" b="1" dirty="0">
                <a:solidFill>
                  <a:srgbClr val="FF0000"/>
                </a:solidFill>
              </a:rPr>
              <a:t>September 30</a:t>
            </a:r>
            <a:r>
              <a:rPr lang="en-US" b="1" baseline="30000" dirty="0">
                <a:solidFill>
                  <a:srgbClr val="FF0000"/>
                </a:solidFill>
              </a:rPr>
              <a:t>th</a:t>
            </a:r>
            <a:r>
              <a:rPr lang="en-US" b="1" dirty="0">
                <a:solidFill>
                  <a:srgbClr val="FF0000"/>
                </a:solidFill>
              </a:rPr>
              <a:t> – sales ratio study concludes</a:t>
            </a:r>
          </a:p>
          <a:p>
            <a:pPr lvl="1"/>
            <a:r>
              <a:rPr lang="en-US" dirty="0"/>
              <a:t>The deadline for submitting </a:t>
            </a:r>
            <a:r>
              <a:rPr lang="en-US" b="1" u="sng" dirty="0"/>
              <a:t>all eCRV’s</a:t>
            </a:r>
            <a:r>
              <a:rPr lang="en-US" dirty="0"/>
              <a:t> from the 12 month study, October 1 thru September 30, that were accepted by the county before today </a:t>
            </a:r>
            <a:r>
              <a:rPr lang="en-US" b="1" dirty="0"/>
              <a:t>November 1</a:t>
            </a:r>
            <a:r>
              <a:rPr lang="en-US" dirty="0"/>
              <a:t> </a:t>
            </a:r>
            <a:r>
              <a:rPr lang="en-US" b="1" u="sng" dirty="0"/>
              <a:t>must</a:t>
            </a:r>
            <a:r>
              <a:rPr lang="en-US" dirty="0"/>
              <a:t> be submitted to the state by the</a:t>
            </a:r>
            <a:r>
              <a:rPr lang="en-US" b="1" dirty="0"/>
              <a:t> 5 pm November 10</a:t>
            </a:r>
            <a:r>
              <a:rPr lang="en-US" dirty="0"/>
              <a:t>. no exceptions if the day is over the weekend.   </a:t>
            </a:r>
          </a:p>
          <a:p>
            <a:pPr lvl="1"/>
            <a:r>
              <a:rPr lang="en-US" dirty="0"/>
              <a:t>Early appeal deadline for time trends is </a:t>
            </a:r>
            <a:r>
              <a:rPr lang="en-US" b="1" dirty="0"/>
              <a:t>November 18</a:t>
            </a:r>
            <a:r>
              <a:rPr lang="en-US" b="1" baseline="30000" dirty="0"/>
              <a:t>th</a:t>
            </a:r>
            <a:endParaRPr lang="en-US" b="1" dirty="0"/>
          </a:p>
          <a:p>
            <a:pPr lvl="1"/>
            <a:r>
              <a:rPr lang="en-US" dirty="0"/>
              <a:t>Last day to make ecrv edits is </a:t>
            </a:r>
            <a:r>
              <a:rPr lang="en-US" b="1" dirty="0"/>
              <a:t>beginning of December </a:t>
            </a:r>
            <a:r>
              <a:rPr lang="en-US" sz="1200" i="1" dirty="0">
                <a:solidFill>
                  <a:schemeClr val="tx1">
                    <a:lumMod val="50000"/>
                    <a:lumOff val="50000"/>
                  </a:schemeClr>
                </a:solidFill>
              </a:rPr>
              <a:t>(around the 1</a:t>
            </a:r>
            <a:r>
              <a:rPr lang="en-US" sz="1200" i="1" baseline="30000" dirty="0">
                <a:solidFill>
                  <a:schemeClr val="tx1">
                    <a:lumMod val="50000"/>
                    <a:lumOff val="50000"/>
                  </a:schemeClr>
                </a:solidFill>
              </a:rPr>
              <a:t>st</a:t>
            </a:r>
            <a:r>
              <a:rPr lang="en-US" sz="1200" i="1" dirty="0">
                <a:solidFill>
                  <a:schemeClr val="tx1">
                    <a:lumMod val="50000"/>
                    <a:lumOff val="50000"/>
                  </a:schemeClr>
                </a:solidFill>
              </a:rPr>
              <a:t>)</a:t>
            </a:r>
            <a:r>
              <a:rPr lang="en-US" sz="1200" dirty="0">
                <a:solidFill>
                  <a:schemeClr val="tx1">
                    <a:lumMod val="50000"/>
                    <a:lumOff val="50000"/>
                  </a:schemeClr>
                </a:solidFill>
              </a:rPr>
              <a:t> (exact dates to be determined)</a:t>
            </a:r>
          </a:p>
          <a:p>
            <a:pPr lvl="1"/>
            <a:r>
              <a:rPr lang="en-US" dirty="0"/>
              <a:t>Final time trend appeal deadline is </a:t>
            </a:r>
            <a:r>
              <a:rPr lang="en-US" b="1" dirty="0"/>
              <a:t>mid</a:t>
            </a:r>
            <a:r>
              <a:rPr lang="en-US" dirty="0"/>
              <a:t> </a:t>
            </a:r>
            <a:r>
              <a:rPr lang="en-US" b="1" dirty="0"/>
              <a:t>December </a:t>
            </a:r>
            <a:r>
              <a:rPr lang="en-US" sz="1200" i="1" dirty="0">
                <a:solidFill>
                  <a:schemeClr val="tx1">
                    <a:lumMod val="50000"/>
                    <a:lumOff val="50000"/>
                  </a:schemeClr>
                </a:solidFill>
              </a:rPr>
              <a:t>(exact dates to be determined)</a:t>
            </a:r>
            <a:endParaRPr lang="en-US" sz="1600" i="1" dirty="0">
              <a:solidFill>
                <a:schemeClr val="tx1">
                  <a:lumMod val="50000"/>
                  <a:lumOff val="50000"/>
                </a:schemeClr>
              </a:solidFill>
            </a:endParaRPr>
          </a:p>
          <a:p>
            <a:pPr lvl="1"/>
            <a:r>
              <a:rPr lang="en-US" dirty="0"/>
              <a:t>Final preliminary reports will be sent to all counties </a:t>
            </a:r>
            <a:r>
              <a:rPr lang="en-US" b="1" dirty="0"/>
              <a:t>January 21</a:t>
            </a:r>
            <a:r>
              <a:rPr lang="en-US" b="1" baseline="30000" dirty="0"/>
              <a:t>st</a:t>
            </a:r>
            <a:r>
              <a:rPr lang="en-US" b="1" dirty="0"/>
              <a:t> </a:t>
            </a:r>
            <a:r>
              <a:rPr lang="en-US" dirty="0"/>
              <a:t>by your mndor ptco. The report will only have the 12-month sales study.</a:t>
            </a:r>
          </a:p>
          <a:p>
            <a:pPr marL="0" indent="0">
              <a:buNone/>
            </a:pPr>
            <a:endParaRPr lang="en-US" b="1" dirty="0"/>
          </a:p>
          <a:p>
            <a:pPr marL="0" indent="0">
              <a:buNone/>
            </a:pPr>
            <a:endParaRPr lang="en-US" dirty="0"/>
          </a:p>
          <a:p>
            <a:pPr lvl="2"/>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378682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september</a:t>
            </a:r>
          </a:p>
        </p:txBody>
      </p:sp>
      <p:sp>
        <p:nvSpPr>
          <p:cNvPr id="4" name="Content Placeholder 3"/>
          <p:cNvSpPr>
            <a:spLocks noGrp="1"/>
          </p:cNvSpPr>
          <p:nvPr>
            <p:ph sz="quarter" idx="13"/>
          </p:nvPr>
        </p:nvSpPr>
        <p:spPr>
          <a:xfrm>
            <a:off x="913774" y="1669774"/>
            <a:ext cx="3866948" cy="4492487"/>
          </a:xfrm>
        </p:spPr>
        <p:txBody>
          <a:bodyPr>
            <a:normAutofit/>
          </a:bodyPr>
          <a:lstStyle/>
          <a:p>
            <a:r>
              <a:rPr lang="en-US" dirty="0"/>
              <a:t>Timeline located within the 2025 sales criteria manual. </a:t>
            </a:r>
          </a:p>
          <a:p>
            <a:endParaRPr lang="en-US" dirty="0"/>
          </a:p>
          <a:p>
            <a:r>
              <a:rPr lang="en-US" dirty="0"/>
              <a:t>Each year sale criteria manual is updated. Reference for changes.</a:t>
            </a:r>
          </a:p>
          <a:p>
            <a:endParaRPr lang="en-US" dirty="0"/>
          </a:p>
          <a:p>
            <a:r>
              <a:rPr lang="en-US" dirty="0" err="1"/>
              <a:t>Ptco</a:t>
            </a:r>
            <a:r>
              <a:rPr lang="en-US" dirty="0"/>
              <a:t> will give you final dates that are subject to change yearly.</a:t>
            </a:r>
          </a:p>
        </p:txBody>
      </p:sp>
      <p:pic>
        <p:nvPicPr>
          <p:cNvPr id="6" name="Picture 5"/>
          <p:cNvPicPr>
            <a:picLocks noChangeAspect="1"/>
          </p:cNvPicPr>
          <p:nvPr/>
        </p:nvPicPr>
        <p:blipFill>
          <a:blip r:embed="rId3"/>
          <a:stretch>
            <a:fillRect/>
          </a:stretch>
        </p:blipFill>
        <p:spPr>
          <a:xfrm>
            <a:off x="5008218" y="387814"/>
            <a:ext cx="6906589" cy="6201640"/>
          </a:xfrm>
          <a:prstGeom prst="rect">
            <a:avLst/>
          </a:prstGeom>
        </p:spPr>
      </p:pic>
    </p:spTree>
    <p:extLst>
      <p:ext uri="{BB962C8B-B14F-4D97-AF65-F5344CB8AC3E}">
        <p14:creationId xmlns:p14="http://schemas.microsoft.com/office/powerpoint/2010/main" val="62136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september</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sz="2200" b="1" dirty="0"/>
              <a:t>LOOKING FORWARD</a:t>
            </a:r>
          </a:p>
          <a:p>
            <a:pPr marL="0" indent="0">
              <a:buNone/>
            </a:pPr>
            <a:r>
              <a:rPr lang="en-US" sz="2000" dirty="0"/>
              <a:t>Make sure valuation notice forms are ordered and/or coordinated with the outsource vendor for printing. </a:t>
            </a:r>
          </a:p>
          <a:p>
            <a:pPr lvl="1"/>
            <a:r>
              <a:rPr lang="en-US" dirty="0"/>
              <a:t>VALUATION NOTICES MAILED IN MARCH/APRIL</a:t>
            </a:r>
          </a:p>
          <a:p>
            <a:pPr marL="0" indent="0">
              <a:buNone/>
            </a:pPr>
            <a:endParaRPr lang="en-US" b="1" dirty="0"/>
          </a:p>
          <a:p>
            <a:pPr marL="0" indent="0">
              <a:buNone/>
            </a:pPr>
            <a:endParaRPr lang="en-US" dirty="0"/>
          </a:p>
          <a:p>
            <a:pPr lvl="2"/>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308823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october</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b="1" dirty="0">
                <a:solidFill>
                  <a:srgbClr val="FF0000"/>
                </a:solidFill>
              </a:rPr>
              <a:t>October 1</a:t>
            </a:r>
            <a:r>
              <a:rPr lang="en-US" b="1" baseline="30000" dirty="0">
                <a:solidFill>
                  <a:srgbClr val="FF0000"/>
                </a:solidFill>
              </a:rPr>
              <a:t>st</a:t>
            </a:r>
            <a:endParaRPr lang="en-US" b="1" dirty="0">
              <a:solidFill>
                <a:srgbClr val="FF0000"/>
              </a:solidFill>
            </a:endParaRPr>
          </a:p>
          <a:p>
            <a:pPr lvl="1"/>
            <a:r>
              <a:rPr lang="en-US" b="1" dirty="0"/>
              <a:t>class 1b (blind/disabled) homestead applications due</a:t>
            </a:r>
            <a:r>
              <a:rPr lang="en-US" dirty="0"/>
              <a:t>. </a:t>
            </a:r>
            <a:r>
              <a:rPr lang="en-US" u="sng" dirty="0"/>
              <a:t>Must be certified by </a:t>
            </a:r>
            <a:r>
              <a:rPr lang="en-US" b="1" u="sng" dirty="0">
                <a:solidFill>
                  <a:srgbClr val="FF0000"/>
                </a:solidFill>
              </a:rPr>
              <a:t>june 30</a:t>
            </a:r>
            <a:r>
              <a:rPr lang="en-US" b="1" u="sng" baseline="30000" dirty="0">
                <a:solidFill>
                  <a:srgbClr val="FF0000"/>
                </a:solidFill>
              </a:rPr>
              <a:t>th</a:t>
            </a:r>
            <a:r>
              <a:rPr lang="en-US" b="1" u="sng" dirty="0">
                <a:solidFill>
                  <a:srgbClr val="FF0000"/>
                </a:solidFill>
              </a:rPr>
              <a:t> </a:t>
            </a:r>
            <a:r>
              <a:rPr lang="en-US" dirty="0"/>
              <a:t>of the application year.</a:t>
            </a:r>
          </a:p>
          <a:p>
            <a:pPr lvl="2"/>
            <a:r>
              <a:rPr lang="en-US" dirty="0"/>
              <a:t>“</a:t>
            </a:r>
            <a:r>
              <a:rPr lang="en-US" b="1" dirty="0"/>
              <a:t>notice of award</a:t>
            </a:r>
            <a:r>
              <a:rPr lang="en-US" dirty="0"/>
              <a:t>” letter from social security administration stating “</a:t>
            </a:r>
            <a:r>
              <a:rPr lang="en-US" b="1" dirty="0"/>
              <a:t>you are entitled to monthly disability benefits</a:t>
            </a:r>
            <a:r>
              <a:rPr lang="en-US" dirty="0"/>
              <a:t> beginning </a:t>
            </a:r>
            <a:r>
              <a:rPr lang="en-US" i="1" dirty="0" err="1"/>
              <a:t>xxxxxx</a:t>
            </a:r>
            <a:r>
              <a:rPr lang="en-US" i="1" dirty="0"/>
              <a:t>, xx 20xx”</a:t>
            </a:r>
            <a:endParaRPr lang="en-US" dirty="0"/>
          </a:p>
          <a:p>
            <a:pPr lvl="1"/>
            <a:r>
              <a:rPr lang="en-US" dirty="0"/>
              <a:t>Class 1b special homestead stays with the blind/disabled person. </a:t>
            </a:r>
          </a:p>
          <a:p>
            <a:pPr lvl="2"/>
            <a:r>
              <a:rPr lang="en-US" dirty="0"/>
              <a:t>Example: if a blind/disabled person and their spouse move to another county, the special homestead moves with them. Note: they must apply in the new county to continue receiving the homestead. Prior county special homestead shall be removed, and changed to regular homestead for current assessment.</a:t>
            </a:r>
          </a:p>
          <a:p>
            <a:pPr marL="0" indent="0">
              <a:buNone/>
            </a:pPr>
            <a:r>
              <a:rPr lang="en-US" b="1" dirty="0">
                <a:solidFill>
                  <a:srgbClr val="FF0000"/>
                </a:solidFill>
              </a:rPr>
              <a:t>october 1</a:t>
            </a:r>
            <a:r>
              <a:rPr lang="en-US" b="1" baseline="30000" dirty="0">
                <a:solidFill>
                  <a:srgbClr val="FF0000"/>
                </a:solidFill>
              </a:rPr>
              <a:t>st</a:t>
            </a:r>
            <a:r>
              <a:rPr lang="en-US" b="1" dirty="0">
                <a:solidFill>
                  <a:srgbClr val="FF0000"/>
                </a:solidFill>
              </a:rPr>
              <a:t> – </a:t>
            </a:r>
          </a:p>
          <a:p>
            <a:pPr lvl="1"/>
            <a:r>
              <a:rPr lang="en-US" dirty="0"/>
              <a:t>last day to file in tax court regarding manufactured home valuation or taxes</a:t>
            </a:r>
          </a:p>
          <a:p>
            <a:pPr marL="0" indent="0">
              <a:buNone/>
            </a:pPr>
            <a:endParaRPr lang="en-US" dirty="0"/>
          </a:p>
          <a:p>
            <a:pPr lvl="1"/>
            <a:endParaRPr lang="en-US" dirty="0"/>
          </a:p>
          <a:p>
            <a:pPr marL="0" indent="0">
              <a:buNone/>
            </a:pPr>
            <a:endParaRPr lang="en-US" b="1" dirty="0"/>
          </a:p>
          <a:p>
            <a:pPr marL="0" indent="0">
              <a:buNone/>
            </a:pPr>
            <a:endParaRPr lang="en-US" dirty="0"/>
          </a:p>
          <a:p>
            <a:pPr lvl="2"/>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181571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lstStyle/>
          <a:p>
            <a:r>
              <a:rPr lang="en-US" dirty="0"/>
              <a:t>January</a:t>
            </a:r>
          </a:p>
        </p:txBody>
      </p:sp>
      <p:sp>
        <p:nvSpPr>
          <p:cNvPr id="3" name="Content Placeholder 2"/>
          <p:cNvSpPr>
            <a:spLocks noGrp="1"/>
          </p:cNvSpPr>
          <p:nvPr>
            <p:ph sz="quarter" idx="13"/>
          </p:nvPr>
        </p:nvSpPr>
        <p:spPr>
          <a:xfrm>
            <a:off x="913774" y="1446835"/>
            <a:ext cx="10467239" cy="5116525"/>
          </a:xfrm>
        </p:spPr>
        <p:txBody>
          <a:bodyPr>
            <a:normAutofit/>
          </a:bodyPr>
          <a:lstStyle/>
          <a:p>
            <a:pPr marL="0" indent="0">
              <a:buNone/>
            </a:pPr>
            <a:r>
              <a:rPr lang="en-US" sz="2200" b="1" dirty="0"/>
              <a:t>Looking forward</a:t>
            </a:r>
          </a:p>
          <a:p>
            <a:pPr marL="457200" lvl="1" indent="0">
              <a:buNone/>
            </a:pPr>
            <a:r>
              <a:rPr lang="en-US" sz="2000" dirty="0"/>
              <a:t>VERIFY all City administrators/township clerks are still current TRAINED MEMBERS</a:t>
            </a:r>
          </a:p>
          <a:p>
            <a:pPr lvl="2"/>
            <a:r>
              <a:rPr lang="en-US" dirty="0"/>
              <a:t>Check the lbae and cbae trained member roster on the </a:t>
            </a:r>
            <a:r>
              <a:rPr lang="en-US" b="1" dirty="0"/>
              <a:t>mndor website</a:t>
            </a:r>
            <a:r>
              <a:rPr lang="en-US" dirty="0"/>
              <a:t>. </a:t>
            </a:r>
            <a:r>
              <a:rPr lang="en-US" sz="1200" dirty="0">
                <a:hlinkClick r:id="rId3"/>
              </a:rPr>
              <a:t>https://www.revenue.state.mn.us/board-appeal-and-equalization</a:t>
            </a:r>
            <a:r>
              <a:rPr lang="en-US" sz="1200" dirty="0"/>
              <a:t> </a:t>
            </a:r>
            <a:endParaRPr lang="en-US" dirty="0"/>
          </a:p>
          <a:p>
            <a:pPr lvl="2"/>
            <a:r>
              <a:rPr lang="en-US" dirty="0"/>
              <a:t>Periodic reminders will be sent from the mndor multiple times throughout the year.</a:t>
            </a:r>
          </a:p>
          <a:p>
            <a:pPr lvl="2"/>
            <a:r>
              <a:rPr lang="en-US" dirty="0"/>
              <a:t>For in person bae’s, there must </a:t>
            </a:r>
            <a:r>
              <a:rPr lang="en-US" b="1" dirty="0"/>
              <a:t>be at least one trained member</a:t>
            </a:r>
            <a:r>
              <a:rPr lang="en-US" dirty="0"/>
              <a:t>. If there is not a trained member, The jurisdiction would lose its local board for a minimum of two years and then they would need to provide proof of compliance and a resolution to the County Assessor by </a:t>
            </a:r>
            <a:r>
              <a:rPr lang="en-US" b="1" dirty="0">
                <a:solidFill>
                  <a:srgbClr val="FF0000"/>
                </a:solidFill>
              </a:rPr>
              <a:t>February 1</a:t>
            </a:r>
            <a:r>
              <a:rPr lang="en-US" b="1" dirty="0"/>
              <a:t> </a:t>
            </a:r>
            <a:r>
              <a:rPr lang="en-US" dirty="0"/>
              <a:t>of the assessment year they want to reinstate their board powers. </a:t>
            </a:r>
          </a:p>
          <a:p>
            <a:pPr lvl="2"/>
            <a:r>
              <a:rPr lang="en-US" dirty="0"/>
              <a:t>it is in the counties best interest to send TIMELY reminders.</a:t>
            </a:r>
          </a:p>
        </p:txBody>
      </p:sp>
      <p:sp>
        <p:nvSpPr>
          <p:cNvPr id="4" name="Rectangle 3"/>
          <p:cNvSpPr/>
          <p:nvPr/>
        </p:nvSpPr>
        <p:spPr>
          <a:xfrm>
            <a:off x="3682271" y="5653238"/>
            <a:ext cx="4826834" cy="307777"/>
          </a:xfrm>
          <a:prstGeom prst="rect">
            <a:avLst/>
          </a:prstGeom>
        </p:spPr>
        <p:txBody>
          <a:bodyPr wrap="none">
            <a:spAutoFit/>
          </a:bodyPr>
          <a:lstStyle/>
          <a:p>
            <a:r>
              <a:rPr lang="en-US" sz="1400" dirty="0">
                <a:solidFill>
                  <a:srgbClr val="2B6DAD"/>
                </a:solidFill>
              </a:rPr>
              <a:t>(BOARD OF APPEAL AND EQUALIZATION HANDBOOK PAGE 4) </a:t>
            </a:r>
            <a:endParaRPr lang="en-US" sz="1400" dirty="0"/>
          </a:p>
        </p:txBody>
      </p:sp>
    </p:spTree>
    <p:extLst>
      <p:ext uri="{BB962C8B-B14F-4D97-AF65-F5344CB8AC3E}">
        <p14:creationId xmlns:p14="http://schemas.microsoft.com/office/powerpoint/2010/main" val="291309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91953" y="2731128"/>
            <a:ext cx="4096322" cy="3296110"/>
          </a:xfrm>
          <a:prstGeom prst="rect">
            <a:avLst/>
          </a:prstGeom>
        </p:spPr>
      </p:pic>
      <p:sp>
        <p:nvSpPr>
          <p:cNvPr id="2" name="Title 1"/>
          <p:cNvSpPr>
            <a:spLocks noGrp="1"/>
          </p:cNvSpPr>
          <p:nvPr>
            <p:ph type="title"/>
          </p:nvPr>
        </p:nvSpPr>
        <p:spPr>
          <a:xfrm>
            <a:off x="913775" y="618518"/>
            <a:ext cx="10364451" cy="672872"/>
          </a:xfrm>
        </p:spPr>
        <p:txBody>
          <a:bodyPr>
            <a:normAutofit/>
          </a:bodyPr>
          <a:lstStyle/>
          <a:p>
            <a:r>
              <a:rPr lang="en-US" dirty="0"/>
              <a:t>october</a:t>
            </a:r>
          </a:p>
        </p:txBody>
      </p:sp>
      <p:sp>
        <p:nvSpPr>
          <p:cNvPr id="3" name="Content Placeholder 2"/>
          <p:cNvSpPr>
            <a:spLocks noGrp="1"/>
          </p:cNvSpPr>
          <p:nvPr>
            <p:ph sz="quarter" idx="13"/>
          </p:nvPr>
        </p:nvSpPr>
        <p:spPr>
          <a:xfrm>
            <a:off x="913775" y="1685303"/>
            <a:ext cx="6813317" cy="4639297"/>
          </a:xfrm>
        </p:spPr>
        <p:txBody>
          <a:bodyPr>
            <a:normAutofit/>
          </a:bodyPr>
          <a:lstStyle/>
          <a:p>
            <a:pPr marL="0" indent="0">
              <a:buNone/>
            </a:pPr>
            <a:r>
              <a:rPr lang="en-US" sz="2200" b="1" dirty="0"/>
              <a:t>Looking forward</a:t>
            </a:r>
          </a:p>
          <a:p>
            <a:pPr marL="0" indent="0">
              <a:buNone/>
            </a:pPr>
            <a:r>
              <a:rPr lang="en-US" sz="2000" dirty="0"/>
              <a:t>START PREPARING NEW CONSTRUCTION</a:t>
            </a:r>
          </a:p>
          <a:p>
            <a:pPr lvl="1"/>
            <a:r>
              <a:rPr lang="en-US" sz="2000" dirty="0"/>
              <a:t>REACH OUT TO LOCAL JURISDICTIONS FOR PERMITS</a:t>
            </a:r>
          </a:p>
          <a:p>
            <a:pPr lvl="2"/>
            <a:r>
              <a:rPr lang="en-US" sz="1800" dirty="0"/>
              <a:t>Rechecks from previous year</a:t>
            </a:r>
          </a:p>
          <a:p>
            <a:pPr lvl="3"/>
            <a:r>
              <a:rPr lang="en-US" sz="1600" dirty="0"/>
              <a:t>Utilize spreadsheets or lists</a:t>
            </a:r>
          </a:p>
          <a:p>
            <a:pPr lvl="1"/>
            <a:r>
              <a:rPr lang="en-US" sz="2000" dirty="0"/>
              <a:t>MAPPING</a:t>
            </a:r>
          </a:p>
          <a:p>
            <a:pPr lvl="2"/>
            <a:r>
              <a:rPr lang="en-US" sz="1800" dirty="0"/>
              <a:t>May want to utilize </a:t>
            </a:r>
            <a:r>
              <a:rPr lang="en-US" sz="1800" dirty="0" err="1"/>
              <a:t>gis</a:t>
            </a:r>
            <a:endParaRPr lang="en-US" sz="1800" dirty="0"/>
          </a:p>
          <a:p>
            <a:pPr lvl="3"/>
            <a:r>
              <a:rPr lang="en-US" sz="1600" dirty="0"/>
              <a:t>Checklists on maps may help</a:t>
            </a:r>
          </a:p>
          <a:p>
            <a:pPr marL="1371600" lvl="3" indent="0">
              <a:buNone/>
            </a:pPr>
            <a:r>
              <a:rPr lang="en-US" dirty="0"/>
              <a:t>	</a:t>
            </a:r>
            <a:r>
              <a:rPr lang="en-US" sz="1600" dirty="0"/>
              <a:t>With larger jurisdictions.</a:t>
            </a:r>
          </a:p>
        </p:txBody>
      </p:sp>
    </p:spTree>
    <p:extLst>
      <p:ext uri="{BB962C8B-B14F-4D97-AF65-F5344CB8AC3E}">
        <p14:creationId xmlns:p14="http://schemas.microsoft.com/office/powerpoint/2010/main" val="54639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october</a:t>
            </a:r>
          </a:p>
        </p:txBody>
      </p:sp>
      <p:sp>
        <p:nvSpPr>
          <p:cNvPr id="3" name="Content Placeholder 2"/>
          <p:cNvSpPr>
            <a:spLocks noGrp="1"/>
          </p:cNvSpPr>
          <p:nvPr>
            <p:ph sz="quarter" idx="13"/>
          </p:nvPr>
        </p:nvSpPr>
        <p:spPr>
          <a:xfrm>
            <a:off x="913775" y="1291391"/>
            <a:ext cx="10363826" cy="5249452"/>
          </a:xfrm>
        </p:spPr>
        <p:txBody>
          <a:bodyPr>
            <a:normAutofit fontScale="92500" lnSpcReduction="10000"/>
          </a:bodyPr>
          <a:lstStyle/>
          <a:p>
            <a:r>
              <a:rPr lang="en-US" b="1" dirty="0"/>
              <a:t>Early October</a:t>
            </a:r>
            <a:r>
              <a:rPr lang="en-US" dirty="0"/>
              <a:t> - Cutoff for tnt’s (proposed tax statements)</a:t>
            </a:r>
          </a:p>
          <a:p>
            <a:pPr lvl="1"/>
            <a:r>
              <a:rPr lang="en-US" dirty="0"/>
              <a:t>Assessor/auditor/treasurer shall run prelim tax capacity for proposed tax statements. During this time, county’s are limited or cutoff from making changes within the tax system for the current assessment, taxes payable the following year.</a:t>
            </a:r>
          </a:p>
          <a:p>
            <a:pPr lvl="2"/>
            <a:r>
              <a:rPr lang="en-US" dirty="0"/>
              <a:t>Good practice to have file, folder or application to document changes that need to be made during the down time  </a:t>
            </a:r>
          </a:p>
          <a:p>
            <a:pPr lvl="1"/>
            <a:r>
              <a:rPr lang="en-US" dirty="0"/>
              <a:t>What to do prior to tnt:</a:t>
            </a:r>
          </a:p>
          <a:p>
            <a:pPr lvl="2"/>
            <a:r>
              <a:rPr lang="en-US" dirty="0"/>
              <a:t>Run tax capacity and system edits – prism edits</a:t>
            </a:r>
          </a:p>
          <a:p>
            <a:pPr lvl="2"/>
            <a:r>
              <a:rPr lang="en-US" dirty="0"/>
              <a:t>run abstracts</a:t>
            </a:r>
          </a:p>
          <a:p>
            <a:pPr lvl="2"/>
            <a:r>
              <a:rPr lang="en-US" dirty="0"/>
              <a:t>Finalize splits/combinations </a:t>
            </a:r>
          </a:p>
          <a:p>
            <a:pPr lvl="2"/>
            <a:r>
              <a:rPr lang="en-US" dirty="0"/>
              <a:t>approve/deny and enter ALL APPLICATIONS and information into tax:</a:t>
            </a:r>
          </a:p>
          <a:p>
            <a:pPr marL="1371600" lvl="3" indent="0">
              <a:buNone/>
            </a:pPr>
            <a:r>
              <a:rPr lang="en-US" dirty="0"/>
              <a:t>Exempt		REGULAR AND RELATIVE homesteads</a:t>
            </a:r>
          </a:p>
          <a:p>
            <a:pPr marL="1371600" lvl="3" indent="0">
              <a:buNone/>
            </a:pPr>
            <a:r>
              <a:rPr lang="en-US" dirty="0"/>
              <a:t>Class 1b		special homesteads</a:t>
            </a:r>
          </a:p>
          <a:p>
            <a:pPr marL="1371600" lvl="3" indent="0">
              <a:buNone/>
            </a:pPr>
            <a:r>
              <a:rPr lang="en-US" dirty="0"/>
              <a:t>Disabled veteran	state assessed – railroad, utility and pipeline</a:t>
            </a:r>
          </a:p>
          <a:p>
            <a:pPr lvl="2"/>
            <a:r>
              <a:rPr lang="en-US" dirty="0"/>
              <a:t>Finalize </a:t>
            </a:r>
            <a:r>
              <a:rPr lang="en-US" dirty="0" err="1"/>
              <a:t>asmt</a:t>
            </a:r>
            <a:r>
              <a:rPr lang="en-US" dirty="0"/>
              <a:t> codes, values, </a:t>
            </a:r>
            <a:r>
              <a:rPr lang="en-US" dirty="0" err="1"/>
              <a:t>mp’s</a:t>
            </a:r>
            <a:r>
              <a:rPr lang="en-US" dirty="0"/>
              <a:t>, choice codes</a:t>
            </a:r>
          </a:p>
          <a:p>
            <a:pPr lvl="2"/>
            <a:r>
              <a:rPr lang="en-US" dirty="0"/>
              <a:t>Maintain cross-county</a:t>
            </a:r>
          </a:p>
          <a:p>
            <a:pPr marL="0" indent="0">
              <a:buNone/>
            </a:pPr>
            <a:endParaRPr lang="en-US" b="1" dirty="0"/>
          </a:p>
          <a:p>
            <a:pPr marL="0" indent="0">
              <a:buNone/>
            </a:pPr>
            <a:endParaRPr lang="en-US" dirty="0"/>
          </a:p>
          <a:p>
            <a:pPr lvl="2"/>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271927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october</a:t>
            </a:r>
          </a:p>
        </p:txBody>
      </p:sp>
      <p:sp>
        <p:nvSpPr>
          <p:cNvPr id="3" name="Content Placeholder 2"/>
          <p:cNvSpPr>
            <a:spLocks noGrp="1"/>
          </p:cNvSpPr>
          <p:nvPr>
            <p:ph sz="quarter" idx="13"/>
          </p:nvPr>
        </p:nvSpPr>
        <p:spPr>
          <a:xfrm>
            <a:off x="913775" y="1685303"/>
            <a:ext cx="10363826" cy="5081257"/>
          </a:xfrm>
        </p:spPr>
        <p:txBody>
          <a:bodyPr>
            <a:normAutofit lnSpcReduction="10000"/>
          </a:bodyPr>
          <a:lstStyle/>
          <a:p>
            <a:pPr marL="0" indent="0">
              <a:buNone/>
            </a:pPr>
            <a:r>
              <a:rPr lang="en-US" b="1" dirty="0"/>
              <a:t>With sales ratio study concluded, make sure ecrv’s are processed as quickly as possible. </a:t>
            </a:r>
          </a:p>
          <a:p>
            <a:pPr marL="0" indent="0">
              <a:buNone/>
            </a:pPr>
            <a:r>
              <a:rPr lang="en-US" dirty="0">
                <a:solidFill>
                  <a:srgbClr val="FF0000"/>
                </a:solidFill>
              </a:rPr>
              <a:t>What should you keep in mind while reviewing sales listings from the mndor?</a:t>
            </a:r>
          </a:p>
          <a:p>
            <a:pPr lvl="1"/>
            <a:r>
              <a:rPr lang="en-US" dirty="0"/>
              <a:t>Review “extreme” flagged sales – ensure they are good arm’s length sales</a:t>
            </a:r>
          </a:p>
          <a:p>
            <a:pPr lvl="1"/>
            <a:r>
              <a:rPr lang="en-US" dirty="0"/>
              <a:t>Split indicator</a:t>
            </a:r>
          </a:p>
          <a:p>
            <a:pPr lvl="1"/>
            <a:r>
              <a:rPr lang="en-US" dirty="0"/>
              <a:t>Land/building indicator </a:t>
            </a:r>
          </a:p>
          <a:p>
            <a:pPr lvl="2"/>
            <a:r>
              <a:rPr lang="en-US" dirty="0"/>
              <a:t>If there is an “x” here, most likely an issue needs to be resolved</a:t>
            </a:r>
          </a:p>
          <a:p>
            <a:pPr lvl="1"/>
            <a:r>
              <a:rPr lang="en-US" dirty="0"/>
              <a:t>Large financing adjustments</a:t>
            </a:r>
          </a:p>
          <a:p>
            <a:pPr lvl="2"/>
            <a:r>
              <a:rPr lang="en-US" dirty="0"/>
              <a:t>Check all contract for deed terms and conditions are correct as entered</a:t>
            </a:r>
          </a:p>
          <a:p>
            <a:pPr lvl="1"/>
            <a:r>
              <a:rPr lang="en-US" dirty="0"/>
              <a:t>Land building indicator</a:t>
            </a:r>
          </a:p>
          <a:p>
            <a:pPr lvl="2"/>
            <a:r>
              <a:rPr lang="en-US" dirty="0"/>
              <a:t>If land only, make sure no building value present</a:t>
            </a:r>
          </a:p>
          <a:p>
            <a:pPr lvl="2"/>
            <a:r>
              <a:rPr lang="en-US" dirty="0"/>
              <a:t>Small building value may be present with agricultural land sales. Will want to be indicated as land only. </a:t>
            </a:r>
            <a:r>
              <a:rPr lang="en-US" dirty="0">
                <a:solidFill>
                  <a:schemeClr val="tx1">
                    <a:lumMod val="50000"/>
                    <a:lumOff val="50000"/>
                  </a:schemeClr>
                </a:solidFill>
              </a:rPr>
              <a:t>Includes non-ancillary structures that are less than 300 square feet</a:t>
            </a:r>
          </a:p>
          <a:p>
            <a:pPr lvl="1"/>
            <a:r>
              <a:rPr lang="en-US" dirty="0"/>
              <a:t>Make sure deeded and tillable acres match</a:t>
            </a:r>
          </a:p>
          <a:p>
            <a:pPr marL="0" indent="0">
              <a:buNone/>
            </a:pPr>
            <a:endParaRPr lang="en-US" dirty="0"/>
          </a:p>
          <a:p>
            <a:pPr lvl="2"/>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356554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october</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dirty="0">
                <a:solidFill>
                  <a:srgbClr val="FF0000"/>
                </a:solidFill>
              </a:rPr>
              <a:t>What should you keep in mind while reviewing sales listings from the mndor?</a:t>
            </a:r>
          </a:p>
          <a:p>
            <a:pPr lvl="1"/>
            <a:r>
              <a:rPr lang="en-US" dirty="0"/>
              <a:t>Double check pt aggregation is correct (ag is ag, res is res)</a:t>
            </a:r>
          </a:p>
          <a:p>
            <a:pPr lvl="1"/>
            <a:r>
              <a:rPr lang="en-US" dirty="0"/>
              <a:t>The biggest thing to double check is that all information in columns c-m and x-ab is correct. For ag sales you will also want to double check columns ar-as to make sure the information is correct. Lastly, please use columns cf-cj as an aid in making sure any sales that have an “x”, the information is correct.</a:t>
            </a:r>
          </a:p>
          <a:p>
            <a:pPr lvl="1"/>
            <a:r>
              <a:rPr lang="en-US" dirty="0"/>
              <a:t>All edits should be made and final prior to trend appeals. There shouldn’t be any edits to make past the trend appeals. </a:t>
            </a:r>
          </a:p>
          <a:p>
            <a:pPr lvl="1"/>
            <a:endParaRPr lang="en-US" dirty="0"/>
          </a:p>
          <a:p>
            <a:pPr marL="0" indent="0">
              <a:buNone/>
            </a:pPr>
            <a:endParaRPr lang="en-US" dirty="0"/>
          </a:p>
          <a:p>
            <a:pPr lvl="2"/>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122127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october</a:t>
            </a:r>
          </a:p>
        </p:txBody>
      </p:sp>
      <p:sp>
        <p:nvSpPr>
          <p:cNvPr id="3" name="Content Placeholder 2"/>
          <p:cNvSpPr>
            <a:spLocks noGrp="1"/>
          </p:cNvSpPr>
          <p:nvPr>
            <p:ph sz="quarter" idx="13"/>
          </p:nvPr>
        </p:nvSpPr>
        <p:spPr>
          <a:xfrm>
            <a:off x="914400" y="1575708"/>
            <a:ext cx="10363826" cy="4306108"/>
          </a:xfrm>
        </p:spPr>
        <p:txBody>
          <a:bodyPr>
            <a:normAutofit/>
          </a:bodyPr>
          <a:lstStyle/>
          <a:p>
            <a:pPr marL="0" indent="0">
              <a:buNone/>
            </a:pPr>
            <a:r>
              <a:rPr lang="en-US" sz="2200" b="1" dirty="0">
                <a:solidFill>
                  <a:srgbClr val="FF0000"/>
                </a:solidFill>
              </a:rPr>
              <a:t>October 15</a:t>
            </a:r>
            <a:r>
              <a:rPr lang="en-US" sz="2200" b="1" baseline="30000" dirty="0">
                <a:solidFill>
                  <a:srgbClr val="FF0000"/>
                </a:solidFill>
              </a:rPr>
              <a:t>th</a:t>
            </a:r>
            <a:endParaRPr lang="en-US" sz="2200" b="1" dirty="0">
              <a:solidFill>
                <a:srgbClr val="FF0000"/>
              </a:solidFill>
            </a:endParaRPr>
          </a:p>
          <a:p>
            <a:pPr lvl="1"/>
            <a:r>
              <a:rPr lang="en-US" dirty="0"/>
              <a:t>Last day for assessor’s to </a:t>
            </a:r>
            <a:r>
              <a:rPr lang="en-US" u="sng" dirty="0"/>
              <a:t>certify</a:t>
            </a:r>
            <a:r>
              <a:rPr lang="en-US" dirty="0"/>
              <a:t> approval of applications for </a:t>
            </a:r>
            <a:r>
              <a:rPr lang="en-US" b="1" dirty="0"/>
              <a:t>open space </a:t>
            </a:r>
            <a:r>
              <a:rPr lang="en-US" dirty="0"/>
              <a:t>for current year </a:t>
            </a:r>
            <a:r>
              <a:rPr lang="en-US" sz="1400" i="1" dirty="0">
                <a:solidFill>
                  <a:schemeClr val="tx1">
                    <a:lumMod val="50000"/>
                    <a:lumOff val="50000"/>
                  </a:schemeClr>
                </a:solidFill>
              </a:rPr>
              <a:t>(due date is November 3</a:t>
            </a:r>
            <a:r>
              <a:rPr lang="en-US" sz="1400" i="1" baseline="30000" dirty="0">
                <a:solidFill>
                  <a:schemeClr val="tx1">
                    <a:lumMod val="50000"/>
                    <a:lumOff val="50000"/>
                  </a:schemeClr>
                </a:solidFill>
              </a:rPr>
              <a:t>rd</a:t>
            </a:r>
            <a:r>
              <a:rPr lang="en-US" sz="1400" i="1" dirty="0">
                <a:solidFill>
                  <a:schemeClr val="tx1">
                    <a:lumMod val="50000"/>
                    <a:lumOff val="50000"/>
                  </a:schemeClr>
                </a:solidFill>
              </a:rPr>
              <a:t>)</a:t>
            </a:r>
          </a:p>
          <a:p>
            <a:pPr lvl="2"/>
            <a:r>
              <a:rPr lang="en-US" sz="1400" dirty="0"/>
              <a:t>Open space - actively and exclusively devoted to golf, skiing, lawn bowling, croquet, polo, or archery or firearms range recreational use or other recreational uses carried on at the establishment</a:t>
            </a:r>
          </a:p>
          <a:p>
            <a:pPr lvl="2"/>
            <a:r>
              <a:rPr lang="en-US" sz="1400" dirty="0"/>
              <a:t>at least five acres or more in size, except in the case of lawn bowling, croquet greens, or archery or firearms ranges</a:t>
            </a:r>
          </a:p>
          <a:p>
            <a:pPr lvl="2"/>
            <a:endParaRPr lang="en-US" sz="1400" i="1" dirty="0">
              <a:solidFill>
                <a:schemeClr val="tx1">
                  <a:lumMod val="50000"/>
                  <a:lumOff val="50000"/>
                </a:schemeClr>
              </a:solidFill>
            </a:endParaRPr>
          </a:p>
          <a:p>
            <a:pPr lvl="1"/>
            <a:r>
              <a:rPr lang="en-US" dirty="0"/>
              <a:t>Last day to pay </a:t>
            </a:r>
            <a:r>
              <a:rPr lang="en-US" b="1" dirty="0"/>
              <a:t>second half real estate taxes </a:t>
            </a:r>
            <a:r>
              <a:rPr lang="en-US" dirty="0"/>
              <a:t>unless part of the parcel is classified 2a agricultural land OR IS PERSONAL PROPERTY (2a AND PERSONAL PROPERY due November 15</a:t>
            </a:r>
            <a:r>
              <a:rPr lang="en-US" baseline="30000" dirty="0"/>
              <a:t>th</a:t>
            </a:r>
            <a:r>
              <a:rPr lang="en-US" dirty="0"/>
              <a:t>) </a:t>
            </a:r>
            <a:r>
              <a:rPr lang="en-US" u="sng" dirty="0">
                <a:solidFill>
                  <a:srgbClr val="0070C0"/>
                </a:solidFill>
              </a:rPr>
              <a:t>(mn statute 279.01)</a:t>
            </a:r>
            <a:endParaRPr lang="en-US" dirty="0"/>
          </a:p>
          <a:p>
            <a:pPr marL="0" indent="0">
              <a:buNone/>
            </a:pPr>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357833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october</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sz="2200" b="1" dirty="0"/>
              <a:t>Looking forward</a:t>
            </a:r>
          </a:p>
          <a:p>
            <a:pPr lvl="1"/>
            <a:r>
              <a:rPr lang="en-US" sz="2000" dirty="0"/>
              <a:t>Check with county board and/or administrator, the assessor reappointment has been confirmed or denied.</a:t>
            </a:r>
          </a:p>
          <a:p>
            <a:pPr lvl="2"/>
            <a:r>
              <a:rPr lang="en-US" sz="1800" dirty="0"/>
              <a:t>Your board must notify the county assessor, no later than October 1, if it does not intend to reappoint the assessor.</a:t>
            </a:r>
          </a:p>
          <a:p>
            <a:pPr marL="0" indent="0">
              <a:buNone/>
            </a:pPr>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36315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october</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sz="2200" b="1" dirty="0"/>
              <a:t>Looking forward</a:t>
            </a:r>
          </a:p>
          <a:p>
            <a:pPr lvl="1"/>
            <a:r>
              <a:rPr lang="en-US" sz="2000" dirty="0"/>
              <a:t>SOME EXEMPT PROPERTIES, OWNERS OR AUTHORIZED REPRESENTATIVES MUST REAPPLY FOR EXEMPTION </a:t>
            </a:r>
            <a:r>
              <a:rPr lang="en-US" sz="2000" b="1" dirty="0"/>
              <a:t>EVERY THREE YEARS</a:t>
            </a:r>
            <a:r>
              <a:rPr lang="en-US" sz="2000" dirty="0"/>
              <a:t>. 2025, 2028, 2031, ETC…</a:t>
            </a:r>
          </a:p>
          <a:p>
            <a:pPr lvl="2"/>
            <a:r>
              <a:rPr lang="en-US" sz="1800" u="sng" dirty="0"/>
              <a:t>Don’t wait until February </a:t>
            </a:r>
            <a:r>
              <a:rPr lang="en-US" sz="1800" dirty="0"/>
              <a:t>to send the re-applications. </a:t>
            </a:r>
          </a:p>
          <a:p>
            <a:pPr marL="0" indent="0">
              <a:buNone/>
            </a:pPr>
            <a:endParaRPr lang="en-US" dirty="0"/>
          </a:p>
          <a:p>
            <a:pPr marL="0" indent="0">
              <a:buNone/>
            </a:pPr>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178632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november</a:t>
            </a:r>
          </a:p>
        </p:txBody>
      </p:sp>
      <p:sp>
        <p:nvSpPr>
          <p:cNvPr id="3" name="Content Placeholder 2"/>
          <p:cNvSpPr>
            <a:spLocks noGrp="1"/>
          </p:cNvSpPr>
          <p:nvPr>
            <p:ph sz="quarter" idx="13"/>
          </p:nvPr>
        </p:nvSpPr>
        <p:spPr>
          <a:xfrm>
            <a:off x="913775" y="1685303"/>
            <a:ext cx="10363826" cy="4639297"/>
          </a:xfrm>
        </p:spPr>
        <p:txBody>
          <a:bodyPr>
            <a:normAutofit fontScale="92500" lnSpcReduction="20000"/>
          </a:bodyPr>
          <a:lstStyle/>
          <a:p>
            <a:pPr marL="0" indent="0">
              <a:buNone/>
            </a:pPr>
            <a:r>
              <a:rPr lang="en-US" sz="2200" b="1" dirty="0">
                <a:solidFill>
                  <a:srgbClr val="FF0000"/>
                </a:solidFill>
              </a:rPr>
              <a:t>November 1</a:t>
            </a:r>
            <a:r>
              <a:rPr lang="en-US" sz="2200" b="1" baseline="30000" dirty="0">
                <a:solidFill>
                  <a:srgbClr val="FF0000"/>
                </a:solidFill>
              </a:rPr>
              <a:t>st</a:t>
            </a:r>
            <a:r>
              <a:rPr lang="en-US" sz="2200" b="1" dirty="0">
                <a:solidFill>
                  <a:srgbClr val="FF0000"/>
                </a:solidFill>
              </a:rPr>
              <a:t> </a:t>
            </a:r>
          </a:p>
          <a:p>
            <a:pPr lvl="1"/>
            <a:r>
              <a:rPr lang="en-US" sz="2000" dirty="0"/>
              <a:t>Declared disaster area applications due to executive council</a:t>
            </a:r>
          </a:p>
          <a:p>
            <a:pPr lvl="2"/>
            <a:r>
              <a:rPr lang="en-US" sz="1800" dirty="0"/>
              <a:t>Submit all information to </a:t>
            </a:r>
            <a:r>
              <a:rPr lang="en-US" sz="1800" dirty="0" err="1"/>
              <a:t>mndor</a:t>
            </a:r>
            <a:r>
              <a:rPr lang="en-US" sz="1800" dirty="0"/>
              <a:t> property tax division by November 1 of the year which the disaster occurs. </a:t>
            </a:r>
          </a:p>
          <a:p>
            <a:pPr marL="0" indent="0">
              <a:buNone/>
            </a:pPr>
            <a:r>
              <a:rPr lang="en-US" sz="2200" b="1" dirty="0">
                <a:solidFill>
                  <a:srgbClr val="FF0000"/>
                </a:solidFill>
              </a:rPr>
              <a:t>November 3</a:t>
            </a:r>
            <a:r>
              <a:rPr lang="en-US" sz="2200" b="1" baseline="30000" dirty="0">
                <a:solidFill>
                  <a:srgbClr val="FF0000"/>
                </a:solidFill>
              </a:rPr>
              <a:t>rd</a:t>
            </a:r>
            <a:endParaRPr lang="en-US" sz="2200" b="1" dirty="0">
              <a:solidFill>
                <a:srgbClr val="FF0000"/>
              </a:solidFill>
            </a:endParaRPr>
          </a:p>
          <a:p>
            <a:pPr lvl="1"/>
            <a:r>
              <a:rPr lang="en-US" sz="2000" b="1" dirty="0"/>
              <a:t>Open space applications due</a:t>
            </a:r>
            <a:r>
              <a:rPr lang="en-US" sz="2000" dirty="0"/>
              <a:t> 60 days prior to January 2</a:t>
            </a:r>
            <a:r>
              <a:rPr lang="en-US" sz="2000" baseline="30000" dirty="0"/>
              <a:t>nd </a:t>
            </a:r>
            <a:r>
              <a:rPr lang="en-US" sz="1600" u="sng" dirty="0">
                <a:solidFill>
                  <a:srgbClr val="0070C0"/>
                </a:solidFill>
              </a:rPr>
              <a:t>(MN Statute 273.112)</a:t>
            </a:r>
            <a:endParaRPr lang="en-US" sz="1600" dirty="0"/>
          </a:p>
          <a:p>
            <a:pPr marL="0" indent="0">
              <a:buNone/>
            </a:pPr>
            <a:r>
              <a:rPr lang="en-US" sz="2200" b="1" dirty="0"/>
              <a:t>November</a:t>
            </a:r>
          </a:p>
          <a:p>
            <a:pPr lvl="1"/>
            <a:r>
              <a:rPr lang="en-US" sz="2000" dirty="0"/>
              <a:t>Once tnt notices have been mailed, start making changes in tax system again</a:t>
            </a:r>
          </a:p>
          <a:p>
            <a:pPr lvl="2"/>
            <a:r>
              <a:rPr lang="en-US" sz="1800" dirty="0"/>
              <a:t>Talk with your auditor/treasurer prior to doing so….</a:t>
            </a:r>
          </a:p>
          <a:p>
            <a:pPr lvl="1"/>
            <a:r>
              <a:rPr lang="en-US" sz="2000" dirty="0"/>
              <a:t>Duplicate social security number report from mndor </a:t>
            </a:r>
            <a:r>
              <a:rPr lang="en-US" dirty="0">
                <a:solidFill>
                  <a:schemeClr val="tx1">
                    <a:lumMod val="50000"/>
                    <a:lumOff val="50000"/>
                  </a:schemeClr>
                </a:solidFill>
              </a:rPr>
              <a:t>(typically received end of October)</a:t>
            </a:r>
          </a:p>
          <a:p>
            <a:pPr lvl="2"/>
            <a:r>
              <a:rPr lang="en-US" sz="1800" dirty="0"/>
              <a:t>Verify with other counties any matches of ss#’s that appear on the report</a:t>
            </a:r>
          </a:p>
          <a:p>
            <a:pPr lvl="2"/>
            <a:r>
              <a:rPr lang="en-US" sz="1800" dirty="0"/>
              <a:t>Make appropriate changes to ensure no duplicate homesteads are present</a:t>
            </a:r>
          </a:p>
          <a:p>
            <a:pPr marL="457200" lvl="1" indent="0">
              <a:buNone/>
            </a:pPr>
            <a:endParaRPr lang="en-US" dirty="0"/>
          </a:p>
          <a:p>
            <a:pPr marL="1371600" lvl="3" indent="0">
              <a:buNone/>
            </a:pPr>
            <a:endParaRPr lang="en-US" dirty="0"/>
          </a:p>
          <a:p>
            <a:pPr lvl="1"/>
            <a:endParaRPr lang="en-US" dirty="0"/>
          </a:p>
          <a:p>
            <a:pPr marL="0" indent="0">
              <a:buNone/>
            </a:pPr>
            <a:endParaRPr lang="en-US" dirty="0"/>
          </a:p>
          <a:p>
            <a:pPr lvl="2"/>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11615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50" y="218468"/>
            <a:ext cx="10364451" cy="672872"/>
          </a:xfrm>
        </p:spPr>
        <p:txBody>
          <a:bodyPr>
            <a:normAutofit/>
          </a:bodyPr>
          <a:lstStyle/>
          <a:p>
            <a:r>
              <a:rPr lang="en-US" dirty="0"/>
              <a:t>november</a:t>
            </a:r>
          </a:p>
        </p:txBody>
      </p:sp>
      <p:sp>
        <p:nvSpPr>
          <p:cNvPr id="3" name="Content Placeholder 2"/>
          <p:cNvSpPr>
            <a:spLocks noGrp="1"/>
          </p:cNvSpPr>
          <p:nvPr>
            <p:ph sz="quarter" idx="13"/>
          </p:nvPr>
        </p:nvSpPr>
        <p:spPr>
          <a:xfrm>
            <a:off x="913150" y="891340"/>
            <a:ext cx="10363826" cy="775535"/>
          </a:xfrm>
        </p:spPr>
        <p:txBody>
          <a:bodyPr>
            <a:normAutofit/>
          </a:bodyPr>
          <a:lstStyle/>
          <a:p>
            <a:pPr marL="0" indent="0" algn="ctr">
              <a:lnSpc>
                <a:spcPct val="100000"/>
              </a:lnSpc>
              <a:buNone/>
            </a:pPr>
            <a:r>
              <a:rPr lang="en-US" b="1" dirty="0"/>
              <a:t>Send homestead notice reminder to local paper no later than December 1 of each year </a:t>
            </a:r>
            <a:r>
              <a:rPr lang="en-US" sz="1600" dirty="0">
                <a:solidFill>
                  <a:schemeClr val="tx1">
                    <a:lumMod val="50000"/>
                    <a:lumOff val="50000"/>
                  </a:schemeClr>
                </a:solidFill>
              </a:rPr>
              <a:t>(mndor supplies format) </a:t>
            </a:r>
            <a:r>
              <a:rPr lang="en-US" sz="1600" dirty="0">
                <a:solidFill>
                  <a:srgbClr val="0070C0"/>
                </a:solidFill>
              </a:rPr>
              <a:t>(Mn statute 273.124, subd. 9)</a:t>
            </a:r>
            <a:endParaRPr lang="en-US" dirty="0">
              <a:solidFill>
                <a:srgbClr val="0070C0"/>
              </a:solidFill>
            </a:endParaRPr>
          </a:p>
          <a:p>
            <a:pPr marL="457200" lvl="1" indent="0">
              <a:buNone/>
            </a:pPr>
            <a:endParaRPr lang="en-US" dirty="0"/>
          </a:p>
          <a:p>
            <a:pPr marL="1371600" lvl="3" indent="0">
              <a:buNone/>
            </a:pPr>
            <a:endParaRPr lang="en-US" dirty="0"/>
          </a:p>
          <a:p>
            <a:pPr lvl="1"/>
            <a:endParaRPr lang="en-US" dirty="0"/>
          </a:p>
          <a:p>
            <a:pPr marL="0" indent="0">
              <a:buNone/>
            </a:pPr>
            <a:endParaRPr lang="en-US" dirty="0"/>
          </a:p>
          <a:p>
            <a:pPr lvl="2"/>
            <a:endParaRPr lang="en-US" dirty="0"/>
          </a:p>
          <a:p>
            <a:pPr lvl="2"/>
            <a:endParaRPr lang="en-US" dirty="0"/>
          </a:p>
          <a:p>
            <a:pPr lvl="1"/>
            <a:endParaRPr lang="en-US" dirty="0"/>
          </a:p>
          <a:p>
            <a:pPr lvl="1"/>
            <a:endParaRPr lang="en-US" dirty="0"/>
          </a:p>
        </p:txBody>
      </p:sp>
      <p:pic>
        <p:nvPicPr>
          <p:cNvPr id="4" name="Picture 3"/>
          <p:cNvPicPr>
            <a:picLocks noChangeAspect="1"/>
          </p:cNvPicPr>
          <p:nvPr/>
        </p:nvPicPr>
        <p:blipFill>
          <a:blip r:embed="rId3"/>
          <a:stretch>
            <a:fillRect/>
          </a:stretch>
        </p:blipFill>
        <p:spPr>
          <a:xfrm>
            <a:off x="3520700" y="1888062"/>
            <a:ext cx="5148725" cy="4407901"/>
          </a:xfrm>
          <a:prstGeom prst="rect">
            <a:avLst/>
          </a:prstGeom>
        </p:spPr>
      </p:pic>
      <p:sp>
        <p:nvSpPr>
          <p:cNvPr id="5" name="Content Placeholder 2"/>
          <p:cNvSpPr txBox="1">
            <a:spLocks/>
          </p:cNvSpPr>
          <p:nvPr/>
        </p:nvSpPr>
        <p:spPr>
          <a:xfrm>
            <a:off x="913150" y="1733550"/>
            <a:ext cx="10363826" cy="50693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100000"/>
              </a:lnSpc>
              <a:buFont typeface="Arial" panose="020B0604020202020204" pitchFamily="34" charset="0"/>
              <a:buNone/>
            </a:pPr>
            <a:r>
              <a:rPr lang="en-US" sz="1100" dirty="0">
                <a:solidFill>
                  <a:srgbClr val="0070C0"/>
                </a:solidFill>
              </a:rPr>
              <a:t>Property tax Administrator’s Manual, module 4 - homesteads</a:t>
            </a:r>
          </a:p>
          <a:p>
            <a:pPr marL="457200" lvl="1" indent="0">
              <a:buFont typeface="Arial" panose="020B0604020202020204" pitchFamily="34" charset="0"/>
              <a:buNone/>
            </a:pPr>
            <a:endParaRPr lang="en-US" dirty="0"/>
          </a:p>
          <a:p>
            <a:pPr marL="1371600" lvl="3" indent="0">
              <a:buFont typeface="Arial" panose="020B0604020202020204" pitchFamily="34" charset="0"/>
              <a:buNone/>
            </a:pPr>
            <a:endParaRPr lang="en-US" dirty="0"/>
          </a:p>
          <a:p>
            <a:pPr lvl="1"/>
            <a:endParaRPr lang="en-US" dirty="0"/>
          </a:p>
          <a:p>
            <a:pPr marL="0" indent="0">
              <a:buFont typeface="Arial" panose="020B0604020202020204" pitchFamily="34" charset="0"/>
              <a:buNone/>
            </a:pPr>
            <a:endParaRPr lang="en-US" dirty="0"/>
          </a:p>
          <a:p>
            <a:pPr lvl="2"/>
            <a:endParaRPr lang="en-US" dirty="0"/>
          </a:p>
          <a:p>
            <a:pPr lvl="2"/>
            <a:endParaRPr lang="en-US" dirty="0"/>
          </a:p>
          <a:p>
            <a:pPr lvl="1"/>
            <a:endParaRPr lang="en-US" dirty="0"/>
          </a:p>
          <a:p>
            <a:pPr lvl="1"/>
            <a:endParaRPr lang="en-US" dirty="0"/>
          </a:p>
        </p:txBody>
      </p:sp>
      <p:sp>
        <p:nvSpPr>
          <p:cNvPr id="6" name="TextBox 5"/>
          <p:cNvSpPr txBox="1"/>
          <p:nvPr/>
        </p:nvSpPr>
        <p:spPr>
          <a:xfrm>
            <a:off x="589280" y="2240487"/>
            <a:ext cx="2661920" cy="923330"/>
          </a:xfrm>
          <a:prstGeom prst="rect">
            <a:avLst/>
          </a:prstGeom>
          <a:noFill/>
        </p:spPr>
        <p:txBody>
          <a:bodyPr wrap="square" rtlCol="0">
            <a:spAutoFit/>
          </a:bodyPr>
          <a:lstStyle/>
          <a:p>
            <a:r>
              <a:rPr lang="en-US" dirty="0"/>
              <a:t>ADD NOTICE TO WEBSITE OR SOCIAL MEDIA PLATFORM</a:t>
            </a:r>
          </a:p>
        </p:txBody>
      </p:sp>
    </p:spTree>
    <p:extLst>
      <p:ext uri="{BB962C8B-B14F-4D97-AF65-F5344CB8AC3E}">
        <p14:creationId xmlns:p14="http://schemas.microsoft.com/office/powerpoint/2010/main" val="40560569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november</a:t>
            </a:r>
          </a:p>
        </p:txBody>
      </p:sp>
      <p:sp>
        <p:nvSpPr>
          <p:cNvPr id="3" name="Content Placeholder 2"/>
          <p:cNvSpPr>
            <a:spLocks noGrp="1"/>
          </p:cNvSpPr>
          <p:nvPr>
            <p:ph sz="quarter" idx="13"/>
          </p:nvPr>
        </p:nvSpPr>
        <p:spPr>
          <a:xfrm>
            <a:off x="913775" y="1431235"/>
            <a:ext cx="10363826" cy="4893365"/>
          </a:xfrm>
        </p:spPr>
        <p:txBody>
          <a:bodyPr>
            <a:normAutofit/>
          </a:bodyPr>
          <a:lstStyle/>
          <a:p>
            <a:pPr marL="0" indent="0">
              <a:buNone/>
            </a:pPr>
            <a:r>
              <a:rPr lang="en-US" b="1" dirty="0"/>
              <a:t>Start preparing information for valuation</a:t>
            </a:r>
          </a:p>
          <a:p>
            <a:pPr lvl="1"/>
            <a:r>
              <a:rPr lang="en-US" dirty="0"/>
              <a:t>Township average and border reports</a:t>
            </a:r>
          </a:p>
          <a:p>
            <a:pPr lvl="1"/>
            <a:r>
              <a:rPr lang="en-US" dirty="0"/>
              <a:t>Sales information</a:t>
            </a:r>
          </a:p>
          <a:p>
            <a:pPr lvl="1"/>
            <a:r>
              <a:rPr lang="en-US" dirty="0"/>
              <a:t>Mcast</a:t>
            </a:r>
          </a:p>
          <a:p>
            <a:pPr lvl="2"/>
            <a:r>
              <a:rPr lang="en-US" dirty="0"/>
              <a:t>If you plan to appeal your trend, mcast is a very helpful tool</a:t>
            </a:r>
          </a:p>
          <a:p>
            <a:pPr marL="0" indent="0">
              <a:buNone/>
            </a:pPr>
            <a:r>
              <a:rPr lang="en-US" b="1" dirty="0"/>
              <a:t>Verify ag homestead link ups</a:t>
            </a:r>
          </a:p>
          <a:p>
            <a:pPr lvl="1"/>
            <a:r>
              <a:rPr lang="en-US" dirty="0"/>
              <a:t>Ensure all parcels in identical ownership are linked up for taxation purposes</a:t>
            </a:r>
          </a:p>
          <a:p>
            <a:pPr lvl="2"/>
            <a:r>
              <a:rPr lang="en-US" dirty="0"/>
              <a:t>Example: run county wide listing with taxpayers names, parcels, homestead linkup parcel, assessment code and etc. </a:t>
            </a:r>
          </a:p>
          <a:p>
            <a:pPr lvl="3"/>
            <a:r>
              <a:rPr lang="en-US" dirty="0"/>
              <a:t>This will help identify homestead application and/or removal and remaining tier for taxation purposes</a:t>
            </a:r>
          </a:p>
          <a:p>
            <a:pPr lvl="1"/>
            <a:r>
              <a:rPr lang="en-US" dirty="0"/>
              <a:t>Good time to </a:t>
            </a:r>
            <a:r>
              <a:rPr lang="en-US" b="1" dirty="0"/>
              <a:t>send second notices for special ag and regular homesteads </a:t>
            </a:r>
            <a:r>
              <a:rPr lang="en-US" dirty="0"/>
              <a:t>if not received</a:t>
            </a:r>
          </a:p>
          <a:p>
            <a:pPr lvl="1"/>
            <a:endParaRPr lang="en-US" dirty="0"/>
          </a:p>
          <a:p>
            <a:pPr lvl="1"/>
            <a:endParaRPr lang="en-US" dirty="0"/>
          </a:p>
          <a:p>
            <a:endParaRPr lang="en-US" dirty="0"/>
          </a:p>
          <a:p>
            <a:pPr marL="457200" lvl="1" indent="0">
              <a:buNone/>
            </a:pPr>
            <a:endParaRPr lang="en-US" dirty="0"/>
          </a:p>
          <a:p>
            <a:pPr marL="1371600" lvl="3" indent="0">
              <a:buNone/>
            </a:pPr>
            <a:endParaRPr lang="en-US" dirty="0"/>
          </a:p>
          <a:p>
            <a:pPr lvl="1"/>
            <a:endParaRPr lang="en-US" dirty="0"/>
          </a:p>
          <a:p>
            <a:pPr marL="0" indent="0">
              <a:buNone/>
            </a:pPr>
            <a:endParaRPr lang="en-US" dirty="0"/>
          </a:p>
          <a:p>
            <a:pPr lvl="2"/>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238739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lstStyle/>
          <a:p>
            <a:r>
              <a:rPr lang="en-US" dirty="0"/>
              <a:t>January</a:t>
            </a:r>
          </a:p>
        </p:txBody>
      </p:sp>
      <p:sp>
        <p:nvSpPr>
          <p:cNvPr id="3" name="Content Placeholder 2"/>
          <p:cNvSpPr>
            <a:spLocks noGrp="1"/>
          </p:cNvSpPr>
          <p:nvPr>
            <p:ph sz="quarter" idx="13"/>
          </p:nvPr>
        </p:nvSpPr>
        <p:spPr>
          <a:xfrm>
            <a:off x="913775" y="1446835"/>
            <a:ext cx="10363826" cy="4553915"/>
          </a:xfrm>
        </p:spPr>
        <p:txBody>
          <a:bodyPr>
            <a:normAutofit/>
          </a:bodyPr>
          <a:lstStyle/>
          <a:p>
            <a:pPr marL="0" indent="0">
              <a:buNone/>
            </a:pPr>
            <a:r>
              <a:rPr lang="en-US" sz="2200" b="1" dirty="0"/>
              <a:t>Looking forward</a:t>
            </a:r>
          </a:p>
          <a:p>
            <a:pPr marL="457200" lvl="1" indent="0">
              <a:buNone/>
            </a:pPr>
            <a:r>
              <a:rPr lang="en-US" sz="2000" dirty="0"/>
              <a:t>Create new year in tax system (if not already done)</a:t>
            </a:r>
          </a:p>
          <a:p>
            <a:pPr lvl="1"/>
            <a:endParaRPr lang="en-US" sz="2000" dirty="0"/>
          </a:p>
          <a:p>
            <a:pPr marL="457200" lvl="1" indent="0">
              <a:buNone/>
            </a:pPr>
            <a:r>
              <a:rPr lang="en-US" sz="2000" dirty="0"/>
              <a:t>Establish contract assessing fee amounts for townships/cities for the next assessment year. </a:t>
            </a:r>
            <a:r>
              <a:rPr lang="en-US" sz="1600" i="1" dirty="0">
                <a:solidFill>
                  <a:schemeClr val="tx1">
                    <a:lumMod val="50000"/>
                    <a:lumOff val="50000"/>
                  </a:schemeClr>
                </a:solidFill>
              </a:rPr>
              <a:t>(If your county is true county, this may not apply to you.)</a:t>
            </a:r>
          </a:p>
          <a:p>
            <a:pPr lvl="1"/>
            <a:endParaRPr lang="en-US" sz="2000" dirty="0"/>
          </a:p>
          <a:p>
            <a:pPr marL="457200" lvl="1" indent="0">
              <a:buNone/>
            </a:pPr>
            <a:r>
              <a:rPr lang="en-US" sz="2000" dirty="0"/>
              <a:t>Social security edit listing</a:t>
            </a:r>
            <a:endParaRPr lang="en-US" sz="1600" b="1" dirty="0">
              <a:solidFill>
                <a:srgbClr val="FF0000"/>
              </a:solidFill>
            </a:endParaRPr>
          </a:p>
          <a:p>
            <a:pPr lvl="2"/>
            <a:r>
              <a:rPr lang="en-US" sz="1800" dirty="0"/>
              <a:t>Run social security edit listings to ensure there are no false homesteads in your county</a:t>
            </a:r>
          </a:p>
          <a:p>
            <a:pPr lvl="3"/>
            <a:r>
              <a:rPr lang="en-US" sz="1600" dirty="0"/>
              <a:t>If there are duplicates, review. May want to run this multiple times throughout year to identify discrepancies.</a:t>
            </a:r>
          </a:p>
        </p:txBody>
      </p:sp>
    </p:spTree>
    <p:extLst>
      <p:ext uri="{BB962C8B-B14F-4D97-AF65-F5344CB8AC3E}">
        <p14:creationId xmlns:p14="http://schemas.microsoft.com/office/powerpoint/2010/main" val="127570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november</a:t>
            </a:r>
          </a:p>
        </p:txBody>
      </p:sp>
      <p:sp>
        <p:nvSpPr>
          <p:cNvPr id="3" name="Content Placeholder 2"/>
          <p:cNvSpPr>
            <a:spLocks noGrp="1"/>
          </p:cNvSpPr>
          <p:nvPr>
            <p:ph sz="quarter" idx="13"/>
          </p:nvPr>
        </p:nvSpPr>
        <p:spPr>
          <a:xfrm>
            <a:off x="913775" y="1685303"/>
            <a:ext cx="10363826" cy="4639297"/>
          </a:xfrm>
        </p:spPr>
        <p:txBody>
          <a:bodyPr>
            <a:normAutofit/>
          </a:bodyPr>
          <a:lstStyle/>
          <a:p>
            <a:pPr marL="457200" lvl="1" indent="0">
              <a:buNone/>
            </a:pPr>
            <a:r>
              <a:rPr lang="en-US" sz="2200" b="1" dirty="0">
                <a:solidFill>
                  <a:srgbClr val="FF0000"/>
                </a:solidFill>
              </a:rPr>
              <a:t>November 15</a:t>
            </a:r>
            <a:r>
              <a:rPr lang="en-US" sz="2200" b="1" baseline="30000" dirty="0">
                <a:solidFill>
                  <a:srgbClr val="FF0000"/>
                </a:solidFill>
              </a:rPr>
              <a:t>th</a:t>
            </a:r>
            <a:endParaRPr lang="en-US" sz="2200" b="1" dirty="0">
              <a:solidFill>
                <a:srgbClr val="FF0000"/>
              </a:solidFill>
            </a:endParaRPr>
          </a:p>
          <a:p>
            <a:pPr lvl="1"/>
            <a:r>
              <a:rPr lang="en-US" b="1" u="sng" dirty="0"/>
              <a:t>Last day to pay second half</a:t>
            </a:r>
            <a:r>
              <a:rPr lang="en-US" b="1" dirty="0"/>
              <a:t> </a:t>
            </a:r>
            <a:r>
              <a:rPr lang="en-US" dirty="0"/>
              <a:t>of personal property tax on </a:t>
            </a:r>
            <a:r>
              <a:rPr lang="en-US" u="sng" dirty="0"/>
              <a:t>manufactured homes</a:t>
            </a:r>
          </a:p>
          <a:p>
            <a:pPr lvl="1"/>
            <a:endParaRPr lang="en-US" b="1" u="sng" dirty="0"/>
          </a:p>
          <a:p>
            <a:pPr lvl="1"/>
            <a:r>
              <a:rPr lang="en-US" b="1" u="sng" dirty="0"/>
              <a:t>Last day to pay second half </a:t>
            </a:r>
            <a:r>
              <a:rPr lang="en-US" dirty="0"/>
              <a:t>of </a:t>
            </a:r>
            <a:r>
              <a:rPr lang="en-US" u="sng" dirty="0"/>
              <a:t>2a agricultural </a:t>
            </a:r>
            <a:r>
              <a:rPr lang="en-US" dirty="0"/>
              <a:t>land tax</a:t>
            </a:r>
          </a:p>
          <a:p>
            <a:pPr lvl="1"/>
            <a:endParaRPr lang="en-US" dirty="0"/>
          </a:p>
          <a:p>
            <a:endParaRPr lang="en-US" dirty="0"/>
          </a:p>
          <a:p>
            <a:pPr marL="457200" lvl="1" indent="0">
              <a:buNone/>
            </a:pPr>
            <a:endParaRPr lang="en-US" dirty="0"/>
          </a:p>
          <a:p>
            <a:pPr marL="1371600" lvl="3" indent="0">
              <a:buNone/>
            </a:pPr>
            <a:endParaRPr lang="en-US" dirty="0"/>
          </a:p>
          <a:p>
            <a:pPr lvl="1"/>
            <a:endParaRPr lang="en-US" dirty="0"/>
          </a:p>
          <a:p>
            <a:pPr marL="0" indent="0">
              <a:buNone/>
            </a:pPr>
            <a:endParaRPr lang="en-US" dirty="0"/>
          </a:p>
          <a:p>
            <a:pPr marL="914400" lvl="2" indent="0" algn="ctr">
              <a:buNone/>
            </a:pPr>
            <a:r>
              <a:rPr lang="en-US" u="sng" dirty="0">
                <a:solidFill>
                  <a:srgbClr val="0070C0"/>
                </a:solidFill>
              </a:rPr>
              <a:t>(mn statute 279.01)</a:t>
            </a:r>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30364576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december</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b="1" dirty="0">
                <a:solidFill>
                  <a:srgbClr val="FF0000"/>
                </a:solidFill>
              </a:rPr>
              <a:t>December 1</a:t>
            </a:r>
            <a:r>
              <a:rPr lang="en-US" b="1" baseline="30000" dirty="0">
                <a:solidFill>
                  <a:srgbClr val="FF0000"/>
                </a:solidFill>
              </a:rPr>
              <a:t>st</a:t>
            </a:r>
            <a:endParaRPr lang="en-US" b="1" dirty="0">
              <a:solidFill>
                <a:srgbClr val="FF0000"/>
              </a:solidFill>
            </a:endParaRPr>
          </a:p>
          <a:p>
            <a:pPr lvl="1"/>
            <a:r>
              <a:rPr lang="en-US" b="1" dirty="0"/>
              <a:t>Homestead notice to local papers due</a:t>
            </a:r>
          </a:p>
          <a:p>
            <a:pPr lvl="2"/>
            <a:r>
              <a:rPr lang="en-US" dirty="0"/>
              <a:t>Assessor shall publish in a newspaper of general circulation within the county no later than December 1 of each year a notice informing the public of the requirement to file an application for homestead by December 31</a:t>
            </a:r>
          </a:p>
          <a:p>
            <a:pPr marL="0" indent="0">
              <a:buNone/>
            </a:pPr>
            <a:r>
              <a:rPr lang="en-US" b="1" dirty="0">
                <a:solidFill>
                  <a:srgbClr val="FF0000"/>
                </a:solidFill>
              </a:rPr>
              <a:t>December 1</a:t>
            </a:r>
            <a:r>
              <a:rPr lang="en-US" b="1" baseline="30000" dirty="0">
                <a:solidFill>
                  <a:srgbClr val="FF0000"/>
                </a:solidFill>
              </a:rPr>
              <a:t>st</a:t>
            </a:r>
            <a:endParaRPr lang="en-US" b="1" dirty="0">
              <a:solidFill>
                <a:srgbClr val="FF0000"/>
              </a:solidFill>
            </a:endParaRPr>
          </a:p>
          <a:p>
            <a:pPr lvl="1"/>
            <a:r>
              <a:rPr lang="en-US" dirty="0"/>
              <a:t>Examine local assessors work after December 1 of each year and advise the local jurisdiction of deficiencies. Follow up is highly suggested if deficiencies are identified. </a:t>
            </a:r>
            <a:r>
              <a:rPr lang="en-US" sz="1400" dirty="0">
                <a:solidFill>
                  <a:srgbClr val="0070C0"/>
                </a:solidFill>
              </a:rPr>
              <a:t>(mn statute 273.064)</a:t>
            </a:r>
          </a:p>
          <a:p>
            <a:pPr lvl="1"/>
            <a:r>
              <a:rPr lang="en-US" sz="1600" dirty="0"/>
              <a:t>Last day for local assessors to deliver assessment records to the county assessor is February 1</a:t>
            </a:r>
            <a:r>
              <a:rPr lang="en-US" sz="1600" baseline="30000" dirty="0"/>
              <a:t>st</a:t>
            </a:r>
            <a:r>
              <a:rPr lang="en-US" sz="1600" dirty="0"/>
              <a:t>. </a:t>
            </a:r>
            <a:r>
              <a:rPr lang="en-US" sz="1400" u="sng" dirty="0">
                <a:solidFill>
                  <a:srgbClr val="0070C0"/>
                </a:solidFill>
              </a:rPr>
              <a:t>(Minnesota statute 273.065)</a:t>
            </a:r>
          </a:p>
          <a:p>
            <a:pPr lvl="1"/>
            <a:endParaRPr lang="en-US" dirty="0"/>
          </a:p>
          <a:p>
            <a:pPr lvl="1"/>
            <a:endParaRPr lang="en-US" dirty="0"/>
          </a:p>
          <a:p>
            <a:endParaRPr lang="en-US" dirty="0"/>
          </a:p>
          <a:p>
            <a:pPr marL="457200" lvl="1" indent="0">
              <a:buNone/>
            </a:pPr>
            <a:endParaRPr lang="en-US" dirty="0"/>
          </a:p>
          <a:p>
            <a:pPr marL="1371600" lvl="3" indent="0">
              <a:buNone/>
            </a:pPr>
            <a:endParaRPr lang="en-US" dirty="0"/>
          </a:p>
          <a:p>
            <a:pPr lvl="1"/>
            <a:endParaRPr lang="en-US" dirty="0"/>
          </a:p>
          <a:p>
            <a:pPr marL="0" indent="0">
              <a:buNone/>
            </a:pPr>
            <a:endParaRPr lang="en-US" dirty="0"/>
          </a:p>
          <a:p>
            <a:pPr lvl="2"/>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3376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december</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b="1" dirty="0">
                <a:solidFill>
                  <a:srgbClr val="FF0000"/>
                </a:solidFill>
              </a:rPr>
              <a:t>December 31</a:t>
            </a:r>
            <a:r>
              <a:rPr lang="en-US" b="1" baseline="30000" dirty="0">
                <a:solidFill>
                  <a:srgbClr val="FF0000"/>
                </a:solidFill>
              </a:rPr>
              <a:t>st</a:t>
            </a:r>
            <a:r>
              <a:rPr lang="en-US" b="1" dirty="0">
                <a:solidFill>
                  <a:srgbClr val="FF0000"/>
                </a:solidFill>
              </a:rPr>
              <a:t> </a:t>
            </a:r>
          </a:p>
          <a:p>
            <a:pPr lvl="1"/>
            <a:r>
              <a:rPr lang="en-US" dirty="0"/>
              <a:t>Last day to </a:t>
            </a:r>
            <a:r>
              <a:rPr lang="en-US" b="1" dirty="0"/>
              <a:t>“own and occupy” and apply </a:t>
            </a:r>
            <a:r>
              <a:rPr lang="en-US" dirty="0"/>
              <a:t>for homestead </a:t>
            </a:r>
            <a:r>
              <a:rPr lang="en-US" sz="1400" u="sng" dirty="0">
                <a:solidFill>
                  <a:srgbClr val="0070C0"/>
                </a:solidFill>
              </a:rPr>
              <a:t>(MN Statute 273.124, subd. 9)</a:t>
            </a:r>
          </a:p>
          <a:p>
            <a:pPr lvl="1"/>
            <a:r>
              <a:rPr lang="en-US" dirty="0"/>
              <a:t>Special ag applications due </a:t>
            </a:r>
            <a:r>
              <a:rPr lang="en-US" sz="1400" u="sng" dirty="0">
                <a:solidFill>
                  <a:srgbClr val="0070C0"/>
                </a:solidFill>
              </a:rPr>
              <a:t>(MN Statute 273.124, subd. 9)</a:t>
            </a:r>
          </a:p>
          <a:p>
            <a:pPr lvl="1"/>
            <a:r>
              <a:rPr lang="en-US" dirty="0"/>
              <a:t>Veterans application deadline</a:t>
            </a:r>
          </a:p>
          <a:p>
            <a:pPr lvl="2"/>
            <a:r>
              <a:rPr lang="en-US" dirty="0"/>
              <a:t>What if application is made after deadline?</a:t>
            </a:r>
          </a:p>
          <a:p>
            <a:pPr lvl="3"/>
            <a:r>
              <a:rPr lang="en-US" dirty="0"/>
              <a:t>Non-homestead for current assessment</a:t>
            </a:r>
            <a:endParaRPr lang="en-US" dirty="0">
              <a:solidFill>
                <a:schemeClr val="tx1">
                  <a:lumMod val="50000"/>
                  <a:lumOff val="50000"/>
                </a:schemeClr>
              </a:solidFill>
            </a:endParaRPr>
          </a:p>
          <a:p>
            <a:pPr lvl="1"/>
            <a:r>
              <a:rPr lang="en-US" dirty="0"/>
              <a:t>Cut off for splits/combinations for current assessment year</a:t>
            </a:r>
          </a:p>
          <a:p>
            <a:pPr marL="0" indent="0">
              <a:buNone/>
            </a:pPr>
            <a:r>
              <a:rPr lang="en-US" b="1" dirty="0"/>
              <a:t>December</a:t>
            </a:r>
          </a:p>
          <a:p>
            <a:pPr lvl="1"/>
            <a:r>
              <a:rPr lang="en-US" dirty="0"/>
              <a:t>Truth in taxation meetings</a:t>
            </a:r>
          </a:p>
          <a:p>
            <a:pPr lvl="2"/>
            <a:r>
              <a:rPr lang="en-US" dirty="0"/>
              <a:t>County assessor’s may be asked to attend these meetings. However, these meetings are about the local levy’s, not value or classification.</a:t>
            </a:r>
          </a:p>
          <a:p>
            <a:pPr lvl="1"/>
            <a:endParaRPr lang="en-US" dirty="0"/>
          </a:p>
          <a:p>
            <a:pPr lvl="1"/>
            <a:endParaRPr lang="en-US" dirty="0"/>
          </a:p>
          <a:p>
            <a:endParaRPr lang="en-US" dirty="0"/>
          </a:p>
          <a:p>
            <a:pPr marL="457200" lvl="1" indent="0">
              <a:buNone/>
            </a:pPr>
            <a:endParaRPr lang="en-US" dirty="0"/>
          </a:p>
          <a:p>
            <a:pPr marL="1371600" lvl="3" indent="0">
              <a:buNone/>
            </a:pPr>
            <a:endParaRPr lang="en-US" dirty="0"/>
          </a:p>
          <a:p>
            <a:pPr lvl="1"/>
            <a:endParaRPr lang="en-US" dirty="0"/>
          </a:p>
          <a:p>
            <a:pPr marL="0" indent="0">
              <a:buNone/>
            </a:pPr>
            <a:endParaRPr lang="en-US" dirty="0"/>
          </a:p>
          <a:p>
            <a:pPr lvl="2"/>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258920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72872"/>
          </a:xfrm>
        </p:spPr>
        <p:txBody>
          <a:bodyPr>
            <a:normAutofit/>
          </a:bodyPr>
          <a:lstStyle/>
          <a:p>
            <a:r>
              <a:rPr lang="en-US" dirty="0"/>
              <a:t>december</a:t>
            </a:r>
          </a:p>
        </p:txBody>
      </p:sp>
      <p:sp>
        <p:nvSpPr>
          <p:cNvPr id="3" name="Content Placeholder 2"/>
          <p:cNvSpPr>
            <a:spLocks noGrp="1"/>
          </p:cNvSpPr>
          <p:nvPr>
            <p:ph sz="quarter" idx="13"/>
          </p:nvPr>
        </p:nvSpPr>
        <p:spPr>
          <a:xfrm>
            <a:off x="913775" y="1685303"/>
            <a:ext cx="10363826" cy="4639297"/>
          </a:xfrm>
        </p:spPr>
        <p:txBody>
          <a:bodyPr>
            <a:normAutofit/>
          </a:bodyPr>
          <a:lstStyle/>
          <a:p>
            <a:pPr marL="0" indent="0">
              <a:buNone/>
            </a:pPr>
            <a:r>
              <a:rPr lang="en-US" b="1" dirty="0"/>
              <a:t>December</a:t>
            </a:r>
          </a:p>
          <a:p>
            <a:pPr lvl="1"/>
            <a:r>
              <a:rPr lang="en-US" dirty="0"/>
              <a:t>Exempt reapplications sent every three years</a:t>
            </a:r>
          </a:p>
          <a:p>
            <a:pPr lvl="2"/>
            <a:r>
              <a:rPr lang="en-US" dirty="0"/>
              <a:t>Next in December 2027, due before February 1</a:t>
            </a:r>
            <a:r>
              <a:rPr lang="en-US" baseline="30000" dirty="0"/>
              <a:t>st</a:t>
            </a:r>
            <a:r>
              <a:rPr lang="en-US" dirty="0"/>
              <a:t> 2028, for taxes payable in 2029</a:t>
            </a:r>
          </a:p>
          <a:p>
            <a:pPr lvl="1"/>
            <a:r>
              <a:rPr lang="en-US" dirty="0"/>
              <a:t>Review all fire or disaster abatements</a:t>
            </a:r>
          </a:p>
          <a:p>
            <a:pPr lvl="2"/>
            <a:r>
              <a:rPr lang="en-US" dirty="0"/>
              <a:t>Local option disaster abatements and credits</a:t>
            </a:r>
          </a:p>
          <a:p>
            <a:pPr lvl="2"/>
            <a:r>
              <a:rPr lang="en-US" dirty="0"/>
              <a:t>Reference mndor (property tax relief for damaged or destroyed property fact sheet on mndor website)</a:t>
            </a:r>
          </a:p>
          <a:p>
            <a:pPr lvl="1"/>
            <a:r>
              <a:rPr lang="en-US" dirty="0"/>
              <a:t>Changes to exempt/forfeited to state can be made up until December 31</a:t>
            </a:r>
            <a:r>
              <a:rPr lang="en-US" baseline="30000" dirty="0"/>
              <a:t>st</a:t>
            </a:r>
            <a:r>
              <a:rPr lang="en-US" dirty="0"/>
              <a:t> </a:t>
            </a:r>
          </a:p>
          <a:p>
            <a:pPr lvl="1"/>
            <a:r>
              <a:rPr lang="en-US" dirty="0"/>
              <a:t>Cross County Values to Auditor/Treasurer and other counties</a:t>
            </a:r>
            <a:r>
              <a:rPr lang="en-US" sz="2000" dirty="0"/>
              <a:t> </a:t>
            </a:r>
            <a:r>
              <a:rPr lang="en-US" sz="2000" i="1" dirty="0"/>
              <a:t>(not statutory)</a:t>
            </a:r>
          </a:p>
          <a:p>
            <a:pPr lvl="1"/>
            <a:endParaRPr lang="en-US" dirty="0"/>
          </a:p>
          <a:p>
            <a:pPr lvl="1"/>
            <a:endParaRPr lang="en-US" dirty="0"/>
          </a:p>
          <a:p>
            <a:endParaRPr lang="en-US" dirty="0"/>
          </a:p>
          <a:p>
            <a:pPr marL="457200" lvl="1" indent="0">
              <a:buNone/>
            </a:pPr>
            <a:endParaRPr lang="en-US" dirty="0"/>
          </a:p>
          <a:p>
            <a:pPr marL="1371600" lvl="3" indent="0">
              <a:buNone/>
            </a:pPr>
            <a:endParaRPr lang="en-US" dirty="0"/>
          </a:p>
          <a:p>
            <a:pPr lvl="1"/>
            <a:endParaRPr lang="en-US" dirty="0"/>
          </a:p>
          <a:p>
            <a:pPr marL="0" indent="0">
              <a:buNone/>
            </a:pPr>
            <a:endParaRPr lang="en-US" dirty="0"/>
          </a:p>
          <a:p>
            <a:pPr lvl="2"/>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287907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 a Member Now What?!—Custom Integrations - ORCI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196340"/>
            <a:ext cx="10058400" cy="5661660"/>
          </a:xfrm>
          <a:prstGeom prst="rect">
            <a:avLst/>
          </a:prstGeom>
        </p:spPr>
      </p:pic>
      <p:sp>
        <p:nvSpPr>
          <p:cNvPr id="2" name="Title 1"/>
          <p:cNvSpPr>
            <a:spLocks noGrp="1"/>
          </p:cNvSpPr>
          <p:nvPr>
            <p:ph type="title"/>
          </p:nvPr>
        </p:nvSpPr>
        <p:spPr>
          <a:xfrm>
            <a:off x="338667" y="1049867"/>
            <a:ext cx="8137092" cy="1845733"/>
          </a:xfrm>
        </p:spPr>
        <p:txBody>
          <a:bodyPr>
            <a:normAutofit/>
          </a:bodyPr>
          <a:lstStyle/>
          <a:p>
            <a:r>
              <a:rPr lang="en-US" dirty="0"/>
              <a:t>Basic timeline complete! Now what?</a:t>
            </a:r>
          </a:p>
        </p:txBody>
      </p:sp>
    </p:spTree>
    <p:extLst>
      <p:ext uri="{BB962C8B-B14F-4D97-AF65-F5344CB8AC3E}">
        <p14:creationId xmlns:p14="http://schemas.microsoft.com/office/powerpoint/2010/main" val="10597163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1" y="1024467"/>
            <a:ext cx="10744200" cy="5105400"/>
          </a:xfrm>
        </p:spPr>
        <p:txBody>
          <a:bodyPr>
            <a:normAutofit/>
          </a:bodyPr>
          <a:lstStyle/>
          <a:p>
            <a:r>
              <a:rPr lang="en-US" dirty="0"/>
              <a:t>work on assessment procedures and processes throughout the whole year. </a:t>
            </a:r>
            <a:br>
              <a:rPr lang="en-US" dirty="0"/>
            </a:br>
            <a:br>
              <a:rPr lang="en-US" dirty="0"/>
            </a:br>
            <a:r>
              <a:rPr lang="en-US" dirty="0">
                <a:solidFill>
                  <a:schemeClr val="accent2">
                    <a:lumMod val="75000"/>
                  </a:schemeClr>
                </a:solidFill>
              </a:rPr>
              <a:t>Don’t focus just </a:t>
            </a:r>
            <a:r>
              <a:rPr lang="en-US">
                <a:solidFill>
                  <a:schemeClr val="accent2">
                    <a:lumMod val="75000"/>
                  </a:schemeClr>
                </a:solidFill>
              </a:rPr>
              <a:t>on deadlines</a:t>
            </a:r>
            <a:br>
              <a:rPr lang="en-US" dirty="0"/>
            </a:br>
            <a:br>
              <a:rPr lang="en-US" dirty="0"/>
            </a:br>
            <a:r>
              <a:rPr lang="en-US" dirty="0">
                <a:solidFill>
                  <a:schemeClr val="accent1">
                    <a:lumMod val="75000"/>
                  </a:schemeClr>
                </a:solidFill>
              </a:rPr>
              <a:t>see the assessment in its entirety </a:t>
            </a:r>
          </a:p>
        </p:txBody>
      </p:sp>
    </p:spTree>
    <p:extLst>
      <p:ext uri="{BB962C8B-B14F-4D97-AF65-F5344CB8AC3E}">
        <p14:creationId xmlns:p14="http://schemas.microsoft.com/office/powerpoint/2010/main" val="16844509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2" name="Picture 1"/>
          <p:cNvPicPr>
            <a:picLocks noChangeAspect="1"/>
          </p:cNvPicPr>
          <p:nvPr/>
        </p:nvPicPr>
        <p:blipFill>
          <a:blip r:embed="rId3"/>
          <a:stretch>
            <a:fillRect/>
          </a:stretch>
        </p:blipFill>
        <p:spPr>
          <a:xfrm>
            <a:off x="1413809" y="-479"/>
            <a:ext cx="9364382" cy="6858957"/>
          </a:xfrm>
          <a:prstGeom prst="rect">
            <a:avLst/>
          </a:prstGeom>
        </p:spPr>
      </p:pic>
    </p:spTree>
    <p:extLst>
      <p:ext uri="{BB962C8B-B14F-4D97-AF65-F5344CB8AC3E}">
        <p14:creationId xmlns:p14="http://schemas.microsoft.com/office/powerpoint/2010/main" val="7197558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76908"/>
          </a:xfrm>
        </p:spPr>
        <p:txBody>
          <a:bodyPr/>
          <a:lstStyle/>
          <a:p>
            <a:r>
              <a:rPr lang="en-US" u="sng" dirty="0"/>
              <a:t>What to work on throughout the year</a:t>
            </a:r>
          </a:p>
        </p:txBody>
      </p:sp>
      <p:sp>
        <p:nvSpPr>
          <p:cNvPr id="3" name="Content Placeholder 2"/>
          <p:cNvSpPr>
            <a:spLocks noGrp="1"/>
          </p:cNvSpPr>
          <p:nvPr>
            <p:ph sz="quarter" idx="13"/>
          </p:nvPr>
        </p:nvSpPr>
        <p:spPr>
          <a:xfrm>
            <a:off x="913774" y="1743075"/>
            <a:ext cx="10240001" cy="4838699"/>
          </a:xfrm>
        </p:spPr>
        <p:txBody>
          <a:bodyPr/>
          <a:lstStyle/>
          <a:p>
            <a:pPr marL="0" indent="0" algn="ctr">
              <a:buNone/>
            </a:pPr>
            <a:r>
              <a:rPr lang="en-US" sz="3200" dirty="0"/>
              <a:t>Sales verification (ecrv’s)</a:t>
            </a:r>
          </a:p>
          <a:p>
            <a:pPr marL="0" indent="0" algn="ctr">
              <a:buNone/>
            </a:pPr>
            <a:r>
              <a:rPr lang="en-US" sz="3200" dirty="0"/>
              <a:t>Homesteads</a:t>
            </a:r>
          </a:p>
          <a:p>
            <a:pPr marL="0" indent="0" algn="ctr">
              <a:buNone/>
            </a:pPr>
            <a:r>
              <a:rPr lang="en-US" sz="3200" dirty="0"/>
              <a:t>Quintile</a:t>
            </a:r>
          </a:p>
          <a:p>
            <a:pPr marL="0" indent="0" algn="ctr">
              <a:buNone/>
            </a:pPr>
            <a:r>
              <a:rPr lang="en-US" sz="3200" dirty="0"/>
              <a:t>Assessment manual</a:t>
            </a:r>
          </a:p>
          <a:p>
            <a:pPr marL="0" indent="0" algn="ctr">
              <a:buNone/>
            </a:pPr>
            <a:r>
              <a:rPr lang="en-US" sz="3200" dirty="0"/>
              <a:t>Tax estimates/splits</a:t>
            </a:r>
          </a:p>
          <a:p>
            <a:pPr marL="0" indent="0" algn="ctr">
              <a:buNone/>
            </a:pPr>
            <a:r>
              <a:rPr lang="en-US" sz="3200" dirty="0"/>
              <a:t>Additional duties</a:t>
            </a:r>
          </a:p>
          <a:p>
            <a:endParaRPr lang="en-US" b="1" dirty="0"/>
          </a:p>
          <a:p>
            <a:pPr marL="0" indent="0">
              <a:buNone/>
            </a:pPr>
            <a:endParaRPr lang="en-US" dirty="0"/>
          </a:p>
        </p:txBody>
      </p:sp>
    </p:spTree>
    <p:extLst>
      <p:ext uri="{BB962C8B-B14F-4D97-AF65-F5344CB8AC3E}">
        <p14:creationId xmlns:p14="http://schemas.microsoft.com/office/powerpoint/2010/main" val="426749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ndraising PNG Transparent Imag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01" y="3476623"/>
            <a:ext cx="5607014" cy="3857626"/>
          </a:xfrm>
          <a:prstGeom prst="rect">
            <a:avLst/>
          </a:prstGeom>
        </p:spPr>
      </p:pic>
      <p:sp>
        <p:nvSpPr>
          <p:cNvPr id="2" name="Title 1"/>
          <p:cNvSpPr>
            <a:spLocks noGrp="1"/>
          </p:cNvSpPr>
          <p:nvPr>
            <p:ph type="title"/>
          </p:nvPr>
        </p:nvSpPr>
        <p:spPr>
          <a:xfrm>
            <a:off x="913775" y="618518"/>
            <a:ext cx="10364451" cy="876908"/>
          </a:xfrm>
        </p:spPr>
        <p:txBody>
          <a:bodyPr/>
          <a:lstStyle/>
          <a:p>
            <a:r>
              <a:rPr lang="en-US" dirty="0"/>
              <a:t>SALES VERIFICATION (ECRV’S)</a:t>
            </a:r>
          </a:p>
        </p:txBody>
      </p:sp>
      <p:sp>
        <p:nvSpPr>
          <p:cNvPr id="3" name="Content Placeholder 2"/>
          <p:cNvSpPr>
            <a:spLocks noGrp="1"/>
          </p:cNvSpPr>
          <p:nvPr>
            <p:ph sz="quarter" idx="13"/>
          </p:nvPr>
        </p:nvSpPr>
        <p:spPr>
          <a:xfrm>
            <a:off x="913774" y="1743075"/>
            <a:ext cx="10240001" cy="4838699"/>
          </a:xfrm>
        </p:spPr>
        <p:txBody>
          <a:bodyPr/>
          <a:lstStyle/>
          <a:p>
            <a:r>
              <a:rPr lang="en-US" dirty="0"/>
              <a:t>An electronic certificate of real estate (eCRv) must be filed when Minnesota real property is sold or transferred for consideration of </a:t>
            </a:r>
            <a:r>
              <a:rPr lang="en-US" u="sng" dirty="0"/>
              <a:t>more than $3,000</a:t>
            </a:r>
            <a:r>
              <a:rPr lang="en-US" dirty="0"/>
              <a:t>. The department of revenue and the county of sale, review ecrv information to verify sale terms and to ensure fair property tax assessments.</a:t>
            </a:r>
          </a:p>
          <a:p>
            <a:pPr lvl="1"/>
            <a:r>
              <a:rPr lang="en-US" dirty="0"/>
              <a:t>Have a process or procedure in place with assessment personnel to verify, complete and submit all ecrv’s timely. </a:t>
            </a:r>
          </a:p>
          <a:p>
            <a:pPr lvl="2"/>
            <a:r>
              <a:rPr lang="en-US" dirty="0"/>
              <a:t>Daily, Weekly, bi-monthly, monthly, etc. </a:t>
            </a:r>
          </a:p>
          <a:p>
            <a:pPr lvl="3"/>
            <a:r>
              <a:rPr lang="en-US" dirty="0"/>
              <a:t>This may be different for every office depending on county size and demographic</a:t>
            </a:r>
          </a:p>
          <a:p>
            <a:pPr marL="0" indent="0">
              <a:buNone/>
            </a:pPr>
            <a:endParaRPr lang="en-US" dirty="0"/>
          </a:p>
        </p:txBody>
      </p:sp>
    </p:spTree>
    <p:extLst>
      <p:ext uri="{BB962C8B-B14F-4D97-AF65-F5344CB8AC3E}">
        <p14:creationId xmlns:p14="http://schemas.microsoft.com/office/powerpoint/2010/main" val="157688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85441" y="0"/>
            <a:ext cx="6924654" cy="6858000"/>
          </a:xfrm>
          <a:prstGeom prst="rect">
            <a:avLst/>
          </a:prstGeom>
        </p:spPr>
      </p:pic>
      <p:sp>
        <p:nvSpPr>
          <p:cNvPr id="2" name="Rectangle 1"/>
          <p:cNvSpPr/>
          <p:nvPr/>
        </p:nvSpPr>
        <p:spPr>
          <a:xfrm>
            <a:off x="2877424" y="4815281"/>
            <a:ext cx="6719582" cy="5285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701645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4654</TotalTime>
  <Words>7538</Words>
  <Application>Microsoft Office PowerPoint</Application>
  <PresentationFormat>Widescreen</PresentationFormat>
  <Paragraphs>936</Paragraphs>
  <Slides>118</Slides>
  <Notes>118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118</vt:i4>
      </vt:variant>
    </vt:vector>
  </HeadingPairs>
  <TitlesOfParts>
    <vt:vector size="122" baseType="lpstr">
      <vt:lpstr>Arial</vt:lpstr>
      <vt:lpstr>Calibri</vt:lpstr>
      <vt:lpstr>Tw Cen MT</vt:lpstr>
      <vt:lpstr>Droplet</vt:lpstr>
      <vt:lpstr>A DEEPER DIVE INTO THE ASSESSMENT TIMELINE</vt:lpstr>
      <vt:lpstr>Name?  what county are you from?  What's your position?  Years in position? </vt:lpstr>
      <vt:lpstr>references</vt:lpstr>
      <vt:lpstr>Basic timeline</vt:lpstr>
      <vt:lpstr>Let’s break it down</vt:lpstr>
      <vt:lpstr>January</vt:lpstr>
      <vt:lpstr>PowerPoint Presentation</vt:lpstr>
      <vt:lpstr>January</vt:lpstr>
      <vt:lpstr>January</vt:lpstr>
      <vt:lpstr>January</vt:lpstr>
      <vt:lpstr>PowerPoint Presentation</vt:lpstr>
      <vt:lpstr>January</vt:lpstr>
      <vt:lpstr>PowerPoint Presentation</vt:lpstr>
      <vt:lpstr>PowerPoint Presentation</vt:lpstr>
      <vt:lpstr>February</vt:lpstr>
      <vt:lpstr>M.S. 272.02 EXEMPT PROPERTY FILING REQUIREMENTS</vt:lpstr>
      <vt:lpstr>february</vt:lpstr>
      <vt:lpstr>PowerPoint Presentation</vt:lpstr>
      <vt:lpstr>PowerPoint Presentation</vt:lpstr>
      <vt:lpstr>february</vt:lpstr>
      <vt:lpstr>february</vt:lpstr>
      <vt:lpstr>february</vt:lpstr>
      <vt:lpstr>february</vt:lpstr>
      <vt:lpstr>february</vt:lpstr>
      <vt:lpstr>March</vt:lpstr>
      <vt:lpstr>March</vt:lpstr>
      <vt:lpstr>March</vt:lpstr>
      <vt:lpstr>March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april</vt:lpstr>
      <vt:lpstr>april</vt:lpstr>
      <vt:lpstr>TRUE COUNTY</vt:lpstr>
      <vt:lpstr>INVOICE EXAMPLE</vt:lpstr>
      <vt:lpstr>april</vt:lpstr>
      <vt:lpstr>april</vt:lpstr>
      <vt:lpstr>april</vt:lpstr>
      <vt:lpstr>april</vt:lpstr>
      <vt:lpstr>april</vt:lpstr>
      <vt:lpstr>april</vt:lpstr>
      <vt:lpstr>april</vt:lpstr>
      <vt:lpstr>may</vt:lpstr>
      <vt:lpstr>may</vt:lpstr>
      <vt:lpstr>may</vt:lpstr>
      <vt:lpstr>may</vt:lpstr>
      <vt:lpstr>PowerPoint Presentation</vt:lpstr>
      <vt:lpstr>June</vt:lpstr>
      <vt:lpstr>PowerPoint Presentation</vt:lpstr>
      <vt:lpstr>June</vt:lpstr>
      <vt:lpstr>June</vt:lpstr>
      <vt:lpstr>June</vt:lpstr>
      <vt:lpstr>july</vt:lpstr>
      <vt:lpstr>Conversion of exempt to taxable property flowchart</vt:lpstr>
      <vt:lpstr>Conversion of taxable to exempt property flowchart</vt:lpstr>
      <vt:lpstr>July</vt:lpstr>
      <vt:lpstr>July</vt:lpstr>
      <vt:lpstr>July</vt:lpstr>
      <vt:lpstr>July</vt:lpstr>
      <vt:lpstr>PowerPoint Presentation</vt:lpstr>
      <vt:lpstr>July</vt:lpstr>
      <vt:lpstr>July</vt:lpstr>
      <vt:lpstr>PowerPoint Presentation</vt:lpstr>
      <vt:lpstr>PowerPoint Presentation</vt:lpstr>
      <vt:lpstr>PowerPoint Presentation</vt:lpstr>
      <vt:lpstr>august</vt:lpstr>
      <vt:lpstr>august</vt:lpstr>
      <vt:lpstr>august</vt:lpstr>
      <vt:lpstr>august</vt:lpstr>
      <vt:lpstr>september</vt:lpstr>
      <vt:lpstr>september</vt:lpstr>
      <vt:lpstr>september</vt:lpstr>
      <vt:lpstr>october</vt:lpstr>
      <vt:lpstr>october</vt:lpstr>
      <vt:lpstr>october</vt:lpstr>
      <vt:lpstr>october</vt:lpstr>
      <vt:lpstr>october</vt:lpstr>
      <vt:lpstr>october</vt:lpstr>
      <vt:lpstr>october</vt:lpstr>
      <vt:lpstr>october</vt:lpstr>
      <vt:lpstr>november</vt:lpstr>
      <vt:lpstr>november</vt:lpstr>
      <vt:lpstr>november</vt:lpstr>
      <vt:lpstr>november</vt:lpstr>
      <vt:lpstr>december</vt:lpstr>
      <vt:lpstr>december</vt:lpstr>
      <vt:lpstr>december</vt:lpstr>
      <vt:lpstr>Basic timeline complete! Now what?</vt:lpstr>
      <vt:lpstr>work on assessment procedures and processes throughout the whole year.   Don’t focus just on deadlines  see the assessment in its entirety </vt:lpstr>
      <vt:lpstr>PowerPoint Presentation</vt:lpstr>
      <vt:lpstr>What to work on throughout the year</vt:lpstr>
      <vt:lpstr>SALES VERIFICATION (ECRV’S)</vt:lpstr>
      <vt:lpstr>PowerPoint Presentation</vt:lpstr>
      <vt:lpstr>PowerPoint Presentation</vt:lpstr>
      <vt:lpstr>HOMESTEAD</vt:lpstr>
      <vt:lpstr>HOMESTEAD</vt:lpstr>
      <vt:lpstr>QUINTILE</vt:lpstr>
      <vt:lpstr>ASSESSMENT MANUAL</vt:lpstr>
      <vt:lpstr>ASSESSMENT MANUAL</vt:lpstr>
      <vt:lpstr>ASSESSMENT MANUAL</vt:lpstr>
      <vt:lpstr>Tax/valuation splits</vt:lpstr>
      <vt:lpstr>PowerPoint Presentation</vt:lpstr>
      <vt:lpstr>Additional duties</vt:lpstr>
      <vt:lpstr>What if I have questions</vt:lpstr>
      <vt:lpstr>PowerPoint Presentation</vt:lpstr>
      <vt:lpstr>PowerPoint Presentation</vt:lpstr>
      <vt:lpstr>Virtual room – what is it?</vt:lpstr>
      <vt:lpstr>Virtual room – what is it?</vt:lpstr>
      <vt:lpstr>What you may not know</vt:lpstr>
      <vt:lpstr>What you may not know</vt:lpstr>
      <vt:lpstr>PowerPoint Presentation</vt:lpstr>
      <vt:lpstr>Thank you!!!</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DEEPER DIVE INTO THE ASSESSMENT TIMELINE</dc:title>
  <dc:creator>Mark R. Buysse</dc:creator>
  <cp:lastModifiedBy>Bonnie Lay</cp:lastModifiedBy>
  <cp:revision>391</cp:revision>
  <cp:lastPrinted>2025-09-25T18:42:06Z</cp:lastPrinted>
  <dcterms:created xsi:type="dcterms:W3CDTF">2024-11-13T22:14:31Z</dcterms:created>
  <dcterms:modified xsi:type="dcterms:W3CDTF">2025-09-29T19:44:12Z</dcterms:modified>
</cp:coreProperties>
</file>