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theme/theme2.xml" ContentType="application/vnd.openxmlformats-officedocument.theme+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1"/>
    <p:sldMasterId id="2147483708" r:id="rId2"/>
    <p:sldMasterId id="2147483726" r:id="rId3"/>
  </p:sldMasterIdLst>
  <p:sldIdLst>
    <p:sldId id="256" r:id="rId4"/>
    <p:sldId id="264" r:id="rId5"/>
    <p:sldId id="267" r:id="rId6"/>
    <p:sldId id="263" r:id="rId7"/>
    <p:sldId id="266" r:id="rId8"/>
    <p:sldId id="285" r:id="rId9"/>
    <p:sldId id="269" r:id="rId10"/>
    <p:sldId id="270" r:id="rId11"/>
    <p:sldId id="271" r:id="rId12"/>
    <p:sldId id="272" r:id="rId13"/>
    <p:sldId id="273" r:id="rId14"/>
    <p:sldId id="274" r:id="rId15"/>
    <p:sldId id="275" r:id="rId16"/>
    <p:sldId id="276" r:id="rId17"/>
    <p:sldId id="277" r:id="rId18"/>
    <p:sldId id="278" r:id="rId19"/>
    <p:sldId id="279" r:id="rId20"/>
    <p:sldId id="281" r:id="rId21"/>
    <p:sldId id="282" r:id="rId22"/>
  </p:sldIdLst>
  <p:sldSz cx="12192000" cy="6858000"/>
  <p:notesSz cx="7010400" cy="9296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snapToGrid="0">
      <p:cViewPr varScale="1">
        <p:scale>
          <a:sx n="112" d="100"/>
          <a:sy n="112" d="100"/>
        </p:scale>
        <p:origin x="492"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slide" Target="slides/slide10.xml"/><Relationship Id="rId18" Type="http://schemas.openxmlformats.org/officeDocument/2006/relationships/slide" Target="slides/slide15.xml"/><Relationship Id="rId26" Type="http://schemas.openxmlformats.org/officeDocument/2006/relationships/tableStyles" Target="tableStyles.xml"/><Relationship Id="rId3" Type="http://schemas.openxmlformats.org/officeDocument/2006/relationships/slideMaster" Target="slideMasters/slideMaster3.xml"/><Relationship Id="rId21" Type="http://schemas.openxmlformats.org/officeDocument/2006/relationships/slide" Target="slides/slide18.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5"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slide" Target="slides/slide13.xml"/><Relationship Id="rId20" Type="http://schemas.openxmlformats.org/officeDocument/2006/relationships/slide" Target="slides/slide17.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24" Type="http://schemas.openxmlformats.org/officeDocument/2006/relationships/viewProps" Target="viewProps.xml"/><Relationship Id="rId5" Type="http://schemas.openxmlformats.org/officeDocument/2006/relationships/slide" Target="slides/slide2.xml"/><Relationship Id="rId15" Type="http://schemas.openxmlformats.org/officeDocument/2006/relationships/slide" Target="slides/slide12.xml"/><Relationship Id="rId23" Type="http://schemas.openxmlformats.org/officeDocument/2006/relationships/presProps" Target="presProps.xml"/><Relationship Id="rId10" Type="http://schemas.openxmlformats.org/officeDocument/2006/relationships/slide" Target="slides/slide7.xml"/><Relationship Id="rId19" Type="http://schemas.openxmlformats.org/officeDocument/2006/relationships/slide" Target="slides/slide16.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slide" Target="slides/slide19.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1160EA64-D806-43AC-9DF2-F8C432F32B4C}" type="datetimeFigureOut">
              <a:rPr lang="en-US" dirty="0"/>
              <a:t>9/3/2024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9F9C37B-1D36-470B-8223-D6C91242EC14}" type="datetimeFigureOut">
              <a:rPr lang="en-US" dirty="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7C6F52A-A82B-47A2-A83A-8C4C91F2D59F}" type="datetimeFigureOut">
              <a:rPr lang="en-US" dirty="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en-US"/>
              <a:t>Click to edit Master title style</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199538954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nchor="ct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070A7B3-6521-4DCA-87E5-044747A908C1}"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178856633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en-US"/>
              <a:t>Click to edit Master title style</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28412374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AB134690-1557-4C89-A502-4959FE7FAD70}" type="datetimeFigureOut">
              <a:rPr lang="en-US" smtClean="0"/>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255698848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115413348"/>
      </p:ext>
    </p:extLst>
  </p:cSld>
  <p:clrMapOvr>
    <a:masterClrMapping/>
  </p:clrMapOvr>
  <p:hf sldNum="0" hdr="0" ftr="0" dt="0"/>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E1037C31-9E7A-4F99-8774-A0E530DE1A42}" type="datetimeFigureOut">
              <a:rPr lang="en-US" smtClean="0"/>
              <a:t>9/3/2024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332650715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78504F-A551-4DE0-9316-4DCD1D8CC752}" type="datetimeFigureOut">
              <a:rPr lang="en-US" smtClean="0"/>
              <a:t>9/3/2024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140112262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en-US"/>
              <a:t>Click to edit Master title style</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15443315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F070A7B3-6521-4DCA-87E5-044747A908C1}" type="datetimeFigureOut">
              <a:rPr lang="en-US" dirty="0"/>
              <a:t>9/3/2024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en-US"/>
              <a:t>Click to edit Master title style</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a:t>Click icon to add picture</a:t>
            </a:r>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1160EA64-D806-43AC-9DF2-F8C432F32B4C}" type="datetimeFigureOut">
              <a:rPr lang="en-US" smtClean="0"/>
              <a:pPr/>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80404784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a:t>Click icon to add picture</a:t>
            </a:r>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Date Placeholder 2"/>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4091203094"/>
      </p:ext>
    </p:extLst>
  </p:cSld>
  <p:clrMapOvr>
    <a:masterClrMapping/>
  </p:clrMapOvr>
  <p:hf sldNum="0" hdr="0" ftr="0" dt="0"/>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en-US"/>
              <a:t>Click to edit Master title style</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385185817"/>
      </p:ext>
    </p:extLst>
  </p:cSld>
  <p:clrMapOvr>
    <a:masterClrMapping/>
  </p:clrMapOvr>
  <p:hf sldNum="0" hdr="0" ftr="0" dt="0"/>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en-US"/>
              <a:t>Click to edit Master title style</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3065734957"/>
      </p:ext>
    </p:extLst>
  </p:cSld>
  <p:clrMapOvr>
    <a:masterClrMapping/>
  </p:clrMapOvr>
  <p:hf sldNum="0" hdr="0" ftr="0" dt="0"/>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en-US"/>
              <a:t>Click to edit Master title style</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1529364510"/>
      </p:ext>
    </p:extLst>
  </p:cSld>
  <p:clrMapOvr>
    <a:masterClrMapping/>
  </p:clrMapOvr>
  <p:hf sldNum="0" hdr="0" ftr="0" dt="0"/>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en-US"/>
              <a:t>Click to edit Master title style</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a:t>Edit Master text styles</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3530435829"/>
      </p:ext>
    </p:extLst>
  </p:cSld>
  <p:clrMapOvr>
    <a:masterClrMapping/>
  </p:clrMapOvr>
  <p:hf sldNum="0" hdr="0" ftr="0" dt="0"/>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en-US"/>
              <a:t>Click to edit Master title style</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a:t>Edit Master text styles</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184042146"/>
      </p:ext>
    </p:extLst>
  </p:cSld>
  <p:clrMapOvr>
    <a:masterClrMapping/>
  </p:clrMapOvr>
  <p:hf sldNum="0" hdr="0" ftr="0" dt="0"/>
</p:sldLayout>
</file>

<file path=ppt/slideLayouts/slideLayout2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E9F9C37B-1D36-470B-8223-D6C91242EC14}"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2457372629"/>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7C6F52A-A82B-47A2-A83A-8C4C91F2D59F}"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2466260766"/>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25547216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1160EA64-D806-43AC-9DF2-F8C432F32B4C}" type="datetimeFigureOut">
              <a:rPr lang="en-US" dirty="0"/>
              <a:t>9/3/2024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F070A7B3-6521-4DCA-87E5-044747A908C1}"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1710640788"/>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4172068318"/>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AB134690-1557-4C89-A502-4959FE7FAD70}" type="datetimeFigureOut">
              <a:rPr lang="en-US" smtClean="0"/>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3919739112"/>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74365231"/>
      </p:ext>
    </p:extLst>
  </p:cSld>
  <p:clrMapOvr>
    <a:masterClrMapping/>
  </p:clrMapOvr>
  <p:hf sldNum="0" hdr="0" ftr="0" dt="0"/>
</p:sldLayout>
</file>

<file path=ppt/slideLayouts/slideLayout3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E1037C31-9E7A-4F99-8774-A0E530DE1A42}" type="datetimeFigureOut">
              <a:rPr lang="en-US" smtClean="0"/>
              <a:t>9/3/2024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2770763156"/>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78504F-A551-4DE0-9316-4DCD1D8CC752}" type="datetimeFigureOut">
              <a:rPr lang="en-US" smtClean="0"/>
              <a:t>9/3/2024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2647702378"/>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1160EA64-D806-43AC-9DF2-F8C432F32B4C}" type="datetimeFigureOut">
              <a:rPr lang="en-US" smtClean="0"/>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1888003466"/>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1160EA64-D806-43AC-9DF2-F8C432F32B4C}" type="datetimeFigureOut">
              <a:rPr lang="en-US" smtClean="0"/>
              <a:pPr/>
              <a:t>9/3/2024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2781026385"/>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E9F9C37B-1D36-470B-8223-D6C91242EC14}"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684723842"/>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67C6F52A-A82B-47A2-A83A-8C4C91F2D59F}" type="datetimeFigureOut">
              <a:rPr lang="en-US" smtClean="0"/>
              <a:t>9/3/2024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smtClean="0"/>
              <a:t>‹#›</a:t>
            </a:fld>
            <a:endParaRPr lang="en-US" dirty="0"/>
          </a:p>
        </p:txBody>
      </p:sp>
    </p:spTree>
    <p:extLst>
      <p:ext uri="{BB962C8B-B14F-4D97-AF65-F5344CB8AC3E}">
        <p14:creationId xmlns:p14="http://schemas.microsoft.com/office/powerpoint/2010/main" val="22118974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AB134690-1557-4C89-A502-4959FE7FAD70}" type="datetimeFigureOut">
              <a:rPr lang="en-US" dirty="0"/>
              <a:t>9/3/2024</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4F7D4976-E339-4826-83B7-FBD03F55ECF8}" type="datetimeFigureOut">
              <a:rPr lang="en-US" dirty="0"/>
              <a:t>9/3/2024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t>‹#›</a:t>
            </a:fld>
            <a:endParaRPr lang="en-US" dirty="0"/>
          </a:p>
        </p:txBody>
      </p:sp>
      <p:sp>
        <p:nvSpPr>
          <p:cNvPr id="10" name="Title 9"/>
          <p:cNvSpPr>
            <a:spLocks noGrp="1"/>
          </p:cNvSpPr>
          <p:nvPr>
            <p:ph type="title"/>
          </p:nvPr>
        </p:nvSpPr>
        <p:spPr/>
        <p:txBody>
          <a:bodyPr/>
          <a:lstStyle/>
          <a:p>
            <a:r>
              <a:rPr lang="en-US"/>
              <a:t>Click to edit Master title style</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E1037C31-9E7A-4F99-8774-A0E530DE1A42}" type="datetimeFigureOut">
              <a:rPr lang="en-US" dirty="0"/>
              <a:t>9/3/2024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78504F-A551-4DE0-9316-4DCD1D8CC752}" type="datetimeFigureOut">
              <a:rPr lang="en-US" dirty="0"/>
              <a:t>9/3/2024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1160EA64-D806-43AC-9DF2-F8C432F32B4C}" type="datetimeFigureOut">
              <a:rPr lang="en-US" dirty="0"/>
              <a:t>9/3/2024</a:t>
            </a:fld>
            <a:endParaRPr lang="en-US" dirty="0"/>
          </a:p>
        </p:txBody>
      </p:sp>
      <p:sp>
        <p:nvSpPr>
          <p:cNvPr id="6" name="Footer Placeholder 5"/>
          <p:cNvSpPr>
            <a:spLocks noGrp="1"/>
          </p:cNvSpPr>
          <p:nvPr>
            <p:ph type="ftr" sz="quarter" idx="11"/>
          </p:nvPr>
        </p:nvSpPr>
        <p:spPr>
          <a:xfrm>
            <a:off x="804672" y="6236208"/>
            <a:ext cx="5167503" cy="320040"/>
          </a:xfrm>
        </p:spPr>
        <p:txBody>
          <a:bodyPr/>
          <a:lstStyle>
            <a:lvl1pPr>
              <a:defRPr>
                <a:solidFill>
                  <a:srgbClr val="FFFFFF">
                    <a:alpha val="69804"/>
                  </a:srgbClr>
                </a:solidFill>
              </a:defRPr>
            </a:lvl1p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tx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a:t>Click icon to add picture</a:t>
            </a:r>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lvl1pPr>
              <a:defRPr>
                <a:solidFill>
                  <a:srgbClr val="FFFFFF">
                    <a:alpha val="90000"/>
                  </a:srgbClr>
                </a:solidFill>
                <a:effectLst>
                  <a:outerShdw blurRad="50800" dist="38100" dir="2700000" algn="tl" rotWithShape="0">
                    <a:prstClr val="black">
                      <a:alpha val="43000"/>
                    </a:prstClr>
                  </a:outerShdw>
                </a:effectLst>
              </a:defRPr>
            </a:lvl1pPr>
          </a:lstStyle>
          <a:p>
            <a:fld id="{1160EA64-D806-43AC-9DF2-F8C432F32B4C}" type="datetimeFigureOut">
              <a:rPr lang="en-US" dirty="0"/>
              <a:pPr/>
              <a:t>9/3/2024</a:t>
            </a:fld>
            <a:endParaRPr lang="en-US" dirty="0"/>
          </a:p>
        </p:txBody>
      </p:sp>
      <p:sp>
        <p:nvSpPr>
          <p:cNvPr id="6" name="Footer Placeholder 5"/>
          <p:cNvSpPr>
            <a:spLocks noGrp="1"/>
          </p:cNvSpPr>
          <p:nvPr>
            <p:ph type="ftr" sz="quarter" idx="11"/>
          </p:nvPr>
        </p:nvSpPr>
        <p:spPr>
          <a:xfrm>
            <a:off x="808523" y="6236208"/>
            <a:ext cx="5103729" cy="320040"/>
          </a:xfrm>
        </p:spPr>
        <p:txBody>
          <a:bodyPr/>
          <a:lstStyle>
            <a:lvl1pPr>
              <a:defRPr>
                <a:solidFill>
                  <a:srgbClr val="FFFFFF">
                    <a:alpha val="70000"/>
                  </a:srgbClr>
                </a:solidFill>
              </a:defRPr>
            </a:lvl1pPr>
          </a:lstStyle>
          <a:p>
            <a:endParaRPr lang="en-US" dirty="0"/>
          </a:p>
        </p:txBody>
      </p:sp>
      <p:sp>
        <p:nvSpPr>
          <p:cNvPr id="7" name="Slide Number Placeholder 6"/>
          <p:cNvSpPr>
            <a:spLocks noGrp="1"/>
          </p:cNvSpPr>
          <p:nvPr>
            <p:ph type="sldNum" sz="quarter" idx="12"/>
          </p:nvPr>
        </p:nvSpPr>
        <p:spPr/>
        <p:txBody>
          <a:bodyPr/>
          <a:lstStyle/>
          <a:p>
            <a:fld id="{8A7A6979-0714-4377-B894-6BE4C2D6E202}"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slideLayout" Target="../slideLayouts/slideLayout24.xml"/><Relationship Id="rId18"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17" Type="http://schemas.openxmlformats.org/officeDocument/2006/relationships/slideLayout" Target="../slideLayouts/slideLayout28.xml"/><Relationship Id="rId2" Type="http://schemas.openxmlformats.org/officeDocument/2006/relationships/slideLayout" Target="../slideLayouts/slideLayout13.xml"/><Relationship Id="rId16" Type="http://schemas.openxmlformats.org/officeDocument/2006/relationships/slideLayout" Target="../slideLayouts/slideLayout27.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5" Type="http://schemas.openxmlformats.org/officeDocument/2006/relationships/slideLayout" Target="../slideLayouts/slideLayout2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slideLayout" Target="../slideLayouts/slideLayout25.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6.xml"/><Relationship Id="rId3" Type="http://schemas.openxmlformats.org/officeDocument/2006/relationships/slideLayout" Target="../slideLayouts/slideLayout31.xml"/><Relationship Id="rId7" Type="http://schemas.openxmlformats.org/officeDocument/2006/relationships/slideLayout" Target="../slideLayouts/slideLayout35.xml"/><Relationship Id="rId12" Type="http://schemas.openxmlformats.org/officeDocument/2006/relationships/theme" Target="../theme/theme3.xml"/><Relationship Id="rId2" Type="http://schemas.openxmlformats.org/officeDocument/2006/relationships/slideLayout" Target="../slideLayouts/slideLayout30.xml"/><Relationship Id="rId1" Type="http://schemas.openxmlformats.org/officeDocument/2006/relationships/slideLayout" Target="../slideLayouts/slideLayout29.xml"/><Relationship Id="rId6" Type="http://schemas.openxmlformats.org/officeDocument/2006/relationships/slideLayout" Target="../slideLayouts/slideLayout34.xml"/><Relationship Id="rId11" Type="http://schemas.openxmlformats.org/officeDocument/2006/relationships/slideLayout" Target="../slideLayouts/slideLayout39.xml"/><Relationship Id="rId5" Type="http://schemas.openxmlformats.org/officeDocument/2006/relationships/slideLayout" Target="../slideLayouts/slideLayout33.xml"/><Relationship Id="rId10" Type="http://schemas.openxmlformats.org/officeDocument/2006/relationships/slideLayout" Target="../slideLayouts/slideLayout38.xml"/><Relationship Id="rId4" Type="http://schemas.openxmlformats.org/officeDocument/2006/relationships/slideLayout" Target="../slideLayouts/slideLayout32.xml"/><Relationship Id="rId9" Type="http://schemas.openxmlformats.org/officeDocument/2006/relationships/slideLayout" Target="../slideLayouts/slideLayout37.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231136" y="964692"/>
            <a:ext cx="7729728" cy="1188720"/>
          </a:xfrm>
          <a:prstGeom prst="rect">
            <a:avLst/>
          </a:prstGeom>
          <a:solidFill>
            <a:schemeClr val="bg1"/>
          </a:solidFill>
          <a:ln w="31750" cap="sq">
            <a:solidFill>
              <a:schemeClr val="tx1">
                <a:lumMod val="75000"/>
                <a:lumOff val="25000"/>
              </a:schemeClr>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1160EA64-D806-43AC-9DF2-F8C432F32B4C}" type="datetimeFigureOut">
              <a:rPr lang="en-US" dirty="0"/>
              <a:t>9/3/2024</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8A7A6979-0714-4377-B894-6BE4C2D6E202}"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chemeClr val="tx1">
              <a:lumMod val="85000"/>
              <a:lumOff val="15000"/>
            </a:schemeClr>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1160EA64-D806-43AC-9DF2-F8C432F32B4C}" type="datetimeFigureOut">
              <a:rPr lang="en-US" smtClean="0"/>
              <a:t>9/3/2024</a:t>
            </a:fld>
            <a:endParaRPr lang="en-US" dirty="0"/>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dirty="0"/>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2841622151"/>
      </p:ext>
    </p:extLst>
  </p:cSld>
  <p:clrMap bg1="dk1" tx1="lt1" bg2="dk2" tx2="lt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 id="2147483720" r:id="rId12"/>
    <p:sldLayoutId id="2147483721" r:id="rId13"/>
    <p:sldLayoutId id="2147483722" r:id="rId14"/>
    <p:sldLayoutId id="2147483723" r:id="rId15"/>
    <p:sldLayoutId id="2147483724" r:id="rId16"/>
    <p:sldLayoutId id="2147483725" r:id="rId17"/>
  </p:sldLayoutIdLst>
  <p:hf sldNum="0" hdr="0" ftr="0" dt="0"/>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160EA64-D806-43AC-9DF2-F8C432F32B4C}" type="datetimeFigureOut">
              <a:rPr lang="en-US" smtClean="0"/>
              <a:t>9/3/2024</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A7A6979-0714-4377-B894-6BE4C2D6E202}" type="slidenum">
              <a:rPr lang="en-US" smtClean="0"/>
              <a:pPr/>
              <a:t>‹#›</a:t>
            </a:fld>
            <a:endParaRPr lang="en-US" dirty="0"/>
          </a:p>
        </p:txBody>
      </p:sp>
    </p:spTree>
    <p:extLst>
      <p:ext uri="{BB962C8B-B14F-4D97-AF65-F5344CB8AC3E}">
        <p14:creationId xmlns:p14="http://schemas.microsoft.com/office/powerpoint/2010/main" val="3430603759"/>
      </p:ext>
    </p:extLst>
  </p:cSld>
  <p:clrMap bg1="lt1" tx1="dk1" bg2="lt2" tx2="dk2" accent1="accent1" accent2="accent2" accent3="accent3" accent4="accent4" accent5="accent5" accent6="accent6" hlink="hlink" folHlink="folHlink"/>
  <p:sldLayoutIdLst>
    <p:sldLayoutId id="2147483727" r:id="rId1"/>
    <p:sldLayoutId id="2147483728" r:id="rId2"/>
    <p:sldLayoutId id="2147483729" r:id="rId3"/>
    <p:sldLayoutId id="2147483730" r:id="rId4"/>
    <p:sldLayoutId id="2147483731" r:id="rId5"/>
    <p:sldLayoutId id="2147483732" r:id="rId6"/>
    <p:sldLayoutId id="2147483733" r:id="rId7"/>
    <p:sldLayoutId id="2147483734" r:id="rId8"/>
    <p:sldLayoutId id="2147483735" r:id="rId9"/>
    <p:sldLayoutId id="2147483736" r:id="rId10"/>
    <p:sldLayoutId id="2147483737" r:id="rId11"/>
  </p:sldLayoutIdLst>
  <p:hf sldNum="0"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hyperlink" Target="https://www.revenue.state.mn.us/sustainable-forest-incentive-act" TargetMode="External"/><Relationship Id="rId2" Type="http://schemas.openxmlformats.org/officeDocument/2006/relationships/hyperlink" Target="https://www.revenue.state.mn.us/class-2c-managed-forest-land" TargetMode="External"/><Relationship Id="rId1" Type="http://schemas.openxmlformats.org/officeDocument/2006/relationships/slideLayout" Target="../slideLayouts/slideLayout2.xml"/><Relationship Id="rId5" Type="http://schemas.openxmlformats.org/officeDocument/2006/relationships/hyperlink" Target="http://www.myminnesotawoods.umn.edu/" TargetMode="External"/><Relationship Id="rId4" Type="http://schemas.openxmlformats.org/officeDocument/2006/relationships/hyperlink" Target="https://www.dnr.state.mn.us/foreststewardship/plan-writers.html" TargetMode="Externa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98515" y="374073"/>
            <a:ext cx="11163993" cy="3658591"/>
          </a:xfrm>
        </p:spPr>
        <p:txBody>
          <a:bodyPr>
            <a:normAutofit fontScale="90000"/>
          </a:bodyPr>
          <a:lstStyle/>
          <a:p>
            <a:br>
              <a:rPr lang="en-US" dirty="0"/>
            </a:br>
            <a:r>
              <a:rPr lang="en-US" dirty="0"/>
              <a:t>A Day in the Life of a County Assessor: </a:t>
            </a:r>
            <a:br>
              <a:rPr lang="en-US" dirty="0"/>
            </a:br>
            <a:r>
              <a:rPr lang="en-US" dirty="0"/>
              <a:t>The A, B &amp; 2C Basics 	</a:t>
            </a:r>
            <a:br>
              <a:rPr lang="en-US" dirty="0"/>
            </a:br>
            <a:endParaRPr lang="en-US" dirty="0"/>
          </a:p>
        </p:txBody>
      </p:sp>
      <p:sp>
        <p:nvSpPr>
          <p:cNvPr id="3" name="Subtitle 2"/>
          <p:cNvSpPr>
            <a:spLocks noGrp="1"/>
          </p:cNvSpPr>
          <p:nvPr>
            <p:ph type="subTitle" idx="1"/>
          </p:nvPr>
        </p:nvSpPr>
        <p:spPr/>
        <p:txBody>
          <a:bodyPr>
            <a:normAutofit/>
          </a:bodyPr>
          <a:lstStyle/>
          <a:p>
            <a:r>
              <a:rPr lang="en-US" dirty="0">
                <a:solidFill>
                  <a:schemeClr val="tx1"/>
                </a:solidFill>
              </a:rPr>
              <a:t>Presented by</a:t>
            </a:r>
          </a:p>
          <a:p>
            <a:r>
              <a:rPr lang="en-US" dirty="0">
                <a:solidFill>
                  <a:schemeClr val="tx1"/>
                </a:solidFill>
              </a:rPr>
              <a:t>Kyle Holmes, Carlton County Assessor</a:t>
            </a:r>
          </a:p>
          <a:p>
            <a:r>
              <a:rPr lang="en-US" dirty="0">
                <a:solidFill>
                  <a:schemeClr val="tx1"/>
                </a:solidFill>
              </a:rPr>
              <a:t>Donna House, Carlton County Chief Deputy Assessor</a:t>
            </a:r>
          </a:p>
        </p:txBody>
      </p:sp>
    </p:spTree>
    <p:extLst>
      <p:ext uri="{BB962C8B-B14F-4D97-AF65-F5344CB8AC3E}">
        <p14:creationId xmlns:p14="http://schemas.microsoft.com/office/powerpoint/2010/main" val="247449856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The county / township made me plat my land - does it qualify for 2C?</a:t>
            </a:r>
          </a:p>
        </p:txBody>
      </p:sp>
      <p:sp>
        <p:nvSpPr>
          <p:cNvPr id="3" name="Content Placeholder 2"/>
          <p:cNvSpPr>
            <a:spLocks noGrp="1"/>
          </p:cNvSpPr>
          <p:nvPr>
            <p:ph idx="1"/>
          </p:nvPr>
        </p:nvSpPr>
        <p:spPr/>
        <p:txBody>
          <a:bodyPr/>
          <a:lstStyle/>
          <a:p>
            <a:r>
              <a:rPr lang="en-US" dirty="0"/>
              <a:t>In cases where county ordinances require a property to be platted or an administrative subdivision created, the assessor has been instructed not to disqualify a property from 2c classification.</a:t>
            </a:r>
          </a:p>
        </p:txBody>
      </p:sp>
    </p:spTree>
    <p:extLst>
      <p:ext uri="{BB962C8B-B14F-4D97-AF65-F5344CB8AC3E}">
        <p14:creationId xmlns:p14="http://schemas.microsoft.com/office/powerpoint/2010/main" val="34996840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31136" y="348916"/>
            <a:ext cx="7729728" cy="1323473"/>
          </a:xfrm>
        </p:spPr>
        <p:txBody>
          <a:bodyPr>
            <a:normAutofit/>
          </a:bodyPr>
          <a:lstStyle/>
          <a:p>
            <a:r>
              <a:rPr lang="en-US" dirty="0"/>
              <a:t>What if I decide to build on the property I want to enroll in 2c?</a:t>
            </a:r>
          </a:p>
        </p:txBody>
      </p:sp>
      <p:sp>
        <p:nvSpPr>
          <p:cNvPr id="3" name="Content Placeholder 2"/>
          <p:cNvSpPr>
            <a:spLocks noGrp="1"/>
          </p:cNvSpPr>
          <p:nvPr>
            <p:ph idx="1"/>
          </p:nvPr>
        </p:nvSpPr>
        <p:spPr>
          <a:xfrm>
            <a:off x="2231136" y="1937084"/>
            <a:ext cx="7729728" cy="4463716"/>
          </a:xfrm>
        </p:spPr>
        <p:txBody>
          <a:bodyPr>
            <a:normAutofit/>
          </a:bodyPr>
          <a:lstStyle/>
          <a:p>
            <a:r>
              <a:rPr lang="en-US" dirty="0"/>
              <a:t>According to MN Statute 273.13 Subd. 23(c) – “Any parcel of 20 acres or more improved with a structure that is not a minor, ancillary, nonresidential structure must be split-classified and ten acres must be assigned to the split parcel containing the structure.” (except ag and SFIA)</a:t>
            </a:r>
          </a:p>
          <a:p>
            <a:pPr marL="228600" lvl="1" indent="0">
              <a:buNone/>
            </a:pPr>
            <a:r>
              <a:rPr lang="en-US" dirty="0"/>
              <a:t>Basically, the value of the structure(s), 10 acres and any site and/or utility value would be classified whatever way it is being used.  For example, if someone built a cabin with well, electric and septic the value of these items would be classified seasonal / recreational and the acreage beyond that 10 acres would stay class 2c Managed Forest.</a:t>
            </a:r>
          </a:p>
          <a:p>
            <a:pPr marL="228600" lvl="1" indent="0">
              <a:buNone/>
            </a:pPr>
            <a:r>
              <a:rPr lang="en-US" dirty="0"/>
              <a:t>REMEMBER – IF THE PROPERTY IS LESS THAN 30 ACRES,  THE ENTIRE PROPERTY WILL NOT QUALIFY FOR 2C ONCE THERE IS A BUILDING ON THE PROPERTY.</a:t>
            </a:r>
          </a:p>
        </p:txBody>
      </p:sp>
    </p:spTree>
    <p:extLst>
      <p:ext uri="{BB962C8B-B14F-4D97-AF65-F5344CB8AC3E}">
        <p14:creationId xmlns:p14="http://schemas.microsoft.com/office/powerpoint/2010/main" val="412589603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WHAT IS CONSIDER A MINOR ANCILLARY STRUCTURE?</a:t>
            </a:r>
          </a:p>
        </p:txBody>
      </p:sp>
      <p:sp>
        <p:nvSpPr>
          <p:cNvPr id="3" name="Content Placeholder 2"/>
          <p:cNvSpPr>
            <a:spLocks noGrp="1"/>
          </p:cNvSpPr>
          <p:nvPr>
            <p:ph idx="1"/>
          </p:nvPr>
        </p:nvSpPr>
        <p:spPr>
          <a:xfrm>
            <a:off x="2231135" y="2638044"/>
            <a:ext cx="7863359" cy="4099640"/>
          </a:xfrm>
        </p:spPr>
        <p:txBody>
          <a:bodyPr>
            <a:normAutofit/>
          </a:bodyPr>
          <a:lstStyle/>
          <a:p>
            <a:r>
              <a:rPr lang="en-US" dirty="0"/>
              <a:t>According to the MN Property Tax Administrator’s Manual, the MN DOR has defined minor, ancillary structures as sheds or other primitive structures, the aggregate size of which are less than 300 square feet that add minimal value and are not used residentially; provided that the occasional overnight use for hunting or other outdoor activities shall not preclude a structure from being considered a minor, ancillary structure.</a:t>
            </a:r>
          </a:p>
          <a:p>
            <a:r>
              <a:rPr lang="en-US" dirty="0"/>
              <a:t>If any structure or group of structures totals 300 or more square feet, or if any structure is used residentially on more than on occasional basis, or if there is an improved building site that provides water, sewer or electrical hook ups for residential purposes, the property must be split classed according to the appropriate use or uses of the property.  Some indications that the structure is not a minor, ancillary structure would be the fact that it is designed for residential occupancy and includes kitchen facilities, separate bedroom areas, or gas service.</a:t>
            </a:r>
          </a:p>
          <a:p>
            <a:pPr marL="0" indent="0">
              <a:buNone/>
            </a:pPr>
            <a:endParaRPr lang="en-US" dirty="0"/>
          </a:p>
        </p:txBody>
      </p:sp>
    </p:spTree>
    <p:extLst>
      <p:ext uri="{BB962C8B-B14F-4D97-AF65-F5344CB8AC3E}">
        <p14:creationId xmlns:p14="http://schemas.microsoft.com/office/powerpoint/2010/main" val="359092431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What if I decide to put a camper on the property that is enrolled in 2c?</a:t>
            </a:r>
          </a:p>
        </p:txBody>
      </p:sp>
      <p:sp>
        <p:nvSpPr>
          <p:cNvPr id="3" name="Content Placeholder 2"/>
          <p:cNvSpPr>
            <a:spLocks noGrp="1"/>
          </p:cNvSpPr>
          <p:nvPr>
            <p:ph idx="1"/>
          </p:nvPr>
        </p:nvSpPr>
        <p:spPr/>
        <p:txBody>
          <a:bodyPr/>
          <a:lstStyle/>
          <a:p>
            <a:r>
              <a:rPr lang="en-US" dirty="0"/>
              <a:t>ALWAYS,  ALWAYS have up to date tabs on your camper, if not, the camper will be taxed as real estate and 10 acres will be split-classed out of the 2C classification.</a:t>
            </a:r>
          </a:p>
          <a:p>
            <a:r>
              <a:rPr lang="en-US" dirty="0"/>
              <a:t>Even if the camper has updated tabs, if there are utilities and / or a developed site, the property will be split-classed</a:t>
            </a:r>
          </a:p>
        </p:txBody>
      </p:sp>
    </p:spTree>
    <p:extLst>
      <p:ext uri="{BB962C8B-B14F-4D97-AF65-F5344CB8AC3E}">
        <p14:creationId xmlns:p14="http://schemas.microsoft.com/office/powerpoint/2010/main" val="339641508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What is the forester going to make me do? Can I log my property? What if I just logged it?</a:t>
            </a:r>
          </a:p>
        </p:txBody>
      </p:sp>
      <p:sp>
        <p:nvSpPr>
          <p:cNvPr id="3" name="Content Placeholder 2"/>
          <p:cNvSpPr>
            <a:spLocks noGrp="1"/>
          </p:cNvSpPr>
          <p:nvPr>
            <p:ph idx="1"/>
          </p:nvPr>
        </p:nvSpPr>
        <p:spPr/>
        <p:txBody>
          <a:bodyPr/>
          <a:lstStyle/>
          <a:p>
            <a:r>
              <a:rPr lang="en-US" dirty="0"/>
              <a:t>A forester works with you on how you want to manage your forest, whether it is for logging, deer, turkey or songbird habitat, etc.  Feel free to contact a DNR approved forester and discuss this with them.</a:t>
            </a:r>
          </a:p>
        </p:txBody>
      </p:sp>
    </p:spTree>
    <p:extLst>
      <p:ext uri="{BB962C8B-B14F-4D97-AF65-F5344CB8AC3E}">
        <p14:creationId xmlns:p14="http://schemas.microsoft.com/office/powerpoint/2010/main" val="271596560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What if I want to get out of the 2c program? Are there any penalties?</a:t>
            </a:r>
          </a:p>
        </p:txBody>
      </p:sp>
      <p:sp>
        <p:nvSpPr>
          <p:cNvPr id="3" name="Content Placeholder 2"/>
          <p:cNvSpPr>
            <a:spLocks noGrp="1"/>
          </p:cNvSpPr>
          <p:nvPr>
            <p:ph idx="1"/>
          </p:nvPr>
        </p:nvSpPr>
        <p:spPr/>
        <p:txBody>
          <a:bodyPr/>
          <a:lstStyle/>
          <a:p>
            <a:r>
              <a:rPr lang="en-US" dirty="0"/>
              <a:t>There are no penalties to be removed from the 2C classification.  If a property owner wants to get out of the 2C Managed Forest Program they need to contact the County Assessor and ask to be removed in writing / email.</a:t>
            </a:r>
          </a:p>
        </p:txBody>
      </p:sp>
    </p:spTree>
    <p:extLst>
      <p:ext uri="{BB962C8B-B14F-4D97-AF65-F5344CB8AC3E}">
        <p14:creationId xmlns:p14="http://schemas.microsoft.com/office/powerpoint/2010/main" val="379815523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Can I enroll my agricultural land in 2C?</a:t>
            </a:r>
          </a:p>
        </p:txBody>
      </p:sp>
      <p:sp>
        <p:nvSpPr>
          <p:cNvPr id="3" name="Content Placeholder 2"/>
          <p:cNvSpPr>
            <a:spLocks noGrp="1"/>
          </p:cNvSpPr>
          <p:nvPr>
            <p:ph idx="1"/>
          </p:nvPr>
        </p:nvSpPr>
        <p:spPr>
          <a:xfrm>
            <a:off x="2231136" y="2638044"/>
            <a:ext cx="7729728" cy="3883072"/>
          </a:xfrm>
        </p:spPr>
        <p:txBody>
          <a:bodyPr>
            <a:normAutofit/>
          </a:bodyPr>
          <a:lstStyle/>
          <a:p>
            <a:r>
              <a:rPr lang="en-US" dirty="0"/>
              <a:t>No - Agricultural land cannot be included in the 2C classification and MAY qualify for a different, more beneficial classification.  Please call your County Assessor to see if your property qualifies.</a:t>
            </a:r>
          </a:p>
          <a:p>
            <a:r>
              <a:rPr lang="en-US" dirty="0"/>
              <a:t>Property that has both agricultural and forested land can be split classed if there is at least 20 contiguous acres that is eligible for 2C.  For example, if a property has 10 acres of hay land and 30 acres or wooded land the 10 acres would be classed agricultural and the 30 acres could be classed 2C.</a:t>
            </a:r>
          </a:p>
        </p:txBody>
      </p:sp>
    </p:spTree>
    <p:extLst>
      <p:ext uri="{BB962C8B-B14F-4D97-AF65-F5344CB8AC3E}">
        <p14:creationId xmlns:p14="http://schemas.microsoft.com/office/powerpoint/2010/main" val="253868681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Does my forest management plan expire? How will I know?</a:t>
            </a:r>
          </a:p>
        </p:txBody>
      </p:sp>
      <p:sp>
        <p:nvSpPr>
          <p:cNvPr id="3" name="Content Placeholder 2"/>
          <p:cNvSpPr>
            <a:spLocks noGrp="1"/>
          </p:cNvSpPr>
          <p:nvPr>
            <p:ph idx="1"/>
          </p:nvPr>
        </p:nvSpPr>
        <p:spPr/>
        <p:txBody>
          <a:bodyPr/>
          <a:lstStyle/>
          <a:p>
            <a:r>
              <a:rPr lang="en-US" dirty="0"/>
              <a:t>Forest Management Plans (aka Woodland Stewardship Plans) expire after 10 years.  It is your responsibility to make sure you have it updated.  The MN DNR does send out reminders when FMP/WSP expire.  Most Counties also send out letters reminding you to updated your plan.</a:t>
            </a:r>
          </a:p>
          <a:p>
            <a:r>
              <a:rPr lang="en-US" dirty="0"/>
              <a:t>January 2</a:t>
            </a:r>
            <a:r>
              <a:rPr lang="en-US" baseline="30000" dirty="0"/>
              <a:t>nd</a:t>
            </a:r>
            <a:r>
              <a:rPr lang="en-US" dirty="0"/>
              <a:t> is the assessment date so a plan that is dated January 20, 2024 technically will not have to be updated until May 1, 2025 because on January 2, 2024 is was not expired.</a:t>
            </a:r>
          </a:p>
          <a:p>
            <a:pPr marL="0" indent="0">
              <a:buNone/>
            </a:pPr>
            <a:endParaRPr lang="en-US" dirty="0"/>
          </a:p>
        </p:txBody>
      </p:sp>
    </p:spTree>
    <p:extLst>
      <p:ext uri="{BB962C8B-B14F-4D97-AF65-F5344CB8AC3E}">
        <p14:creationId xmlns:p14="http://schemas.microsoft.com/office/powerpoint/2010/main" val="71854580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What are some good resources for my 2c classification?</a:t>
            </a:r>
          </a:p>
        </p:txBody>
      </p:sp>
      <p:sp>
        <p:nvSpPr>
          <p:cNvPr id="3" name="Content Placeholder 2"/>
          <p:cNvSpPr>
            <a:spLocks noGrp="1"/>
          </p:cNvSpPr>
          <p:nvPr>
            <p:ph idx="1"/>
          </p:nvPr>
        </p:nvSpPr>
        <p:spPr>
          <a:xfrm>
            <a:off x="1720517" y="2638044"/>
            <a:ext cx="8386009" cy="3101983"/>
          </a:xfrm>
        </p:spPr>
        <p:txBody>
          <a:bodyPr>
            <a:normAutofit/>
          </a:bodyPr>
          <a:lstStyle/>
          <a:p>
            <a:r>
              <a:rPr lang="en-US" dirty="0"/>
              <a:t>The MN DOR Class 2C Managed Forest Land Property Information- </a:t>
            </a:r>
            <a:r>
              <a:rPr lang="en-US" dirty="0">
                <a:hlinkClick r:id="rId2"/>
              </a:rPr>
              <a:t>https://www.revenue.state.mn.us/class-2c-managed-forest-land</a:t>
            </a:r>
            <a:endParaRPr lang="en-US" dirty="0"/>
          </a:p>
          <a:p>
            <a:r>
              <a:rPr lang="en-US" dirty="0"/>
              <a:t>Current Information on SFIA from the MN DOR - </a:t>
            </a:r>
            <a:r>
              <a:rPr lang="en-US" dirty="0">
                <a:hlinkClick r:id="rId3"/>
              </a:rPr>
              <a:t>https://www.revenue.state.mn.us/sustainable-forest-incentive-act</a:t>
            </a:r>
            <a:endParaRPr lang="en-US" dirty="0"/>
          </a:p>
          <a:p>
            <a:r>
              <a:rPr lang="en-US" dirty="0"/>
              <a:t>Map of Woodland Stewardship Plan Writers – </a:t>
            </a:r>
            <a:r>
              <a:rPr lang="en-US" dirty="0">
                <a:hlinkClick r:id="rId4"/>
              </a:rPr>
              <a:t>https://www.dnr.state.mn.us/foreststewardship/plan-writers.html</a:t>
            </a:r>
            <a:r>
              <a:rPr lang="en-US" dirty="0"/>
              <a:t>	</a:t>
            </a:r>
          </a:p>
          <a:p>
            <a:r>
              <a:rPr lang="en-US" dirty="0"/>
              <a:t>University of MN – My Minnesota Woods - </a:t>
            </a:r>
            <a:r>
              <a:rPr lang="en-US" dirty="0">
                <a:hlinkClick r:id="rId5"/>
              </a:rPr>
              <a:t>http://www.myminnesotawoods.umn.edu/</a:t>
            </a:r>
            <a:endParaRPr lang="en-US" dirty="0"/>
          </a:p>
          <a:p>
            <a:r>
              <a:rPr lang="en-US" dirty="0"/>
              <a:t>Check out your County’s website for the most up to date forms and procedures</a:t>
            </a:r>
          </a:p>
        </p:txBody>
      </p:sp>
    </p:spTree>
    <p:extLst>
      <p:ext uri="{BB962C8B-B14F-4D97-AF65-F5344CB8AC3E}">
        <p14:creationId xmlns:p14="http://schemas.microsoft.com/office/powerpoint/2010/main" val="182556596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Final Thoughts?</a:t>
            </a:r>
          </a:p>
        </p:txBody>
      </p:sp>
      <p:sp>
        <p:nvSpPr>
          <p:cNvPr id="3" name="Content Placeholder 2"/>
          <p:cNvSpPr>
            <a:spLocks noGrp="1"/>
          </p:cNvSpPr>
          <p:nvPr>
            <p:ph idx="1"/>
          </p:nvPr>
        </p:nvSpPr>
        <p:spPr/>
        <p:txBody>
          <a:bodyPr>
            <a:normAutofit/>
          </a:bodyPr>
          <a:lstStyle/>
          <a:p>
            <a:pPr marL="0" indent="0" algn="ctr">
              <a:buNone/>
            </a:pPr>
            <a:r>
              <a:rPr lang="en-US" sz="6600" b="1" u="sng" dirty="0"/>
              <a:t>Q &amp; A</a:t>
            </a:r>
          </a:p>
        </p:txBody>
      </p:sp>
    </p:spTree>
    <p:extLst>
      <p:ext uri="{BB962C8B-B14F-4D97-AF65-F5344CB8AC3E}">
        <p14:creationId xmlns:p14="http://schemas.microsoft.com/office/powerpoint/2010/main" val="4018122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97527" y="141316"/>
            <a:ext cx="9817331" cy="2161310"/>
          </a:xfrm>
        </p:spPr>
        <p:txBody>
          <a:bodyPr/>
          <a:lstStyle/>
          <a:p>
            <a:pPr algn="ctr"/>
            <a:r>
              <a:rPr lang="en-US" b="1" dirty="0">
                <a:solidFill>
                  <a:schemeClr val="accent5"/>
                </a:solidFill>
              </a:rPr>
              <a:t>Brief overview of the 2c Managed Forest Classification</a:t>
            </a:r>
          </a:p>
        </p:txBody>
      </p:sp>
      <p:sp>
        <p:nvSpPr>
          <p:cNvPr id="3" name="Content Placeholder 2"/>
          <p:cNvSpPr>
            <a:spLocks noGrp="1"/>
          </p:cNvSpPr>
          <p:nvPr>
            <p:ph idx="1"/>
          </p:nvPr>
        </p:nvSpPr>
        <p:spPr/>
        <p:txBody>
          <a:bodyPr>
            <a:normAutofit fontScale="92500"/>
          </a:bodyPr>
          <a:lstStyle/>
          <a:p>
            <a:r>
              <a:rPr lang="en-US" dirty="0"/>
              <a:t>Per the MN DOR Property Tax </a:t>
            </a:r>
            <a:r>
              <a:rPr lang="en-US" dirty="0" err="1"/>
              <a:t>Adminstrator’s</a:t>
            </a:r>
            <a:r>
              <a:rPr lang="en-US" dirty="0"/>
              <a:t> Manual – “Class 2c property is managed forest land that would otherwise likely be classified as class 2b, but its use is restricted under a forest management plan (FMP)”</a:t>
            </a:r>
          </a:p>
          <a:p>
            <a:r>
              <a:rPr lang="en-US" dirty="0"/>
              <a:t>Must have 20 eligible acres of contiguous parcels of forested land</a:t>
            </a:r>
          </a:p>
          <a:p>
            <a:r>
              <a:rPr lang="en-US" dirty="0"/>
              <a:t>There needs to be a forest management plan less than 10 years old that has been registered with the MN DNR</a:t>
            </a:r>
          </a:p>
          <a:p>
            <a:r>
              <a:rPr lang="en-US" dirty="0"/>
              <a:t>The land cannot be used for agricultural use or be enrolled in SFIA, RIM, CREO, CRP or Green Acres</a:t>
            </a:r>
          </a:p>
          <a:p>
            <a:r>
              <a:rPr lang="en-US" dirty="0"/>
              <a:t>Cannot be in a Land Trust or similar programs dated after May 30, 2013</a:t>
            </a:r>
          </a:p>
          <a:p>
            <a:r>
              <a:rPr lang="en-US" dirty="0"/>
              <a:t>The 2c Managed Forest Class Rate is .65 for all eligible land.</a:t>
            </a:r>
          </a:p>
          <a:p>
            <a:pPr marL="457200" lvl="2" indent="0">
              <a:buNone/>
            </a:pPr>
            <a:endParaRPr lang="en-US" dirty="0"/>
          </a:p>
        </p:txBody>
      </p:sp>
    </p:spTree>
    <p:extLst>
      <p:ext uri="{BB962C8B-B14F-4D97-AF65-F5344CB8AC3E}">
        <p14:creationId xmlns:p14="http://schemas.microsoft.com/office/powerpoint/2010/main" val="374913981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What happens When a taxpayer asks about sfia or the 2c managed forest classification </a:t>
            </a:r>
          </a:p>
        </p:txBody>
      </p:sp>
      <p:sp>
        <p:nvSpPr>
          <p:cNvPr id="3" name="Content Placeholder 2"/>
          <p:cNvSpPr>
            <a:spLocks noGrp="1"/>
          </p:cNvSpPr>
          <p:nvPr>
            <p:ph idx="1"/>
          </p:nvPr>
        </p:nvSpPr>
        <p:spPr/>
        <p:txBody>
          <a:bodyPr>
            <a:normAutofit fontScale="92500" lnSpcReduction="20000"/>
          </a:bodyPr>
          <a:lstStyle/>
          <a:p>
            <a:r>
              <a:rPr lang="en-US" dirty="0"/>
              <a:t>Review Property Record and Maps</a:t>
            </a:r>
          </a:p>
          <a:p>
            <a:r>
              <a:rPr lang="en-US" dirty="0"/>
              <a:t>Discuss the basics of the 2c Managed Forest Classification and the SFIA Program</a:t>
            </a:r>
          </a:p>
          <a:p>
            <a:r>
              <a:rPr lang="en-US" dirty="0"/>
              <a:t>Email the link to the MN DOR information on the 2c Managed Forest Land and SFIA Program along with the link to the DNR’s Woodland Stewardship Plan Writer Map.</a:t>
            </a:r>
          </a:p>
          <a:p>
            <a:r>
              <a:rPr lang="en-US" dirty="0"/>
              <a:t>Direct them to the Auditor’s Office so that they can get an idea of how much of a tax savings there would be if they enroll in the 2C Program.</a:t>
            </a:r>
          </a:p>
          <a:p>
            <a:r>
              <a:rPr lang="en-US" dirty="0"/>
              <a:t>Have them to consult a forester on the list to get an idea of how much their WSP will cost.</a:t>
            </a:r>
          </a:p>
          <a:p>
            <a:r>
              <a:rPr lang="en-US" dirty="0"/>
              <a:t>Have them Contact Soil and Water and / or MN DNR to see if they qualify for any cost share money</a:t>
            </a:r>
          </a:p>
        </p:txBody>
      </p:sp>
    </p:spTree>
    <p:extLst>
      <p:ext uri="{BB962C8B-B14F-4D97-AF65-F5344CB8AC3E}">
        <p14:creationId xmlns:p14="http://schemas.microsoft.com/office/powerpoint/2010/main" val="21151350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2C Managed Forest – Assessor Requirements</a:t>
            </a:r>
            <a:br>
              <a:rPr lang="en-US" dirty="0"/>
            </a:br>
            <a:endParaRPr lang="en-US" dirty="0"/>
          </a:p>
        </p:txBody>
      </p:sp>
      <p:sp>
        <p:nvSpPr>
          <p:cNvPr id="3" name="Content Placeholder 2"/>
          <p:cNvSpPr>
            <a:spLocks noGrp="1"/>
          </p:cNvSpPr>
          <p:nvPr>
            <p:ph idx="1"/>
          </p:nvPr>
        </p:nvSpPr>
        <p:spPr>
          <a:xfrm>
            <a:off x="2231136" y="2638045"/>
            <a:ext cx="7729728" cy="3245398"/>
          </a:xfrm>
        </p:spPr>
        <p:txBody>
          <a:bodyPr>
            <a:normAutofit/>
          </a:bodyPr>
          <a:lstStyle/>
          <a:p>
            <a:r>
              <a:rPr lang="en-US" dirty="0"/>
              <a:t>The Assessor’s Office needs the following by May 1</a:t>
            </a:r>
            <a:r>
              <a:rPr lang="en-US" baseline="30000" dirty="0"/>
              <a:t>st</a:t>
            </a:r>
            <a:r>
              <a:rPr lang="en-US" dirty="0"/>
              <a:t> :</a:t>
            </a:r>
          </a:p>
          <a:p>
            <a:pPr lvl="4"/>
            <a:r>
              <a:rPr lang="en-US" dirty="0"/>
              <a:t>A completed and signed 2C Application </a:t>
            </a:r>
          </a:p>
          <a:p>
            <a:pPr lvl="4"/>
            <a:r>
              <a:rPr lang="en-US" dirty="0"/>
              <a:t>A Woodland Stewardship Plan (WSP) aka Forest Management Plan that is less than 10 years old that has been registered with the MN DNR.</a:t>
            </a:r>
          </a:p>
        </p:txBody>
      </p:sp>
    </p:spTree>
    <p:extLst>
      <p:ext uri="{BB962C8B-B14F-4D97-AF65-F5344CB8AC3E}">
        <p14:creationId xmlns:p14="http://schemas.microsoft.com/office/powerpoint/2010/main" val="1479767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REMINDER TIMELINE</a:t>
            </a:r>
          </a:p>
        </p:txBody>
      </p:sp>
      <p:sp>
        <p:nvSpPr>
          <p:cNvPr id="3" name="Content Placeholder 2"/>
          <p:cNvSpPr>
            <a:spLocks noGrp="1"/>
          </p:cNvSpPr>
          <p:nvPr>
            <p:ph idx="1"/>
          </p:nvPr>
        </p:nvSpPr>
        <p:spPr>
          <a:xfrm>
            <a:off x="2231136" y="2322095"/>
            <a:ext cx="7729728" cy="4535905"/>
          </a:xfrm>
        </p:spPr>
        <p:txBody>
          <a:bodyPr>
            <a:normAutofit fontScale="85000" lnSpcReduction="10000"/>
          </a:bodyPr>
          <a:lstStyle/>
          <a:p>
            <a:pPr marL="1654175" lvl="8" indent="0">
              <a:buNone/>
            </a:pPr>
            <a:r>
              <a:rPr lang="en-US" dirty="0"/>
              <a:t>		</a:t>
            </a:r>
            <a:r>
              <a:rPr lang="en-US" u="sng" dirty="0"/>
              <a:t>EXPIRING PLANS</a:t>
            </a:r>
          </a:p>
          <a:p>
            <a:r>
              <a:rPr lang="en-US" dirty="0"/>
              <a:t>June / July – reminder letters will go out to property owners who have plans that are expiring.  This letter will include:</a:t>
            </a:r>
          </a:p>
          <a:p>
            <a:pPr lvl="7">
              <a:buFont typeface="Wingdings" panose="05000000000000000000" pitchFamily="2" charset="2"/>
              <a:buChar char="§"/>
            </a:pPr>
            <a:r>
              <a:rPr lang="en-US" dirty="0"/>
              <a:t>Letter detailing what needs to be done</a:t>
            </a:r>
          </a:p>
          <a:p>
            <a:pPr lvl="7">
              <a:buFont typeface="Wingdings" panose="05000000000000000000" pitchFamily="2" charset="2"/>
              <a:buChar char="§"/>
            </a:pPr>
            <a:r>
              <a:rPr lang="en-US" dirty="0"/>
              <a:t>First page of their expired WSP/FMP with Forester Information (or list)</a:t>
            </a:r>
          </a:p>
          <a:p>
            <a:pPr lvl="7">
              <a:buFont typeface="Wingdings" panose="05000000000000000000" pitchFamily="2" charset="2"/>
              <a:buChar char="§"/>
            </a:pPr>
            <a:r>
              <a:rPr lang="en-US" dirty="0"/>
              <a:t>2C Application and information (MN DOR Property Fact Sheet)</a:t>
            </a:r>
          </a:p>
          <a:p>
            <a:pPr lvl="7">
              <a:buFont typeface="Wingdings" panose="05000000000000000000" pitchFamily="2" charset="2"/>
              <a:buChar char="§"/>
            </a:pPr>
            <a:r>
              <a:rPr lang="en-US" dirty="0"/>
              <a:t>SFIA information detailing new payment breakdown</a:t>
            </a:r>
          </a:p>
          <a:p>
            <a:pPr lvl="0">
              <a:buClr>
                <a:srgbClr val="418AB3"/>
              </a:buClr>
            </a:pPr>
            <a:r>
              <a:rPr lang="en-US" dirty="0">
                <a:solidFill>
                  <a:srgbClr val="000000">
                    <a:lumMod val="85000"/>
                    <a:lumOff val="15000"/>
                  </a:srgbClr>
                </a:solidFill>
              </a:rPr>
              <a:t>November / December – 2</a:t>
            </a:r>
            <a:r>
              <a:rPr lang="en-US" baseline="30000" dirty="0">
                <a:solidFill>
                  <a:srgbClr val="000000">
                    <a:lumMod val="85000"/>
                    <a:lumOff val="15000"/>
                  </a:srgbClr>
                </a:solidFill>
              </a:rPr>
              <a:t>nd</a:t>
            </a:r>
            <a:r>
              <a:rPr lang="en-US" dirty="0">
                <a:solidFill>
                  <a:srgbClr val="000000">
                    <a:lumMod val="85000"/>
                    <a:lumOff val="15000"/>
                  </a:srgbClr>
                </a:solidFill>
              </a:rPr>
              <a:t> reminder sent out, letter only</a:t>
            </a:r>
          </a:p>
          <a:p>
            <a:pPr lvl="0">
              <a:buClr>
                <a:srgbClr val="418AB3"/>
              </a:buClr>
            </a:pPr>
            <a:r>
              <a:rPr lang="en-US" dirty="0">
                <a:solidFill>
                  <a:srgbClr val="000000">
                    <a:lumMod val="85000"/>
                    <a:lumOff val="15000"/>
                  </a:srgbClr>
                </a:solidFill>
              </a:rPr>
              <a:t>March / April – Valuation Notices go out, if we have not received the application, WSP/FMP or DNR registration the classification change will be made back to rural vacant land and it will be on the Valuation Notice.  Property owners still have until May 1</a:t>
            </a:r>
            <a:r>
              <a:rPr lang="en-US" baseline="30000" dirty="0">
                <a:solidFill>
                  <a:srgbClr val="000000">
                    <a:lumMod val="85000"/>
                    <a:lumOff val="15000"/>
                  </a:srgbClr>
                </a:solidFill>
              </a:rPr>
              <a:t>st</a:t>
            </a:r>
            <a:r>
              <a:rPr lang="en-US" dirty="0">
                <a:solidFill>
                  <a:srgbClr val="000000">
                    <a:lumMod val="85000"/>
                    <a:lumOff val="15000"/>
                  </a:srgbClr>
                </a:solidFill>
              </a:rPr>
              <a:t> to get their application, and registered WSP/FMP  in and be able to have the classification changed back to 2c.</a:t>
            </a:r>
          </a:p>
          <a:p>
            <a:pPr marL="1654175" lvl="8" indent="0">
              <a:buNone/>
            </a:pPr>
            <a:r>
              <a:rPr lang="en-US" dirty="0"/>
              <a:t>	              </a:t>
            </a:r>
            <a:r>
              <a:rPr lang="en-US" u="sng" dirty="0"/>
              <a:t>EXPIRING AND NEW PLANS</a:t>
            </a:r>
          </a:p>
          <a:p>
            <a:r>
              <a:rPr lang="en-US" dirty="0"/>
              <a:t>May 1</a:t>
            </a:r>
            <a:r>
              <a:rPr lang="en-US" baseline="30000" dirty="0"/>
              <a:t>st</a:t>
            </a:r>
            <a:r>
              <a:rPr lang="en-US" dirty="0"/>
              <a:t> –  2c Application , WSP/FMP and DNR registration of the plan must be done and into our office for the current assessment year. (</a:t>
            </a:r>
            <a:r>
              <a:rPr lang="en-US" dirty="0" err="1"/>
              <a:t>ie</a:t>
            </a:r>
            <a:r>
              <a:rPr lang="en-US" dirty="0"/>
              <a:t>: applications dated and in by May 1, 2024 will go in effect for the 2024 assessment year, 2025 tax year)</a:t>
            </a:r>
            <a:endParaRPr lang="en-US" dirty="0">
              <a:solidFill>
                <a:srgbClr val="000000">
                  <a:lumMod val="85000"/>
                  <a:lumOff val="15000"/>
                </a:srgbClr>
              </a:solidFill>
            </a:endParaRPr>
          </a:p>
          <a:p>
            <a:pPr lvl="7">
              <a:buFont typeface="Wingdings" panose="05000000000000000000" pitchFamily="2" charset="2"/>
              <a:buChar char="§"/>
            </a:pPr>
            <a:endParaRPr lang="en-US" dirty="0"/>
          </a:p>
        </p:txBody>
      </p:sp>
    </p:spTree>
    <p:extLst>
      <p:ext uri="{BB962C8B-B14F-4D97-AF65-F5344CB8AC3E}">
        <p14:creationId xmlns:p14="http://schemas.microsoft.com/office/powerpoint/2010/main" val="360053889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Frequently ask questions</a:t>
            </a:r>
          </a:p>
        </p:txBody>
      </p:sp>
      <p:sp>
        <p:nvSpPr>
          <p:cNvPr id="5" name="Subtitle 4"/>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22155996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What should i choose,  2c or sfia?</a:t>
            </a:r>
          </a:p>
        </p:txBody>
      </p:sp>
      <p:sp>
        <p:nvSpPr>
          <p:cNvPr id="3" name="Content Placeholder 2"/>
          <p:cNvSpPr>
            <a:spLocks noGrp="1"/>
          </p:cNvSpPr>
          <p:nvPr>
            <p:ph idx="1"/>
          </p:nvPr>
        </p:nvSpPr>
        <p:spPr>
          <a:xfrm>
            <a:off x="2231136" y="2490538"/>
            <a:ext cx="7729728" cy="4283242"/>
          </a:xfrm>
        </p:spPr>
        <p:txBody>
          <a:bodyPr>
            <a:normAutofit/>
          </a:bodyPr>
          <a:lstStyle/>
          <a:p>
            <a:r>
              <a:rPr lang="en-US" dirty="0"/>
              <a:t>In Carlton County we do not advise property owners as to what plan they should enroll in.  We do advise them to get the following information to make their decision:</a:t>
            </a:r>
          </a:p>
          <a:p>
            <a:pPr lvl="4"/>
            <a:r>
              <a:rPr lang="en-US" dirty="0"/>
              <a:t>Talk to the Assessor’s and  Auditor’s Office and see what the property tax savings maybe and if they are anticipating any changes to tax rates, etc.</a:t>
            </a:r>
          </a:p>
          <a:p>
            <a:pPr lvl="4"/>
            <a:r>
              <a:rPr lang="en-US" dirty="0"/>
              <a:t>Remind them if they build on the property 10 acres will come out of the reduced classification.  Also, if they have less than 30 acres, they will be completely dropped from the classification.</a:t>
            </a:r>
          </a:p>
          <a:p>
            <a:pPr lvl="4"/>
            <a:r>
              <a:rPr lang="en-US" dirty="0"/>
              <a:t>Talk to a DNR approved forester and get an idea of the cost of a WSP/FMP and if there is any cost sharing money available to offset that cost</a:t>
            </a:r>
          </a:p>
          <a:p>
            <a:pPr lvl="4"/>
            <a:r>
              <a:rPr lang="en-US" dirty="0"/>
              <a:t>Check the MN DOR website and see what the current payouts are for SFIA</a:t>
            </a:r>
          </a:p>
          <a:p>
            <a:pPr lvl="4"/>
            <a:r>
              <a:rPr lang="en-US" dirty="0"/>
              <a:t>Talk to your tax preparer,  attorney and / or estate planner to see how it will effect your income taxes</a:t>
            </a:r>
          </a:p>
          <a:p>
            <a:pPr marL="914400" lvl="4" indent="0">
              <a:buNone/>
            </a:pPr>
            <a:endParaRPr lang="en-US" dirty="0"/>
          </a:p>
        </p:txBody>
      </p:sp>
    </p:spTree>
    <p:extLst>
      <p:ext uri="{BB962C8B-B14F-4D97-AF65-F5344CB8AC3E}">
        <p14:creationId xmlns:p14="http://schemas.microsoft.com/office/powerpoint/2010/main" val="16669438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Do I have to allow public access?</a:t>
            </a:r>
          </a:p>
        </p:txBody>
      </p:sp>
      <p:sp>
        <p:nvSpPr>
          <p:cNvPr id="3" name="Content Placeholder 2"/>
          <p:cNvSpPr>
            <a:spLocks noGrp="1"/>
          </p:cNvSpPr>
          <p:nvPr>
            <p:ph idx="1"/>
          </p:nvPr>
        </p:nvSpPr>
        <p:spPr>
          <a:xfrm>
            <a:off x="2231136" y="2638045"/>
            <a:ext cx="7729728" cy="1536914"/>
          </a:xfrm>
        </p:spPr>
        <p:txBody>
          <a:bodyPr/>
          <a:lstStyle/>
          <a:p>
            <a:r>
              <a:rPr lang="en-US" dirty="0"/>
              <a:t>No, public access it not a requirement of the 2C Forest Management Classification.</a:t>
            </a:r>
          </a:p>
          <a:p>
            <a:endParaRPr lang="en-US" dirty="0"/>
          </a:p>
        </p:txBody>
      </p:sp>
    </p:spTree>
    <p:extLst>
      <p:ext uri="{BB962C8B-B14F-4D97-AF65-F5344CB8AC3E}">
        <p14:creationId xmlns:p14="http://schemas.microsoft.com/office/powerpoint/2010/main" val="40954944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What happens if I sell my land?</a:t>
            </a:r>
          </a:p>
        </p:txBody>
      </p:sp>
      <p:sp>
        <p:nvSpPr>
          <p:cNvPr id="3" name="Content Placeholder 2"/>
          <p:cNvSpPr>
            <a:spLocks noGrp="1"/>
          </p:cNvSpPr>
          <p:nvPr>
            <p:ph idx="1"/>
          </p:nvPr>
        </p:nvSpPr>
        <p:spPr/>
        <p:txBody>
          <a:bodyPr/>
          <a:lstStyle/>
          <a:p>
            <a:r>
              <a:rPr lang="en-US" dirty="0"/>
              <a:t>If you sell your land the new owners will need to apply for the 2C Managed Forest classification, have your WSP/FMP updated into their name and have it registered with the MN DNR.  Make sure they contact the County Assessor’s office as soon as the property transfers.  If application is not received by May 1</a:t>
            </a:r>
            <a:r>
              <a:rPr lang="en-US" baseline="30000" dirty="0"/>
              <a:t>st</a:t>
            </a:r>
            <a:r>
              <a:rPr lang="en-US" dirty="0"/>
              <a:t> they will be removed from the classification.</a:t>
            </a:r>
          </a:p>
          <a:p>
            <a:r>
              <a:rPr lang="en-US" dirty="0"/>
              <a:t>Carlton County sends out a “Transfer Letter” every time a 2C Property transfers.</a:t>
            </a:r>
          </a:p>
        </p:txBody>
      </p:sp>
    </p:spTree>
    <p:extLst>
      <p:ext uri="{BB962C8B-B14F-4D97-AF65-F5344CB8AC3E}">
        <p14:creationId xmlns:p14="http://schemas.microsoft.com/office/powerpoint/2010/main" val="1355252248"/>
      </p:ext>
    </p:extLst>
  </p:cSld>
  <p:clrMapOvr>
    <a:masterClrMapping/>
  </p:clrMapOvr>
</p:sld>
</file>

<file path=ppt/theme/theme1.xml><?xml version="1.0" encoding="utf-8"?>
<a:theme xmlns:a="http://schemas.openxmlformats.org/drawingml/2006/main" name="Parcel">
  <a:themeElements>
    <a:clrScheme name="Parcel">
      <a:dk1>
        <a:srgbClr val="000000"/>
      </a:dk1>
      <a:lt1>
        <a:sysClr val="window" lastClr="FFFFFF"/>
      </a:lt1>
      <a:dk2>
        <a:srgbClr val="5E5E5E"/>
      </a:dk2>
      <a:lt2>
        <a:srgbClr val="DDDDDD"/>
      </a:lt2>
      <a:accent1>
        <a:srgbClr val="A6B727"/>
      </a:accent1>
      <a:accent2>
        <a:srgbClr val="418AB3"/>
      </a:accent2>
      <a:accent3>
        <a:srgbClr val="F69200"/>
      </a:accent3>
      <a:accent4>
        <a:srgbClr val="838383"/>
      </a:accent4>
      <a:accent5>
        <a:srgbClr val="FEC306"/>
      </a:accent5>
      <a:accent6>
        <a:srgbClr val="DF5327"/>
      </a:accent6>
      <a:hlink>
        <a:srgbClr val="F59E00"/>
      </a:hlink>
      <a:folHlink>
        <a:srgbClr val="B2B2B2"/>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A425FB89-E954-4A2A-81DC-D90804A94DBA}"/>
    </a:ext>
  </a:extLst>
</a:theme>
</file>

<file path=ppt/theme/theme2.xml><?xml version="1.0" encoding="utf-8"?>
<a:theme xmlns:a="http://schemas.openxmlformats.org/drawingml/2006/main" name="Slice">
  <a:themeElements>
    <a:clrScheme name="Slice">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3FEC7C6-62A9-40C4-99D2-581AACACAA2F}"/>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Slice</Template>
  <TotalTime>1232</TotalTime>
  <Words>1781</Words>
  <Application>Microsoft Office PowerPoint</Application>
  <PresentationFormat>Widescreen</PresentationFormat>
  <Paragraphs>76</Paragraphs>
  <Slides>19</Slides>
  <Notes>0</Notes>
  <HiddenSlides>0</HiddenSlides>
  <MMClips>0</MMClips>
  <ScaleCrop>false</ScaleCrop>
  <HeadingPairs>
    <vt:vector size="6" baseType="variant">
      <vt:variant>
        <vt:lpstr>Fonts Used</vt:lpstr>
      </vt:variant>
      <vt:variant>
        <vt:i4>7</vt:i4>
      </vt:variant>
      <vt:variant>
        <vt:lpstr>Theme</vt:lpstr>
      </vt:variant>
      <vt:variant>
        <vt:i4>3</vt:i4>
      </vt:variant>
      <vt:variant>
        <vt:lpstr>Slide Titles</vt:lpstr>
      </vt:variant>
      <vt:variant>
        <vt:i4>19</vt:i4>
      </vt:variant>
    </vt:vector>
  </HeadingPairs>
  <TitlesOfParts>
    <vt:vector size="29" baseType="lpstr">
      <vt:lpstr>Arial</vt:lpstr>
      <vt:lpstr>Calibri</vt:lpstr>
      <vt:lpstr>Calibri Light</vt:lpstr>
      <vt:lpstr>Century Gothic</vt:lpstr>
      <vt:lpstr>Gill Sans MT</vt:lpstr>
      <vt:lpstr>Wingdings</vt:lpstr>
      <vt:lpstr>Wingdings 3</vt:lpstr>
      <vt:lpstr>Parcel</vt:lpstr>
      <vt:lpstr>Slice</vt:lpstr>
      <vt:lpstr>Office Theme</vt:lpstr>
      <vt:lpstr> A Day in the Life of a County Assessor:  The A, B &amp; 2C Basics   </vt:lpstr>
      <vt:lpstr>Brief overview of the 2c Managed Forest Classification</vt:lpstr>
      <vt:lpstr>What happens When a taxpayer asks about sfia or the 2c managed forest classification </vt:lpstr>
      <vt:lpstr>2C Managed Forest – Assessor Requirements </vt:lpstr>
      <vt:lpstr>REMINDER TIMELINE</vt:lpstr>
      <vt:lpstr>Frequently ask questions</vt:lpstr>
      <vt:lpstr>What should i choose,  2c or sfia?</vt:lpstr>
      <vt:lpstr>Do I have to allow public access?</vt:lpstr>
      <vt:lpstr>What happens if I sell my land?</vt:lpstr>
      <vt:lpstr>The county / township made me plat my land - does it qualify for 2C?</vt:lpstr>
      <vt:lpstr>What if I decide to build on the property I want to enroll in 2c?</vt:lpstr>
      <vt:lpstr>WHAT IS CONSIDER A MINOR ANCILLARY STRUCTURE?</vt:lpstr>
      <vt:lpstr>What if I decide to put a camper on the property that is enrolled in 2c?</vt:lpstr>
      <vt:lpstr>What is the forester going to make me do? Can I log my property? What if I just logged it?</vt:lpstr>
      <vt:lpstr>What if I want to get out of the 2c program? Are there any penalties?</vt:lpstr>
      <vt:lpstr>Can I enroll my agricultural land in 2C?</vt:lpstr>
      <vt:lpstr>Does my forest management plan expire? How will I know?</vt:lpstr>
      <vt:lpstr>What are some good resources for my 2c classification?</vt:lpstr>
      <vt:lpstr>Final Thoughts?</vt:lpstr>
    </vt:vector>
  </TitlesOfParts>
  <Company>Carlton County, MN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Assessor’S Office Overview </dc:title>
  <dc:creator>Kyle Holmes</dc:creator>
  <cp:lastModifiedBy>Donna House</cp:lastModifiedBy>
  <cp:revision>60</cp:revision>
  <cp:lastPrinted>2019-03-04T18:02:04Z</cp:lastPrinted>
  <dcterms:created xsi:type="dcterms:W3CDTF">2019-01-30T21:29:44Z</dcterms:created>
  <dcterms:modified xsi:type="dcterms:W3CDTF">2024-09-03T17:33:27Z</dcterms:modified>
</cp:coreProperties>
</file>

<file path=docProps/thumbnail.jpeg>
</file>