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4"/>
  </p:sldMasterIdLst>
  <p:notesMasterIdLst>
    <p:notesMasterId r:id="rId11"/>
  </p:notesMasterIdLst>
  <p:handoutMasterIdLst>
    <p:handoutMasterId r:id="rId12"/>
  </p:handoutMasterIdLst>
  <p:sldIdLst>
    <p:sldId id="264" r:id="rId5"/>
    <p:sldId id="943" r:id="rId6"/>
    <p:sldId id="944" r:id="rId7"/>
    <p:sldId id="946" r:id="rId8"/>
    <p:sldId id="945" r:id="rId9"/>
    <p:sldId id="268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700"/>
    <a:srgbClr val="78BE21"/>
    <a:srgbClr val="461F47"/>
    <a:srgbClr val="528316"/>
    <a:srgbClr val="8A7300"/>
    <a:srgbClr val="99D1FF"/>
    <a:srgbClr val="D6EDFF"/>
    <a:srgbClr val="003865"/>
    <a:srgbClr val="000000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D94E3B-C2C0-45FB-A59E-337FDC12BC26}" v="5" dt="2024-09-06T19:48:12.3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6383" autoAdjust="0"/>
  </p:normalViewPr>
  <p:slideViewPr>
    <p:cSldViewPr snapToGrid="0">
      <p:cViewPr varScale="1">
        <p:scale>
          <a:sx n="107" d="100"/>
          <a:sy n="107" d="100"/>
        </p:scale>
        <p:origin x="63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277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2A04DE5-F1A9-4D45-BF54-BEFDBA739CA2}" type="datetimeFigureOut">
              <a:rPr lang="en-US" smtClean="0">
                <a:latin typeface="Calibri" panose="020F0502020204030204" pitchFamily="34" charset="0"/>
              </a:rPr>
              <a:t>9/17/2024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886E1E-70B3-41D2-AD41-BEE4979EC759}" type="slidenum">
              <a:rPr lang="en-US" smtClean="0">
                <a:latin typeface="Calibri" panose="020F0502020204030204" pitchFamily="34" charset="0"/>
              </a:rPr>
              <a:t>‹#›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1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50CD39D-89B0-4C68-805A-35C75A7C20C8}" type="datetimeFigureOut">
              <a:rPr lang="en-US" smtClean="0"/>
              <a:pPr/>
              <a:t>9/17/2024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9F08466-AEA7-4FC0-9459-6A32F61DA2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7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31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 is co-administered -  DOR and DNR</a:t>
            </a:r>
          </a:p>
          <a:p>
            <a:r>
              <a:rPr lang="en-US" dirty="0"/>
              <a:t>Statutory framework  - Chapter 290C</a:t>
            </a:r>
          </a:p>
          <a:p>
            <a:r>
              <a:rPr lang="en-US" dirty="0"/>
              <a:t>Provides Incentive payments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43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737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 is co-administered -  DOR and DNR</a:t>
            </a:r>
          </a:p>
          <a:p>
            <a:r>
              <a:rPr lang="en-US" dirty="0"/>
              <a:t>Statutory framework  - Chapter 290C</a:t>
            </a:r>
          </a:p>
          <a:p>
            <a:r>
              <a:rPr lang="en-US" dirty="0"/>
              <a:t>Provides Incentive payments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95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08466-AEA7-4FC0-9459-6A32F61DA29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185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Logo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 txBox="1">
            <a:spLocks/>
          </p:cNvSpPr>
          <p:nvPr userDrawn="1"/>
        </p:nvSpPr>
        <p:spPr bwMode="black">
          <a:xfrm>
            <a:off x="0" y="4092602"/>
            <a:ext cx="12192000" cy="1295182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2" name="Title 2"/>
          <p:cNvSpPr>
            <a:spLocks noGrp="1"/>
          </p:cNvSpPr>
          <p:nvPr>
            <p:ph type="ctrTitle" hasCustomPrompt="1"/>
          </p:nvPr>
        </p:nvSpPr>
        <p:spPr bwMode="white">
          <a:xfrm>
            <a:off x="266700" y="4092602"/>
            <a:ext cx="11658600" cy="1295182"/>
          </a:xfrm>
          <a:noFill/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3"/>
          <p:cNvSpPr/>
          <p:nvPr userDrawn="1"/>
        </p:nvSpPr>
        <p:spPr bwMode="white"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838200" y="5644883"/>
            <a:ext cx="10515600" cy="71146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| Job Title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9" name="Slide Number Placeholder 7"/>
          <p:cNvSpPr>
            <a:spLocks noGrp="1"/>
          </p:cNvSpPr>
          <p:nvPr>
            <p:ph type="sldNum" sz="quarter" idx="16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text, sign, tableware, plate&#10;&#10;Description automatically generated">
            <a:extLst>
              <a:ext uri="{FF2B5EF4-FFF2-40B4-BE49-F238E27FC236}">
                <a16:creationId xmlns:a16="http://schemas.microsoft.com/office/drawing/2014/main" id="{E9A510B1-B639-4F58-83D6-C0E054E8CF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49" y="2012076"/>
            <a:ext cx="5941301" cy="85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11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98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Blue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10515600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25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ight Gray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gray">
          <a:xfrm>
            <a:off x="838200" y="1366345"/>
            <a:ext cx="10515600" cy="478839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870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, Image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/>
          </p:nvPr>
        </p:nvSpPr>
        <p:spPr bwMode="lt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26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Dark, Image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/>
          </p:nvPr>
        </p:nvSpPr>
        <p:spPr bwMode="lt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987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Blue, Image)">
    <p:bg bwMode="black">
      <p:bgPr>
        <a:gradFill>
          <a:gsLst>
            <a:gs pos="100000">
              <a:schemeClr val="tx1">
                <a:lumMod val="80000"/>
              </a:schemeClr>
            </a:gs>
            <a:gs pos="63000">
              <a:schemeClr val="tx1"/>
            </a:gs>
            <a:gs pos="86000">
              <a:schemeClr val="tx1">
                <a:lumMod val="9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0"/>
          </p:nvPr>
        </p:nvSpPr>
        <p:spPr bwMode="white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 bwMode="lt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Light Gray, Image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0"/>
          </p:nvPr>
        </p:nvSpPr>
        <p:spPr bwMode="gray">
          <a:xfrm>
            <a:off x="838200" y="1366345"/>
            <a:ext cx="6234953" cy="4788393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 bwMode="gray">
          <a:xfrm>
            <a:off x="7653566" y="1364826"/>
            <a:ext cx="4538434" cy="4538434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490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-Up Vertical)">
    <p:bg bwMode="gray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981899"/>
            <a:ext cx="2094842" cy="20948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581719" y="432139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378C81C-38CA-4D22-9B63-324111B493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3645813" y="1981899"/>
            <a:ext cx="2093976" cy="20939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3421563" y="4345147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E4B3DD3E-4071-4513-9DAD-DBBE02E05F5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484428" y="1981899"/>
            <a:ext cx="2093976" cy="20939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6261407" y="4333272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03E6E0CE-BDC5-4A27-A3F6-F46D21F7DFC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323043" y="2002884"/>
            <a:ext cx="2093976" cy="20939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9101251" y="4341161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3" name="Date Placeholder 11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19" name="Footer Placeholder 12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56683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3 Up Vertical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55F61E2-2EE6-4C2E-9E57-37997A4DF66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1579175" y="1959680"/>
            <a:ext cx="2322576" cy="23225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46922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49921214-0833-4B73-BEEC-FC86E7FF789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4822185" y="1959680"/>
            <a:ext cx="2322576" cy="23225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471223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F5B35329-7A36-4EF4-A793-2D020420E2A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8065195" y="1959680"/>
            <a:ext cx="2322576" cy="232257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7955245" y="4564988"/>
            <a:ext cx="2542477" cy="7239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Job Title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19" name="Footer Placeholder 10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2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380363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4-Up Horizontal)">
    <p:bg bwMode="gray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0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6331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5"/>
          </p:nvPr>
        </p:nvSpPr>
        <p:spPr bwMode="black">
          <a:xfrm>
            <a:off x="2876550" y="1674771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5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3939360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167477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9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199805" y="3939361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20"/>
          </p:nvPr>
        </p:nvSpPr>
        <p:spPr bwMode="black"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1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29" name="Footer Placeholder 12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26325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Reversed Logo)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 txBox="1">
            <a:spLocks/>
          </p:cNvSpPr>
          <p:nvPr userDrawn="1"/>
        </p:nvSpPr>
        <p:spPr bwMode="ltGray">
          <a:xfrm>
            <a:off x="0" y="4092604"/>
            <a:ext cx="12192000" cy="1295182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3" name="Title 2"/>
          <p:cNvSpPr>
            <a:spLocks noGrp="1"/>
          </p:cNvSpPr>
          <p:nvPr>
            <p:ph type="ctrTitle" hasCustomPrompt="1"/>
          </p:nvPr>
        </p:nvSpPr>
        <p:spPr bwMode="black">
          <a:xfrm>
            <a:off x="266700" y="4092602"/>
            <a:ext cx="11658600" cy="1295182"/>
          </a:xfrm>
          <a:noFill/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3"/>
          <p:cNvSpPr/>
          <p:nvPr userDrawn="1"/>
        </p:nvSpPr>
        <p:spPr bwMode="white">
          <a:xfrm>
            <a:off x="0" y="5387786"/>
            <a:ext cx="12192000" cy="1470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838200" y="5644883"/>
            <a:ext cx="10515600" cy="711465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| Job Title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9" name="Slide Number Placeholder 7"/>
          <p:cNvSpPr>
            <a:spLocks noGrp="1"/>
          </p:cNvSpPr>
          <p:nvPr>
            <p:ph type="sldNum" sz="quarter" idx="16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7" name="Picture 26" descr="Minnesota Department of Revenue logo">
            <a:extLst>
              <a:ext uri="{FF2B5EF4-FFF2-40B4-BE49-F238E27FC236}">
                <a16:creationId xmlns:a16="http://schemas.microsoft.com/office/drawing/2014/main" id="{AB641E0A-B6AC-4041-BBFD-374EC6378E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048" y="-3420200"/>
            <a:ext cx="10723011" cy="611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892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(2-Up Horizontal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2571729"/>
            <a:ext cx="1858809" cy="185880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257173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7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20" name="Footer Placeholder 8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0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34532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4-Up Vertic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1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581719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646176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3421563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486020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6261407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325864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9101251" y="4341161"/>
            <a:ext cx="2542477" cy="162783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" name="Date Placeholder 11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20" name="Footer Placeholder 12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9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23646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3-Up Vertic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697855" y="1981899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473242" y="4345146"/>
            <a:ext cx="2542477" cy="162385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36052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 bwMode="black">
          <a:xfrm>
            <a:off x="4712235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74249" y="1967573"/>
            <a:ext cx="2094842" cy="209484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7949636" y="4345147"/>
            <a:ext cx="2542477" cy="1623852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20" name="Footer Placeholder 10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9" name="Rectangle 12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47374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4-Up Horizont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806331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5"/>
          </p:nvPr>
        </p:nvSpPr>
        <p:spPr bwMode="black">
          <a:xfrm>
            <a:off x="2876550" y="3939361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167477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1674772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199805" y="3939361"/>
            <a:ext cx="1858809" cy="185880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20"/>
          </p:nvPr>
        </p:nvSpPr>
        <p:spPr bwMode="black">
          <a:xfrm>
            <a:off x="8270023" y="3939360"/>
            <a:ext cx="2866328" cy="1858809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1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20" name="Footer Placeholder 12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14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2069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(2-Up Horizontal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806332" y="2800328"/>
            <a:ext cx="1858809" cy="1858809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/>
          </p:nvPr>
        </p:nvSpPr>
        <p:spPr bwMode="black">
          <a:xfrm>
            <a:off x="2876550" y="2800329"/>
            <a:ext cx="2866328" cy="1858809"/>
          </a:xfrm>
          <a:noFill/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99805" y="2800328"/>
            <a:ext cx="1858809" cy="1858809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/>
          </p:nvPr>
        </p:nvSpPr>
        <p:spPr bwMode="black">
          <a:xfrm>
            <a:off x="8270023" y="2800329"/>
            <a:ext cx="2866328" cy="1858809"/>
          </a:xfrm>
          <a:noFill/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Font typeface="Arial" panose="020B0604020202020204" pitchFamily="34" charset="0"/>
              <a:buNone/>
              <a:defRPr sz="1800"/>
            </a:lvl3pPr>
            <a:lvl4pPr marL="1371600" indent="0">
              <a:buFont typeface="Arial" panose="020B0604020202020204" pitchFamily="34" charset="0"/>
              <a:buNone/>
              <a:defRPr sz="1800"/>
            </a:lvl4pPr>
            <a:lvl5pPr marL="1828800" indent="0">
              <a:buFont typeface="Arial" panose="020B0604020202020204" pitchFamily="34" charset="0"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20" name="Footer Placeholder 8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10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228129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or Objects (10-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7" name="Content Placeholder 3"/>
          <p:cNvSpPr>
            <a:spLocks noGrp="1"/>
          </p:cNvSpPr>
          <p:nvPr>
            <p:ph sz="half" idx="15" hasCustomPrompt="1"/>
          </p:nvPr>
        </p:nvSpPr>
        <p:spPr bwMode="gray">
          <a:xfrm>
            <a:off x="301038" y="1600201"/>
            <a:ext cx="2069630" cy="217170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35" name="Content Placeholder 4"/>
          <p:cNvSpPr>
            <a:spLocks noGrp="1"/>
          </p:cNvSpPr>
          <p:nvPr>
            <p:ph sz="half" idx="27" hasCustomPrompt="1"/>
          </p:nvPr>
        </p:nvSpPr>
        <p:spPr bwMode="gray">
          <a:xfrm>
            <a:off x="2676908" y="1600200"/>
            <a:ext cx="2069630" cy="217170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36" name="Content Placeholder 5"/>
          <p:cNvSpPr>
            <a:spLocks noGrp="1"/>
          </p:cNvSpPr>
          <p:nvPr>
            <p:ph sz="half" idx="28" hasCustomPrompt="1"/>
          </p:nvPr>
        </p:nvSpPr>
        <p:spPr bwMode="gray">
          <a:xfrm>
            <a:off x="5061185" y="1600202"/>
            <a:ext cx="2069630" cy="2171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38" name="Content Placeholder 6"/>
          <p:cNvSpPr>
            <a:spLocks noGrp="1"/>
          </p:cNvSpPr>
          <p:nvPr>
            <p:ph sz="half" idx="29" hasCustomPrompt="1"/>
          </p:nvPr>
        </p:nvSpPr>
        <p:spPr bwMode="gray">
          <a:xfrm>
            <a:off x="7450666" y="1600200"/>
            <a:ext cx="2069630" cy="2171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39" name="Content Placeholder 7"/>
          <p:cNvSpPr>
            <a:spLocks noGrp="1"/>
          </p:cNvSpPr>
          <p:nvPr>
            <p:ph sz="half" idx="30" hasCustomPrompt="1"/>
          </p:nvPr>
        </p:nvSpPr>
        <p:spPr bwMode="gray">
          <a:xfrm>
            <a:off x="9809451" y="1600199"/>
            <a:ext cx="2069630" cy="2171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half" idx="31" hasCustomPrompt="1"/>
          </p:nvPr>
        </p:nvSpPr>
        <p:spPr bwMode="gray">
          <a:xfrm>
            <a:off x="295833" y="4000500"/>
            <a:ext cx="2069630" cy="2171701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16" name="Content Placeholder 9"/>
          <p:cNvSpPr>
            <a:spLocks noGrp="1"/>
          </p:cNvSpPr>
          <p:nvPr>
            <p:ph sz="half" idx="32" hasCustomPrompt="1"/>
          </p:nvPr>
        </p:nvSpPr>
        <p:spPr bwMode="gray">
          <a:xfrm>
            <a:off x="2671704" y="4000499"/>
            <a:ext cx="2069630" cy="2171701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17" name="Content Placeholder 10"/>
          <p:cNvSpPr>
            <a:spLocks noGrp="1"/>
          </p:cNvSpPr>
          <p:nvPr>
            <p:ph sz="half" idx="33" hasCustomPrompt="1"/>
          </p:nvPr>
        </p:nvSpPr>
        <p:spPr bwMode="gray">
          <a:xfrm>
            <a:off x="5055980" y="4000501"/>
            <a:ext cx="2069630" cy="2171699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18" name="Content Placeholder 11"/>
          <p:cNvSpPr>
            <a:spLocks noGrp="1"/>
          </p:cNvSpPr>
          <p:nvPr>
            <p:ph sz="half" idx="34" hasCustomPrompt="1"/>
          </p:nvPr>
        </p:nvSpPr>
        <p:spPr bwMode="gray">
          <a:xfrm>
            <a:off x="7445462" y="4000499"/>
            <a:ext cx="2069630" cy="2171699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19" name="Content Placeholder 12"/>
          <p:cNvSpPr>
            <a:spLocks noGrp="1"/>
          </p:cNvSpPr>
          <p:nvPr>
            <p:ph sz="half" idx="35" hasCustomPrompt="1"/>
          </p:nvPr>
        </p:nvSpPr>
        <p:spPr bwMode="gray">
          <a:xfrm>
            <a:off x="9804246" y="4000498"/>
            <a:ext cx="2069630" cy="2171699"/>
          </a:xfrm>
          <a:noFill/>
        </p:spPr>
        <p:txBody>
          <a:bodyPr>
            <a:normAutofit/>
          </a:bodyPr>
          <a:lstStyle>
            <a:lvl1pPr marL="0" indent="0">
              <a:buNone/>
              <a:defRPr sz="2500"/>
            </a:lvl1pPr>
            <a:lvl2pPr marL="391993" indent="0">
              <a:buNone/>
              <a:defRPr/>
            </a:lvl2pPr>
            <a:lvl3pPr marL="732244" indent="0">
              <a:buNone/>
              <a:defRPr/>
            </a:lvl3pPr>
            <a:lvl4pPr marL="1074062" indent="0">
              <a:buNone/>
              <a:defRPr/>
            </a:lvl4pPr>
            <a:lvl5pPr marL="1414312" indent="0">
              <a:buNone/>
              <a:defRPr/>
            </a:lvl5pPr>
          </a:lstStyle>
          <a:p>
            <a:pPr lvl="0"/>
            <a:r>
              <a:rPr lang="en-US" dirty="0"/>
              <a:t>Click icon to add object</a:t>
            </a:r>
          </a:p>
        </p:txBody>
      </p:sp>
      <p:sp>
        <p:nvSpPr>
          <p:cNvPr id="20" name="Date Placeholder 13"/>
          <p:cNvSpPr>
            <a:spLocks noGrp="1"/>
          </p:cNvSpPr>
          <p:nvPr>
            <p:ph type="dt" sz="half" idx="10"/>
          </p:nvPr>
        </p:nvSpPr>
        <p:spPr bwMode="black"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Footer Placeholder 1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22" name="Slide Number Placeholder 15"/>
          <p:cNvSpPr>
            <a:spLocks noGrp="1"/>
          </p:cNvSpPr>
          <p:nvPr>
            <p:ph type="sldNum" sz="quarter" idx="12"/>
          </p:nvPr>
        </p:nvSpPr>
        <p:spPr bwMode="black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Rectangle 16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1377337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Blue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 userDrawn="1"/>
        </p:nvSpPr>
        <p:spPr bwMode="black">
          <a:xfrm>
            <a:off x="-1" y="5638800"/>
            <a:ext cx="12192000" cy="1219200"/>
          </a:xfrm>
          <a:prstGeom prst="rect">
            <a:avLst/>
          </a:prstGeom>
          <a:solidFill>
            <a:srgbClr val="003865"/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5638801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5638797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0451126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Dark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 userDrawn="1"/>
        </p:nvSpPr>
        <p:spPr bwMode="black">
          <a:xfrm>
            <a:off x="-1" y="5638801"/>
            <a:ext cx="12192000" cy="1219200"/>
          </a:xfrm>
          <a:prstGeom prst="rect">
            <a:avLst/>
          </a:prstGeom>
          <a:solidFill>
            <a:srgbClr val="0D0D0D">
              <a:alpha val="87843"/>
            </a:srgbClr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5638801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0" y="2"/>
            <a:ext cx="12192000" cy="563879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978873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Green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 userDrawn="1"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rgbClr val="78BE21"/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266700" y="5638800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0" y="3"/>
            <a:ext cx="12192000" cy="56387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34237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(Light Gray Titl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 userDrawn="1"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rgbClr val="E8E8E8">
              <a:alpha val="87843"/>
            </a:srgbClr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266700" y="5638800"/>
            <a:ext cx="11658600" cy="12192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0" y="3"/>
            <a:ext cx="12192000" cy="563879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03797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Photo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 txBox="1">
            <a:spLocks/>
          </p:cNvSpPr>
          <p:nvPr userDrawn="1"/>
        </p:nvSpPr>
        <p:spPr bwMode="black">
          <a:xfrm>
            <a:off x="0" y="3477837"/>
            <a:ext cx="12192000" cy="1295182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2"/>
          <p:cNvSpPr>
            <a:spLocks noGrp="1"/>
          </p:cNvSpPr>
          <p:nvPr>
            <p:ph type="ctrTitle" hasCustomPrompt="1"/>
          </p:nvPr>
        </p:nvSpPr>
        <p:spPr bwMode="white">
          <a:xfrm>
            <a:off x="266700" y="3477837"/>
            <a:ext cx="11658600" cy="1295182"/>
          </a:xfrm>
          <a:noFill/>
        </p:spPr>
        <p:txBody>
          <a:bodyPr wrap="square" lIns="182880" tIns="91440" rIns="182880" bIns="9144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the slideshow title</a:t>
            </a:r>
          </a:p>
        </p:txBody>
      </p:sp>
      <p:sp>
        <p:nvSpPr>
          <p:cNvPr id="3" name="Rectangle 3"/>
          <p:cNvSpPr/>
          <p:nvPr userDrawn="1"/>
        </p:nvSpPr>
        <p:spPr bwMode="auto">
          <a:xfrm>
            <a:off x="0" y="4773019"/>
            <a:ext cx="12192000" cy="2084981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 bwMode="black">
          <a:xfrm>
            <a:off x="838200" y="5041204"/>
            <a:ext cx="10515600" cy="109712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| Job Title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5766153" y="6138332"/>
            <a:ext cx="5587647" cy="365125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Working together to fund the future for all of Minnesota | revenue.state.mn.us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 bwMode="gray">
          <a:xfrm>
            <a:off x="0" y="0"/>
            <a:ext cx="12192000" cy="338073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Picture 4" descr="A picture containing text, sign, tableware, plate&#10;&#10;Description automatically generated">
            <a:extLst>
              <a:ext uri="{FF2B5EF4-FFF2-40B4-BE49-F238E27FC236}">
                <a16:creationId xmlns:a16="http://schemas.microsoft.com/office/drawing/2014/main" id="{91A4F4B9-7B6E-4FFC-9168-EF9EF198D7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53" y="6040160"/>
            <a:ext cx="3206503" cy="46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24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Dark Horizontal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6012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Dark Vertical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38200" y="1365203"/>
            <a:ext cx="10515600" cy="156718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16399159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Full Window Dark)">
    <p:bg bwMode="black">
      <p:bgPr>
        <a:gradFill>
          <a:gsLst>
            <a:gs pos="100000">
              <a:schemeClr val="tx2">
                <a:lumMod val="95000"/>
                <a:lumOff val="5000"/>
              </a:schemeClr>
            </a:gs>
            <a:gs pos="45000">
              <a:schemeClr val="tx2">
                <a:lumMod val="85000"/>
                <a:lumOff val="15000"/>
              </a:schemeClr>
            </a:gs>
            <a:gs pos="86000">
              <a:schemeClr val="tx2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1264693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icture Placeholder 3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1813862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3648725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Light Gray Horizontal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815897" y="287066"/>
            <a:ext cx="3521927" cy="273491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 bwMode="black">
          <a:xfrm>
            <a:off x="815975" y="3211513"/>
            <a:ext cx="3521849" cy="247560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 bwMode="black"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3"/>
          </p:nvPr>
        </p:nvSpPr>
        <p:spPr bwMode="black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378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Light Gray Vertical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 bwMode="black">
          <a:xfrm>
            <a:off x="838200" y="1365203"/>
            <a:ext cx="10515600" cy="156718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icture Placeholder 4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8942905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Full Window Light Gray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1264693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Picture Placeholder 3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1813862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10647510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Blue Horizontal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976787" y="504855"/>
            <a:ext cx="9618920" cy="5413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1067565"/>
            <a:ext cx="9516215" cy="485060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326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Blue Vertical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38200" y="1365203"/>
            <a:ext cx="10515600" cy="1567183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3222702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Picture Placeholder 4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3771871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40340284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Full Window Blue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73458" y="1264693"/>
            <a:ext cx="9387470" cy="528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icture Placeholder 3" descr="Screensho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1373459" y="1813862"/>
            <a:ext cx="9287236" cy="473388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5757137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Computer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/>
          </p:nvPr>
        </p:nvSpPr>
        <p:spPr bwMode="white">
          <a:xfrm>
            <a:off x="815975" y="3211513"/>
            <a:ext cx="3521849" cy="2475609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3" descr="Compu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12851" y="434836"/>
            <a:ext cx="6828661" cy="605071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" name="Picture Placeholder 4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7" y="691882"/>
            <a:ext cx="6300787" cy="341153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75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 txBox="1">
            <a:spLocks/>
          </p:cNvSpPr>
          <p:nvPr userDrawn="1"/>
        </p:nvSpPr>
        <p:spPr bwMode="black">
          <a:xfrm>
            <a:off x="0" y="4188561"/>
            <a:ext cx="12192000" cy="119922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2"/>
          <p:cNvSpPr>
            <a:spLocks noGrp="1"/>
          </p:cNvSpPr>
          <p:nvPr>
            <p:ph type="ctrTitle" hasCustomPrompt="1"/>
          </p:nvPr>
        </p:nvSpPr>
        <p:spPr bwMode="white">
          <a:xfrm>
            <a:off x="266700" y="4188564"/>
            <a:ext cx="11658600" cy="1199223"/>
          </a:xfrm>
          <a:noFill/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3" name="Rectangle 3"/>
          <p:cNvSpPr/>
          <p:nvPr userDrawn="1"/>
        </p:nvSpPr>
        <p:spPr bwMode="auto">
          <a:xfrm>
            <a:off x="0" y="5387786"/>
            <a:ext cx="12192000" cy="147021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 hasCustomPrompt="1"/>
          </p:nvPr>
        </p:nvSpPr>
        <p:spPr bwMode="black">
          <a:xfrm>
            <a:off x="838200" y="5644884"/>
            <a:ext cx="10515600" cy="711464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| Job Title</a:t>
            </a:r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5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9" name="Slide Number Placeholder 7"/>
          <p:cNvSpPr>
            <a:spLocks noGrp="1"/>
          </p:cNvSpPr>
          <p:nvPr>
            <p:ph type="sldNum" sz="quarter" idx="16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789113"/>
            <a:ext cx="12192000" cy="22987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pic>
        <p:nvPicPr>
          <p:cNvPr id="5" name="Picture 4" descr="A picture containing text, sign, tableware, plate&#10;&#10;Description automatically generated">
            <a:extLst>
              <a:ext uri="{FF2B5EF4-FFF2-40B4-BE49-F238E27FC236}">
                <a16:creationId xmlns:a16="http://schemas.microsoft.com/office/drawing/2014/main" id="{343B7DBB-6831-4847-A4AC-40BF1E216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273" y="652558"/>
            <a:ext cx="3206503" cy="46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50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(Computer, Tablet, Phone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7"/>
          <a:stretch/>
        </p:blipFill>
        <p:spPr bwMode="gray">
          <a:xfrm>
            <a:off x="513807" y="300788"/>
            <a:ext cx="11412844" cy="6506515"/>
          </a:xfrm>
          <a:prstGeom prst="rect">
            <a:avLst/>
          </a:prstGeom>
        </p:spPr>
      </p:pic>
      <p:sp>
        <p:nvSpPr>
          <p:cNvPr id="13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815897" y="287066"/>
            <a:ext cx="3521927" cy="2734914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968188" y="4352926"/>
            <a:ext cx="894231" cy="1570503"/>
          </a:xfrm>
        </p:spPr>
        <p:txBody>
          <a:bodyPr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950"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393577" y="3413074"/>
            <a:ext cx="1848970" cy="2458337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4976788" y="691883"/>
            <a:ext cx="6298572" cy="336913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screenshot</a:t>
            </a: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1"/>
          </p:nvPr>
        </p:nvSpPr>
        <p:spPr bwMode="white">
          <a:xfrm>
            <a:off x="838200" y="6356350"/>
            <a:ext cx="135859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 bwMode="white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3675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Blue Background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6449201A-9881-4BD5-9EDB-134148F796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0B050E54-664D-466A-8DB7-324C516C80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1387736" y="1052945"/>
            <a:ext cx="9488245" cy="3227832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“Click to edit quote.”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1906A78E-2FCE-427D-98A4-31316D7752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387736" y="4488873"/>
            <a:ext cx="9488245" cy="65328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edit name or subtext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9662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Teal Background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Shape, rectangle&#10;&#10;Description automatically generated">
            <a:extLst>
              <a:ext uri="{FF2B5EF4-FFF2-40B4-BE49-F238E27FC236}">
                <a16:creationId xmlns:a16="http://schemas.microsoft.com/office/drawing/2014/main" id="{28F32915-284F-4F48-8220-F8136AD1F2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1387736" y="1052945"/>
            <a:ext cx="9488245" cy="3227832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“Click to edit quote.”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387736" y="4488873"/>
            <a:ext cx="9488245" cy="65328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edit name or subtext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978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Minimal (Blue Background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C3814C0D-95ED-4173-8AC0-4AB29FDCB9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415839" y="760288"/>
            <a:ext cx="8091163" cy="416340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“Click to add quote.”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415839" y="5163327"/>
            <a:ext cx="8091163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add name or subtext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533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Minimal (Teal Background)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C3814C0D-95ED-4173-8AC0-4AB29FDCB9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71113A8F-A3E6-4773-A564-980D4D0C4F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415839" y="760288"/>
            <a:ext cx="8091163" cy="416340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“Click to add quote.”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DA8B1812-DAFE-4A6A-B301-7770908A2B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415839" y="5163327"/>
            <a:ext cx="8091163" cy="101573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- Click to add name or subtext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35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8C1F7E9D-0503-4BE4-8143-B788D47265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black">
          <a:xfrm>
            <a:off x="3305909" y="633187"/>
            <a:ext cx="5580183" cy="80875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baseline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/>
              <a:t>Click to add title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1562BBE-B5B7-42B5-8ABD-CE74CD647F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8113" y="1755775"/>
            <a:ext cx="9434512" cy="4151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 bwMode="white">
          <a:xfrm>
            <a:off x="9891132" y="6356350"/>
            <a:ext cx="14626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869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y the Numbers (5-Up with Icons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>
            <a:extLst>
              <a:ext uri="{FF2B5EF4-FFF2-40B4-BE49-F238E27FC236}">
                <a16:creationId xmlns:a16="http://schemas.microsoft.com/office/drawing/2014/main" id="{A5D6346A-285F-46E0-9AAB-F8F29A1C2BC6}"/>
              </a:ext>
            </a:extLst>
          </p:cNvPr>
          <p:cNvSpPr/>
          <p:nvPr userDrawn="1"/>
        </p:nvSpPr>
        <p:spPr bwMode="black">
          <a:xfrm>
            <a:off x="4060951" y="0"/>
            <a:ext cx="4063999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 userDrawn="1">
            <p:ph type="title" hasCustomPrompt="1"/>
          </p:nvPr>
        </p:nvSpPr>
        <p:spPr bwMode="white">
          <a:xfrm>
            <a:off x="4325757" y="363682"/>
            <a:ext cx="3531339" cy="2809009"/>
          </a:xfrm>
          <a:noFill/>
        </p:spPr>
        <p:txBody>
          <a:bodyPr lIns="0" rIns="0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8B1D6FB0-3CFA-4F98-9E32-13372A146E50}"/>
              </a:ext>
            </a:extLst>
          </p:cNvPr>
          <p:cNvSpPr/>
          <p:nvPr userDrawn="1"/>
        </p:nvSpPr>
        <p:spPr>
          <a:xfrm>
            <a:off x="-3048" y="0"/>
            <a:ext cx="4063999" cy="3429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91253B02-FE9E-42BD-9273-EB07447C42F2}"/>
              </a:ext>
            </a:extLst>
          </p:cNvPr>
          <p:cNvSpPr/>
          <p:nvPr userDrawn="1"/>
        </p:nvSpPr>
        <p:spPr>
          <a:xfrm>
            <a:off x="8124953" y="0"/>
            <a:ext cx="4063999" cy="3429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FA95525E-0F0F-42A1-814D-8A0F5F6C9504}"/>
              </a:ext>
            </a:extLst>
          </p:cNvPr>
          <p:cNvSpPr/>
          <p:nvPr userDrawn="1"/>
        </p:nvSpPr>
        <p:spPr>
          <a:xfrm>
            <a:off x="0" y="3429000"/>
            <a:ext cx="4063999" cy="3429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E2F620B4-FC61-4BCB-BFAB-5DAE7EDBC3A1}"/>
              </a:ext>
            </a:extLst>
          </p:cNvPr>
          <p:cNvSpPr/>
          <p:nvPr userDrawn="1"/>
        </p:nvSpPr>
        <p:spPr>
          <a:xfrm>
            <a:off x="4063999" y="3429000"/>
            <a:ext cx="4063999" cy="3429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6D8EBE3F-0971-43E7-9934-99422D606481}"/>
              </a:ext>
            </a:extLst>
          </p:cNvPr>
          <p:cNvSpPr/>
          <p:nvPr userDrawn="1"/>
        </p:nvSpPr>
        <p:spPr>
          <a:xfrm>
            <a:off x="8128001" y="3429000"/>
            <a:ext cx="4063999" cy="3429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D8DD7EF7-A01F-4BC7-80C9-B7ED221F639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565351" y="347961"/>
            <a:ext cx="1025659" cy="102565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3" name="Content Placeholder 9"/>
          <p:cNvSpPr>
            <a:spLocks noGrp="1"/>
          </p:cNvSpPr>
          <p:nvPr userDrawn="1">
            <p:ph idx="1" hasCustomPrompt="1"/>
          </p:nvPr>
        </p:nvSpPr>
        <p:spPr bwMode="gray">
          <a:xfrm>
            <a:off x="360218" y="1683143"/>
            <a:ext cx="3435927" cy="1524000"/>
          </a:xfrm>
          <a:noFill/>
        </p:spPr>
        <p:txBody>
          <a:bodyPr/>
          <a:lstStyle>
            <a:lvl1pPr marL="0" indent="0" algn="ctr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Picture Placeholder 10">
            <a:extLst>
              <a:ext uri="{FF2B5EF4-FFF2-40B4-BE49-F238E27FC236}">
                <a16:creationId xmlns:a16="http://schemas.microsoft.com/office/drawing/2014/main" id="{D04436AB-D3A4-4BCB-A795-5F8437FE2E8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9668035" y="293132"/>
            <a:ext cx="1025659" cy="102565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8" name="Content Placeholder 11">
            <a:extLst>
              <a:ext uri="{FF2B5EF4-FFF2-40B4-BE49-F238E27FC236}">
                <a16:creationId xmlns:a16="http://schemas.microsoft.com/office/drawing/2014/main" id="{6F9304B1-6B55-4695-943B-30DD680AEE6A}"/>
              </a:ext>
            </a:extLst>
          </p:cNvPr>
          <p:cNvSpPr>
            <a:spLocks noGrp="1"/>
          </p:cNvSpPr>
          <p:nvPr>
            <p:ph idx="20" hasCustomPrompt="1"/>
          </p:nvPr>
        </p:nvSpPr>
        <p:spPr bwMode="gray">
          <a:xfrm>
            <a:off x="8462902" y="1628314"/>
            <a:ext cx="3435927" cy="1524000"/>
          </a:xfrm>
          <a:noFill/>
        </p:spPr>
        <p:txBody>
          <a:bodyPr/>
          <a:lstStyle>
            <a:lvl1pPr marL="0" indent="0" algn="ctr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Picture Placeholder 12">
            <a:extLst>
              <a:ext uri="{FF2B5EF4-FFF2-40B4-BE49-F238E27FC236}">
                <a16:creationId xmlns:a16="http://schemas.microsoft.com/office/drawing/2014/main" id="{B28D5B16-4425-46F4-9F63-B46F3602940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565351" y="3818526"/>
            <a:ext cx="1025659" cy="102565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id="{AD263849-863B-4132-B6E1-C61464355379}"/>
              </a:ext>
            </a:extLst>
          </p:cNvPr>
          <p:cNvSpPr>
            <a:spLocks noGrp="1"/>
          </p:cNvSpPr>
          <p:nvPr>
            <p:ph idx="14" hasCustomPrompt="1"/>
          </p:nvPr>
        </p:nvSpPr>
        <p:spPr bwMode="gray">
          <a:xfrm>
            <a:off x="360218" y="5153708"/>
            <a:ext cx="3435927" cy="1524000"/>
          </a:xfrm>
          <a:noFill/>
        </p:spPr>
        <p:txBody>
          <a:bodyPr/>
          <a:lstStyle>
            <a:lvl1pPr marL="0" indent="0" algn="ctr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2CE6DAA4-2E97-4817-A549-1F198B25D7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610137" y="3818526"/>
            <a:ext cx="1025659" cy="102565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4" name="Content Placeholder 15">
            <a:extLst>
              <a:ext uri="{FF2B5EF4-FFF2-40B4-BE49-F238E27FC236}">
                <a16:creationId xmlns:a16="http://schemas.microsoft.com/office/drawing/2014/main" id="{5B029AC8-AE17-421E-A0F3-247B7315CD29}"/>
              </a:ext>
            </a:extLst>
          </p:cNvPr>
          <p:cNvSpPr>
            <a:spLocks noGrp="1"/>
          </p:cNvSpPr>
          <p:nvPr>
            <p:ph idx="16" hasCustomPrompt="1"/>
          </p:nvPr>
        </p:nvSpPr>
        <p:spPr bwMode="gray">
          <a:xfrm>
            <a:off x="4405004" y="5153708"/>
            <a:ext cx="3435927" cy="1524000"/>
          </a:xfrm>
          <a:noFill/>
        </p:spPr>
        <p:txBody>
          <a:bodyPr/>
          <a:lstStyle>
            <a:lvl1pPr marL="0" indent="0" algn="ctr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" name="Picture Placeholder 16">
            <a:extLst>
              <a:ext uri="{FF2B5EF4-FFF2-40B4-BE49-F238E27FC236}">
                <a16:creationId xmlns:a16="http://schemas.microsoft.com/office/drawing/2014/main" id="{F2965326-2267-4131-8529-A5DD17D8D7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9668035" y="3818526"/>
            <a:ext cx="1025659" cy="102565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6" name="Content Placeholder 17">
            <a:extLst>
              <a:ext uri="{FF2B5EF4-FFF2-40B4-BE49-F238E27FC236}">
                <a16:creationId xmlns:a16="http://schemas.microsoft.com/office/drawing/2014/main" id="{69D189A1-22A5-49F4-835C-1A0417D045F6}"/>
              </a:ext>
            </a:extLst>
          </p:cNvPr>
          <p:cNvSpPr>
            <a:spLocks noGrp="1"/>
          </p:cNvSpPr>
          <p:nvPr>
            <p:ph idx="18" hasCustomPrompt="1"/>
          </p:nvPr>
        </p:nvSpPr>
        <p:spPr bwMode="gray">
          <a:xfrm>
            <a:off x="8462902" y="5153708"/>
            <a:ext cx="3435927" cy="1524000"/>
          </a:xfrm>
          <a:noFill/>
        </p:spPr>
        <p:txBody>
          <a:bodyPr/>
          <a:lstStyle>
            <a:lvl1pPr marL="0" indent="0" algn="ctr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Slide Number Placeholder 18"/>
          <p:cNvSpPr>
            <a:spLocks noGrp="1"/>
          </p:cNvSpPr>
          <p:nvPr userDrawn="1"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8341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y the Numbers (9-Up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 userDrawn="1">
            <p:ph type="title" hasCustomPrompt="1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47D138E0-2756-4912-9525-2DF109D30567}"/>
              </a:ext>
            </a:extLst>
          </p:cNvPr>
          <p:cNvSpPr/>
          <p:nvPr userDrawn="1"/>
        </p:nvSpPr>
        <p:spPr>
          <a:xfrm>
            <a:off x="0" y="1335281"/>
            <a:ext cx="4062984" cy="18409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4">
            <a:extLst>
              <a:ext uri="{FF2B5EF4-FFF2-40B4-BE49-F238E27FC236}">
                <a16:creationId xmlns:a16="http://schemas.microsoft.com/office/drawing/2014/main" id="{014F3C95-F0D6-41F7-AA29-3C6EE80AEAE4}"/>
              </a:ext>
            </a:extLst>
          </p:cNvPr>
          <p:cNvSpPr/>
          <p:nvPr userDrawn="1"/>
        </p:nvSpPr>
        <p:spPr>
          <a:xfrm>
            <a:off x="4062984" y="1335281"/>
            <a:ext cx="4062984" cy="1840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C748B337-33F7-40A1-88D8-CD2BA65D869E}"/>
              </a:ext>
            </a:extLst>
          </p:cNvPr>
          <p:cNvSpPr/>
          <p:nvPr userDrawn="1"/>
        </p:nvSpPr>
        <p:spPr>
          <a:xfrm>
            <a:off x="8125968" y="1335281"/>
            <a:ext cx="4062984" cy="18409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6">
            <a:extLst>
              <a:ext uri="{FF2B5EF4-FFF2-40B4-BE49-F238E27FC236}">
                <a16:creationId xmlns:a16="http://schemas.microsoft.com/office/drawing/2014/main" id="{D5D8785B-E7B0-45E9-A241-DE133451585E}"/>
              </a:ext>
            </a:extLst>
          </p:cNvPr>
          <p:cNvSpPr/>
          <p:nvPr userDrawn="1"/>
        </p:nvSpPr>
        <p:spPr>
          <a:xfrm>
            <a:off x="0" y="3176188"/>
            <a:ext cx="4062984" cy="1840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7">
            <a:extLst>
              <a:ext uri="{FF2B5EF4-FFF2-40B4-BE49-F238E27FC236}">
                <a16:creationId xmlns:a16="http://schemas.microsoft.com/office/drawing/2014/main" id="{1B929D3F-61AE-48F2-891C-9DFD75256C6D}"/>
              </a:ext>
            </a:extLst>
          </p:cNvPr>
          <p:cNvSpPr/>
          <p:nvPr userDrawn="1"/>
        </p:nvSpPr>
        <p:spPr>
          <a:xfrm>
            <a:off x="4062984" y="3176188"/>
            <a:ext cx="4062984" cy="18409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8">
            <a:extLst>
              <a:ext uri="{FF2B5EF4-FFF2-40B4-BE49-F238E27FC236}">
                <a16:creationId xmlns:a16="http://schemas.microsoft.com/office/drawing/2014/main" id="{B7CC1275-0931-46C8-8F97-B088A9519B1D}"/>
              </a:ext>
            </a:extLst>
          </p:cNvPr>
          <p:cNvSpPr/>
          <p:nvPr userDrawn="1"/>
        </p:nvSpPr>
        <p:spPr>
          <a:xfrm>
            <a:off x="8125968" y="3176188"/>
            <a:ext cx="4062984" cy="1840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330A8418-CF1B-46A4-B5BE-AFE11C079F01}"/>
              </a:ext>
            </a:extLst>
          </p:cNvPr>
          <p:cNvSpPr/>
          <p:nvPr userDrawn="1"/>
        </p:nvSpPr>
        <p:spPr>
          <a:xfrm>
            <a:off x="0" y="5017094"/>
            <a:ext cx="4062984" cy="18409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10">
            <a:extLst>
              <a:ext uri="{FF2B5EF4-FFF2-40B4-BE49-F238E27FC236}">
                <a16:creationId xmlns:a16="http://schemas.microsoft.com/office/drawing/2014/main" id="{719FCF12-F13A-4B9B-A958-B33602A70EC2}"/>
              </a:ext>
            </a:extLst>
          </p:cNvPr>
          <p:cNvSpPr/>
          <p:nvPr userDrawn="1"/>
        </p:nvSpPr>
        <p:spPr>
          <a:xfrm>
            <a:off x="4062984" y="5017093"/>
            <a:ext cx="4062984" cy="1840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11">
            <a:extLst>
              <a:ext uri="{FF2B5EF4-FFF2-40B4-BE49-F238E27FC236}">
                <a16:creationId xmlns:a16="http://schemas.microsoft.com/office/drawing/2014/main" id="{2C994B8F-9B33-413F-9097-B33609846937}"/>
              </a:ext>
            </a:extLst>
          </p:cNvPr>
          <p:cNvSpPr/>
          <p:nvPr userDrawn="1"/>
        </p:nvSpPr>
        <p:spPr>
          <a:xfrm>
            <a:off x="8125968" y="5017093"/>
            <a:ext cx="4062984" cy="18409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2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801AB76E-7762-46CE-9516-D338BC43B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9362" y="1588094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DF20C971-9987-4982-B10F-B0CC4C009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03014" y="1569933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15">
            <a:extLst>
              <a:ext uri="{FF2B5EF4-FFF2-40B4-BE49-F238E27FC236}">
                <a16:creationId xmlns:a16="http://schemas.microsoft.com/office/drawing/2014/main" id="{345C34D9-17B4-4613-B9BD-59F326907F3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0664" y="1569933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16">
            <a:extLst>
              <a:ext uri="{FF2B5EF4-FFF2-40B4-BE49-F238E27FC236}">
                <a16:creationId xmlns:a16="http://schemas.microsoft.com/office/drawing/2014/main" id="{A1AA7C28-B086-407F-8AF1-430176818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9362" y="3447161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17">
            <a:extLst>
              <a:ext uri="{FF2B5EF4-FFF2-40B4-BE49-F238E27FC236}">
                <a16:creationId xmlns:a16="http://schemas.microsoft.com/office/drawing/2014/main" id="{D76E17B9-0002-44B8-AF7E-8969D01E0A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03014" y="3429000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18">
            <a:extLst>
              <a:ext uri="{FF2B5EF4-FFF2-40B4-BE49-F238E27FC236}">
                <a16:creationId xmlns:a16="http://schemas.microsoft.com/office/drawing/2014/main" id="{B3D2B886-4EAE-44EA-AE7C-F3ADDAF4FA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60664" y="3429000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19">
            <a:extLst>
              <a:ext uri="{FF2B5EF4-FFF2-40B4-BE49-F238E27FC236}">
                <a16:creationId xmlns:a16="http://schemas.microsoft.com/office/drawing/2014/main" id="{2DDB0377-5DDF-4FE6-AC8F-55DC933310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9362" y="5242666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0">
            <a:extLst>
              <a:ext uri="{FF2B5EF4-FFF2-40B4-BE49-F238E27FC236}">
                <a16:creationId xmlns:a16="http://schemas.microsoft.com/office/drawing/2014/main" id="{3FB77825-C8FD-42A1-8FA6-A3FE7450E6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03014" y="5224505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494D3609-5A57-469E-BBF2-662F0C4358D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60664" y="5224505"/>
            <a:ext cx="3593592" cy="137160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500"/>
              </a:spcBef>
              <a:spcAft>
                <a:spcPts val="5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9914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28B90B5-0ADD-4FAB-AAA7-60B10917D5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53" y="-1"/>
            <a:ext cx="10876547" cy="685222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F41329C-8017-4B1E-8629-9EB8192B20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4908884" y="2376739"/>
            <a:ext cx="2088682" cy="2098744"/>
          </a:xfrm>
          <a:prstGeom prst="ellipse">
            <a:avLst/>
          </a:prstGeom>
          <a:noFill/>
        </p:spPr>
        <p:txBody>
          <a:bodyPr lIns="0" rIns="0">
            <a:normAutofit/>
          </a:bodyPr>
          <a:lstStyle>
            <a:lvl1pPr algn="ctr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4026A8F-5767-4C60-A899-B201C447297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77838" y="452438"/>
            <a:ext cx="2746375" cy="2714625"/>
          </a:xfrm>
        </p:spPr>
        <p:txBody>
          <a:bodyPr/>
          <a:lstStyle>
            <a:lvl1pPr marL="0" indent="0">
              <a:buNone/>
              <a:defRPr sz="2200" b="1"/>
            </a:lvl1pPr>
            <a:lvl2pPr marL="346075" indent="-220663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Item one</a:t>
            </a:r>
          </a:p>
          <a:p>
            <a:pPr lvl="1"/>
            <a:r>
              <a:rPr lang="en-US" dirty="0"/>
              <a:t>Item two</a:t>
            </a:r>
          </a:p>
          <a:p>
            <a:pPr lvl="1"/>
            <a:r>
              <a:rPr lang="en-US" dirty="0"/>
              <a:t>Item three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15A3E4B8-CACE-4AB4-A8FC-7AEF75EDAF3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561365" y="1125505"/>
            <a:ext cx="1135062" cy="1136650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032A610F-10B9-4A8A-83D5-C97FF538D359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776001" y="450884"/>
            <a:ext cx="2746375" cy="2714625"/>
          </a:xfrm>
        </p:spPr>
        <p:txBody>
          <a:bodyPr/>
          <a:lstStyle>
            <a:lvl1pPr marL="0" indent="0">
              <a:buNone/>
              <a:defRPr sz="2200" b="1"/>
            </a:lvl1pPr>
            <a:lvl2pPr marL="346075" indent="-220663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Item one</a:t>
            </a:r>
          </a:p>
          <a:p>
            <a:pPr lvl="1"/>
            <a:r>
              <a:rPr lang="en-US" dirty="0"/>
              <a:t>Item two</a:t>
            </a:r>
          </a:p>
          <a:p>
            <a:pPr lvl="1"/>
            <a:r>
              <a:rPr lang="en-US" dirty="0"/>
              <a:t>Item three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EA34264D-D28C-49EA-828E-9A4D4603A2C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7251508" y="1125505"/>
            <a:ext cx="1135062" cy="1136650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15663BA5-2702-4695-9A70-94EAAC58829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77253" y="3743578"/>
            <a:ext cx="2746375" cy="2612772"/>
          </a:xfrm>
        </p:spPr>
        <p:txBody>
          <a:bodyPr/>
          <a:lstStyle>
            <a:lvl1pPr marL="0" indent="0">
              <a:buNone/>
              <a:defRPr sz="2200" b="1"/>
            </a:lvl1pPr>
            <a:lvl2pPr marL="346075" indent="-220663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Item one</a:t>
            </a:r>
          </a:p>
          <a:p>
            <a:pPr lvl="1"/>
            <a:r>
              <a:rPr lang="en-US" dirty="0"/>
              <a:t>Item two</a:t>
            </a:r>
          </a:p>
          <a:p>
            <a:pPr lvl="1"/>
            <a:r>
              <a:rPr lang="en-US" dirty="0"/>
              <a:t>Item three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1875FDC-A655-4A0D-9846-FEBF4FE91C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561365" y="4595846"/>
            <a:ext cx="1135062" cy="1136650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0" name="Content Placeholder 8">
            <a:extLst>
              <a:ext uri="{FF2B5EF4-FFF2-40B4-BE49-F238E27FC236}">
                <a16:creationId xmlns:a16="http://schemas.microsoft.com/office/drawing/2014/main" id="{B3257A84-CA4A-40FD-9C48-BA83D297743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775416" y="3742023"/>
            <a:ext cx="2746375" cy="2612773"/>
          </a:xfrm>
        </p:spPr>
        <p:txBody>
          <a:bodyPr/>
          <a:lstStyle>
            <a:lvl1pPr marL="0" indent="0">
              <a:buNone/>
              <a:defRPr sz="2200" b="1"/>
            </a:lvl1pPr>
            <a:lvl2pPr marL="346075" indent="-220663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Item one</a:t>
            </a:r>
          </a:p>
          <a:p>
            <a:pPr lvl="1"/>
            <a:r>
              <a:rPr lang="en-US" dirty="0"/>
              <a:t>Item two</a:t>
            </a:r>
          </a:p>
          <a:p>
            <a:pPr lvl="1"/>
            <a:r>
              <a:rPr lang="en-US" dirty="0"/>
              <a:t>Item three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36A64B5B-AE77-4B74-925A-5D85BD05CEC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251508" y="4595846"/>
            <a:ext cx="1135062" cy="1136650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D7B1B1D7-CD0C-49E0-8AC1-567A6D1A4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A0DE9E05-D5C9-40B5-B0BD-C5FFC93DB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A87A070A-47B1-4FE3-8E7C-7C9F041B2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539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and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Shape&#10;&#10;Description automatically generated">
            <a:extLst>
              <a:ext uri="{FF2B5EF4-FFF2-40B4-BE49-F238E27FC236}">
                <a16:creationId xmlns:a16="http://schemas.microsoft.com/office/drawing/2014/main" id="{58A98041-598A-4B86-A4FE-CE64268EAC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50440" y="401352"/>
            <a:ext cx="8467375" cy="5571533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F41329C-8017-4B1E-8629-9EB8192B20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4433862" y="1550632"/>
            <a:ext cx="3268003" cy="3272972"/>
          </a:xfrm>
          <a:prstGeom prst="ellipse">
            <a:avLst/>
          </a:prstGeom>
          <a:noFill/>
        </p:spPr>
        <p:txBody>
          <a:bodyPr lIns="0" rIns="0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41875FDC-A655-4A0D-9846-FEBF4FE91C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357005" y="1344489"/>
            <a:ext cx="1135062" cy="1136650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3257A84-CA4A-40FD-9C48-BA83D297743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555802" y="2718639"/>
            <a:ext cx="2746375" cy="3300984"/>
          </a:xfrm>
        </p:spPr>
        <p:txBody>
          <a:bodyPr/>
          <a:lstStyle>
            <a:lvl1pPr marL="0" indent="0">
              <a:buNone/>
              <a:defRPr sz="2200" b="1"/>
            </a:lvl1pPr>
            <a:lvl2pPr marL="346075" indent="-220663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Item one</a:t>
            </a:r>
          </a:p>
          <a:p>
            <a:pPr lvl="1"/>
            <a:r>
              <a:rPr lang="en-US" dirty="0"/>
              <a:t>Item two</a:t>
            </a:r>
          </a:p>
          <a:p>
            <a:pPr lvl="1"/>
            <a:r>
              <a:rPr lang="en-US" dirty="0"/>
              <a:t>Item three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6A64B5B-AE77-4B74-925A-5D85BD05CEC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9581072" y="401352"/>
            <a:ext cx="1135062" cy="1136650"/>
          </a:xfrm>
        </p:spPr>
        <p:txBody>
          <a:bodyPr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0EA3296-E774-4946-8E91-E5BC0EDF7F5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742872" y="1788132"/>
            <a:ext cx="2811462" cy="3300014"/>
          </a:xfrm>
        </p:spPr>
        <p:txBody>
          <a:bodyPr/>
          <a:lstStyle>
            <a:lvl1pPr marL="0" indent="0">
              <a:buNone/>
              <a:defRPr b="1"/>
            </a:lvl1pPr>
            <a:lvl2pPr marL="346075" indent="-228600">
              <a:defRPr/>
            </a:lvl2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Item one</a:t>
            </a:r>
          </a:p>
          <a:p>
            <a:pPr lvl="1"/>
            <a:r>
              <a:rPr lang="en-US" dirty="0"/>
              <a:t>Item two</a:t>
            </a:r>
          </a:p>
          <a:p>
            <a:pPr lvl="1"/>
            <a:r>
              <a:rPr lang="en-US" dirty="0"/>
              <a:t>Item three</a:t>
            </a:r>
          </a:p>
        </p:txBody>
      </p:sp>
      <p:sp>
        <p:nvSpPr>
          <p:cNvPr id="3" name="Date Placeholder 7">
            <a:extLst>
              <a:ext uri="{FF2B5EF4-FFF2-40B4-BE49-F238E27FC236}">
                <a16:creationId xmlns:a16="http://schemas.microsoft.com/office/drawing/2014/main" id="{D7B1B1D7-CD0C-49E0-8AC1-567A6D1A4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A0DE9E05-D5C9-40B5-B0BD-C5FFC93DB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A87A070A-47B1-4FE3-8E7C-7C9F041B2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693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White)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 bwMode="gray">
          <a:xfrm>
            <a:off x="838200" y="1594624"/>
            <a:ext cx="10515600" cy="4582339"/>
          </a:xfrm>
          <a:noFill/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324997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Up Pictures and Tex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2820924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2821051"/>
            <a:ext cx="10515600" cy="1216025"/>
          </a:xfrm>
          <a:noFill/>
        </p:spPr>
        <p:txBody>
          <a:bodyPr lIns="0" rIns="0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D162C60-CB96-4A1A-A18D-22B32089E235}"/>
              </a:ext>
            </a:extLst>
          </p:cNvPr>
          <p:cNvSpPr/>
          <p:nvPr userDrawn="1"/>
        </p:nvSpPr>
        <p:spPr>
          <a:xfrm>
            <a:off x="1" y="-1"/>
            <a:ext cx="2437305" cy="2820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4">
            <a:extLst>
              <a:ext uri="{FF2B5EF4-FFF2-40B4-BE49-F238E27FC236}">
                <a16:creationId xmlns:a16="http://schemas.microsoft.com/office/drawing/2014/main" id="{0B3DCC4C-18F1-44A1-83F2-567249ACDEF1}"/>
              </a:ext>
            </a:extLst>
          </p:cNvPr>
          <p:cNvSpPr/>
          <p:nvPr userDrawn="1"/>
        </p:nvSpPr>
        <p:spPr>
          <a:xfrm>
            <a:off x="4877349" y="-1"/>
            <a:ext cx="2437305" cy="2820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 5">
            <a:extLst>
              <a:ext uri="{FF2B5EF4-FFF2-40B4-BE49-F238E27FC236}">
                <a16:creationId xmlns:a16="http://schemas.microsoft.com/office/drawing/2014/main" id="{8CF2B0C9-EA38-4390-A84A-EBCFEDC0AAE5}"/>
              </a:ext>
            </a:extLst>
          </p:cNvPr>
          <p:cNvSpPr/>
          <p:nvPr userDrawn="1"/>
        </p:nvSpPr>
        <p:spPr>
          <a:xfrm>
            <a:off x="9754696" y="-1"/>
            <a:ext cx="2437305" cy="2820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6">
            <a:extLst>
              <a:ext uri="{FF2B5EF4-FFF2-40B4-BE49-F238E27FC236}">
                <a16:creationId xmlns:a16="http://schemas.microsoft.com/office/drawing/2014/main" id="{3D0C31E3-527C-4CBA-97E5-DBDF2A52AFAC}"/>
              </a:ext>
            </a:extLst>
          </p:cNvPr>
          <p:cNvSpPr/>
          <p:nvPr userDrawn="1"/>
        </p:nvSpPr>
        <p:spPr>
          <a:xfrm>
            <a:off x="2435850" y="4037076"/>
            <a:ext cx="2437305" cy="2817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7">
            <a:extLst>
              <a:ext uri="{FF2B5EF4-FFF2-40B4-BE49-F238E27FC236}">
                <a16:creationId xmlns:a16="http://schemas.microsoft.com/office/drawing/2014/main" id="{591E0941-ABF1-462A-AA3A-64D47089A2D7}"/>
              </a:ext>
            </a:extLst>
          </p:cNvPr>
          <p:cNvSpPr/>
          <p:nvPr userDrawn="1"/>
        </p:nvSpPr>
        <p:spPr>
          <a:xfrm>
            <a:off x="7314342" y="4037076"/>
            <a:ext cx="2437305" cy="2817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5EB20B2C-E9C0-4B6F-9D8F-0B7BAAE1EDC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99634" y="256163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B1B2EA53-4275-4D74-9FC5-D8EA8CF60C8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44193" y="1927044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513F8D1A-87BC-4B26-9247-B2DC62BB13C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 bwMode="gray">
          <a:xfrm>
            <a:off x="2840906" y="256163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8" name="Text Placeholder 11">
            <a:extLst>
              <a:ext uri="{FF2B5EF4-FFF2-40B4-BE49-F238E27FC236}">
                <a16:creationId xmlns:a16="http://schemas.microsoft.com/office/drawing/2014/main" id="{6D665270-BCFF-43F6-9CEB-51DA6F7F1FA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596612" y="1927044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Picture Placeholder 12">
            <a:extLst>
              <a:ext uri="{FF2B5EF4-FFF2-40B4-BE49-F238E27FC236}">
                <a16:creationId xmlns:a16="http://schemas.microsoft.com/office/drawing/2014/main" id="{04897160-9BF7-44CA-9ACE-9621AC1F8AB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 bwMode="gray">
          <a:xfrm>
            <a:off x="5251816" y="256163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9" name="Text Placeholder 13">
            <a:extLst>
              <a:ext uri="{FF2B5EF4-FFF2-40B4-BE49-F238E27FC236}">
                <a16:creationId xmlns:a16="http://schemas.microsoft.com/office/drawing/2014/main" id="{C7CDD40B-9D6C-4966-A99A-F976E43A893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024862" y="1927044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Picture Placeholder 14">
            <a:extLst>
              <a:ext uri="{FF2B5EF4-FFF2-40B4-BE49-F238E27FC236}">
                <a16:creationId xmlns:a16="http://schemas.microsoft.com/office/drawing/2014/main" id="{74F24F6E-7165-4401-A9FB-B018D4A703F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 bwMode="gray">
          <a:xfrm>
            <a:off x="7662726" y="256163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0" name="Text Placeholder 15">
            <a:extLst>
              <a:ext uri="{FF2B5EF4-FFF2-40B4-BE49-F238E27FC236}">
                <a16:creationId xmlns:a16="http://schemas.microsoft.com/office/drawing/2014/main" id="{C28FB982-4B84-4C4C-9989-BA2563472E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74206" y="1927044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Picture Placeholder 15">
            <a:extLst>
              <a:ext uri="{FF2B5EF4-FFF2-40B4-BE49-F238E27FC236}">
                <a16:creationId xmlns:a16="http://schemas.microsoft.com/office/drawing/2014/main" id="{6626904F-CC3B-4AAC-9351-389DC5A32A6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 bwMode="gray">
          <a:xfrm>
            <a:off x="10117655" y="256163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1" name="Text Placeholder 16">
            <a:extLst>
              <a:ext uri="{FF2B5EF4-FFF2-40B4-BE49-F238E27FC236}">
                <a16:creationId xmlns:a16="http://schemas.microsoft.com/office/drawing/2014/main" id="{CD0CF586-7B0D-45A0-B7D6-DB10979C2E2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898967" y="1927044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Picture Placeholder 17">
            <a:extLst>
              <a:ext uri="{FF2B5EF4-FFF2-40B4-BE49-F238E27FC236}">
                <a16:creationId xmlns:a16="http://schemas.microsoft.com/office/drawing/2014/main" id="{CE73143E-94A3-454F-9304-4BC606CA8D3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 bwMode="gray">
          <a:xfrm>
            <a:off x="397289" y="4304416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2" name="Text Placeholder 18">
            <a:extLst>
              <a:ext uri="{FF2B5EF4-FFF2-40B4-BE49-F238E27FC236}">
                <a16:creationId xmlns:a16="http://schemas.microsoft.com/office/drawing/2014/main" id="{CCC4D160-A359-419D-BD12-F65BE6183B7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44193" y="5982177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Picture Placeholder 19">
            <a:extLst>
              <a:ext uri="{FF2B5EF4-FFF2-40B4-BE49-F238E27FC236}">
                <a16:creationId xmlns:a16="http://schemas.microsoft.com/office/drawing/2014/main" id="{0D271139-EB02-4351-B32D-98286D27AD6C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 bwMode="gray">
          <a:xfrm>
            <a:off x="2838561" y="4304416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3" name="Text Placeholder 20">
            <a:extLst>
              <a:ext uri="{FF2B5EF4-FFF2-40B4-BE49-F238E27FC236}">
                <a16:creationId xmlns:a16="http://schemas.microsoft.com/office/drawing/2014/main" id="{49EF6F7E-E510-4C65-A550-B5300CCADE0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596612" y="5982177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Picture Placeholder 21">
            <a:extLst>
              <a:ext uri="{FF2B5EF4-FFF2-40B4-BE49-F238E27FC236}">
                <a16:creationId xmlns:a16="http://schemas.microsoft.com/office/drawing/2014/main" id="{51DCDB0D-A1AA-42EB-8125-F4656517D2C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 bwMode="gray">
          <a:xfrm>
            <a:off x="5249471" y="4304416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4" name="Text Placeholder 22">
            <a:extLst>
              <a:ext uri="{FF2B5EF4-FFF2-40B4-BE49-F238E27FC236}">
                <a16:creationId xmlns:a16="http://schemas.microsoft.com/office/drawing/2014/main" id="{87DF68F9-C9AB-4D3A-8431-FF108ED3DF9E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024862" y="5982177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7" name="Picture Placeholder 23">
            <a:extLst>
              <a:ext uri="{FF2B5EF4-FFF2-40B4-BE49-F238E27FC236}">
                <a16:creationId xmlns:a16="http://schemas.microsoft.com/office/drawing/2014/main" id="{D82E0B0A-7218-4FD5-9991-8E5E9FFBFFC7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 bwMode="gray">
          <a:xfrm>
            <a:off x="7660381" y="4304416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5" name="Text Placeholder 24">
            <a:extLst>
              <a:ext uri="{FF2B5EF4-FFF2-40B4-BE49-F238E27FC236}">
                <a16:creationId xmlns:a16="http://schemas.microsoft.com/office/drawing/2014/main" id="{D6FF2AA9-E000-4B0D-956F-F94226FE2E1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474206" y="5982177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9" name="Picture Placeholder 25">
            <a:extLst>
              <a:ext uri="{FF2B5EF4-FFF2-40B4-BE49-F238E27FC236}">
                <a16:creationId xmlns:a16="http://schemas.microsoft.com/office/drawing/2014/main" id="{F4AE9E1B-D8F1-43B5-8EC9-55F377B7EA06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 bwMode="gray">
          <a:xfrm>
            <a:off x="10115310" y="4304416"/>
            <a:ext cx="1688368" cy="15726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6" name="Text Placeholder 26">
            <a:extLst>
              <a:ext uri="{FF2B5EF4-FFF2-40B4-BE49-F238E27FC236}">
                <a16:creationId xmlns:a16="http://schemas.microsoft.com/office/drawing/2014/main" id="{86B304D2-5934-49D0-828A-58E73AB34CA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898967" y="5982177"/>
            <a:ext cx="2148840" cy="722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623871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 (Blue Title, Overla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219198"/>
            <a:ext cx="12192000" cy="5638802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 hasCustomPrompt="1"/>
          </p:nvPr>
        </p:nvSpPr>
        <p:spPr bwMode="auto">
          <a:xfrm>
            <a:off x="0" y="1921328"/>
            <a:ext cx="5683624" cy="4234542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685800" indent="-228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defRPr sz="25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1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Note that blue overlay slide types require extra accessibility remediation when exported to PDF.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62339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 (White Title, Blue Overla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219198"/>
            <a:ext cx="12192000" cy="563880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idx="1" hasCustomPrompt="1"/>
          </p:nvPr>
        </p:nvSpPr>
        <p:spPr bwMode="auto">
          <a:xfrm>
            <a:off x="0" y="1921328"/>
            <a:ext cx="5683624" cy="4234542"/>
          </a:xfrm>
          <a:solidFill>
            <a:schemeClr val="tx1">
              <a:alpha val="88000"/>
            </a:schemeClr>
          </a:solidFill>
        </p:spPr>
        <p:txBody>
          <a:bodyPr rIns="274320" anchor="ctr"/>
          <a:lstStyle>
            <a:lvl1pPr marL="4572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/>
              <a:defRPr sz="2500">
                <a:solidFill>
                  <a:schemeClr val="bg1"/>
                </a:solidFill>
              </a:defRPr>
            </a:lvl1pPr>
            <a:lvl2pPr marL="1143000" indent="-228600">
              <a:lnSpc>
                <a:spcPct val="100000"/>
              </a:lnSpc>
              <a:buClr>
                <a:schemeClr val="accent2"/>
              </a:buClr>
              <a:defRPr sz="2100">
                <a:solidFill>
                  <a:schemeClr val="bg1"/>
                </a:solidFill>
              </a:defRPr>
            </a:lvl2pPr>
            <a:lvl3pPr marL="16002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3pPr>
            <a:lvl4pPr marL="20574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4pPr>
            <a:lvl5pPr marL="2514600" indent="-228600">
              <a:lnSpc>
                <a:spcPct val="100000"/>
              </a:lnSpc>
              <a:buClr>
                <a:schemeClr val="accent2"/>
              </a:buClr>
              <a:defRPr sz="1700">
                <a:solidFill>
                  <a:schemeClr val="bg1"/>
                </a:solidFill>
              </a:defRPr>
            </a:lvl5pPr>
          </a:lstStyle>
          <a:p>
            <a:pPr marL="6858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edit Master text styles. Note that blue overlay slide types require extra accessibility remediation when exported to PDF.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94880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Background (Blue Circle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 bwMode="auto">
          <a:xfrm>
            <a:off x="6304108" y="685800"/>
            <a:ext cx="5486400" cy="5486400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922583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Background (Multiple Circles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"/>
          <p:cNvSpPr>
            <a:spLocks noGrp="1"/>
          </p:cNvSpPr>
          <p:nvPr>
            <p:ph type="pic" sz="quarter" idx="15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 bwMode="auto">
          <a:xfrm>
            <a:off x="7289728" y="901318"/>
            <a:ext cx="4661388" cy="4661388"/>
          </a:xfrm>
          <a:prstGeom prst="ellipse">
            <a:avLst/>
          </a:prstGeo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tabLst>
                <a:tab pos="2341563" algn="l"/>
                <a:tab pos="3770313" algn="l"/>
              </a:tabLst>
              <a:defRPr sz="55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6054753" y="398666"/>
            <a:ext cx="2155300" cy="2155300"/>
          </a:xfrm>
          <a:prstGeom prst="ellipse">
            <a:avLst/>
          </a:prstGeom>
          <a:solidFill>
            <a:srgbClr val="78BE21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Second Point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679058" y="3827626"/>
            <a:ext cx="2637978" cy="2637978"/>
          </a:xfrm>
          <a:prstGeom prst="ellipse">
            <a:avLst/>
          </a:prstGeom>
          <a:solidFill>
            <a:srgbClr val="000000">
              <a:alpha val="87843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Third Point</a:t>
            </a:r>
          </a:p>
        </p:txBody>
      </p:sp>
    </p:spTree>
    <p:extLst>
      <p:ext uri="{BB962C8B-B14F-4D97-AF65-F5344CB8AC3E}">
        <p14:creationId xmlns:p14="http://schemas.microsoft.com/office/powerpoint/2010/main" val="29110042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Statement (Blue Box, Photo BG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 hasCustomPrompt="1"/>
          </p:nvPr>
        </p:nvSpPr>
        <p:spPr bwMode="auto">
          <a:xfrm>
            <a:off x="2299475" y="1609867"/>
            <a:ext cx="7593051" cy="3638266"/>
          </a:xfrm>
          <a:solidFill>
            <a:srgbClr val="003865">
              <a:alpha val="87843"/>
            </a:srgbClr>
          </a:solidFill>
        </p:spPr>
        <p:txBody>
          <a:bodyPr>
            <a:noAutofit/>
          </a:bodyPr>
          <a:lstStyle>
            <a:lvl1pPr algn="ctr">
              <a:spcAft>
                <a:spcPts val="1000"/>
              </a:spcAft>
              <a:tabLst>
                <a:tab pos="3770313" algn="l"/>
              </a:tabLst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Quote or </a:t>
            </a:r>
            <a:br>
              <a:rPr lang="en-US" dirty="0"/>
            </a:br>
            <a:r>
              <a:rPr lang="en-US" dirty="0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2067717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Statement (Blue Background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370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or Statement (Light Gray Background)">
    <p:bg bwMode="auto">
      <p:bgPr>
        <a:gradFill>
          <a:gsLst>
            <a:gs pos="100000">
              <a:srgbClr val="BFBFBF"/>
            </a:gs>
            <a:gs pos="53000">
              <a:srgbClr val="F5F5F5"/>
            </a:gs>
            <a:gs pos="78000">
              <a:srgbClr val="E8E8E8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/>
          </p:cNvSpPr>
          <p:nvPr userDrawn="1"/>
        </p:nvSpPr>
        <p:spPr bwMode="black">
          <a:xfrm>
            <a:off x="0" y="1389684"/>
            <a:ext cx="12192000" cy="1340989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770313" algn="l"/>
              </a:tabLst>
              <a:defRPr sz="70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1389685"/>
            <a:ext cx="11658600" cy="1340989"/>
          </a:xfrm>
          <a:noFill/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2"/>
          </p:nvPr>
        </p:nvSpPr>
        <p:spPr bwMode="black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155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 Statement (Image Background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0"/>
            <a:ext cx="12192000" cy="6858000"/>
          </a:xfrm>
          <a:solidFill>
            <a:schemeClr val="tx2">
              <a:lumMod val="65000"/>
              <a:lumOff val="3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background picture. Ensure sufficient contrast exists between photo and white text.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1389685"/>
            <a:ext cx="10515600" cy="1340989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Quote or Statement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2925699"/>
            <a:ext cx="10515600" cy="2673435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Make a secondary statement here.</a:t>
            </a:r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2605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 txBox="1">
            <a:spLocks/>
          </p:cNvSpPr>
          <p:nvPr userDrawn="1"/>
        </p:nvSpPr>
        <p:spPr bwMode="black">
          <a:xfrm>
            <a:off x="0" y="1651380"/>
            <a:ext cx="12192000" cy="1733266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770313" algn="l"/>
              </a:tabLst>
              <a:defRPr sz="7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 bwMode="white">
          <a:xfrm>
            <a:off x="266700" y="1651380"/>
            <a:ext cx="11658600" cy="1733266"/>
          </a:xfrm>
          <a:noFill/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“thank you”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838200" y="3521123"/>
            <a:ext cx="10515600" cy="268137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firstname.lastname@state.mn.us</a:t>
            </a:r>
          </a:p>
          <a:p>
            <a:pPr lvl="0"/>
            <a:r>
              <a:rPr lang="en-US" dirty="0"/>
              <a:t>555-555-5555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chemeClr val="tx2"/>
                </a:solidFill>
              </a:rPr>
              <a:t>Working together to fund the future for all of Minnesota | revenue.state.mn.us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 bwMode="black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6"/>
          <p:cNvSpPr/>
          <p:nvPr userDrawn="1"/>
        </p:nvSpPr>
        <p:spPr bwMode="white"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icture containing text, sign, tableware, plate&#10;&#10;Description automatically generated">
            <a:extLst>
              <a:ext uri="{FF2B5EF4-FFF2-40B4-BE49-F238E27FC236}">
                <a16:creationId xmlns:a16="http://schemas.microsoft.com/office/drawing/2014/main" id="{ECA90C75-058A-4DFC-AC7A-942D2A1C19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880" y="655503"/>
            <a:ext cx="3206503" cy="46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White BG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3"/>
          <p:cNvSpPr>
            <a:spLocks noGrp="1"/>
          </p:cNvSpPr>
          <p:nvPr>
            <p:ph sz="half" idx="1"/>
          </p:nvPr>
        </p:nvSpPr>
        <p:spPr bwMode="gray">
          <a:xfrm>
            <a:off x="838200" y="1594624"/>
            <a:ext cx="5181600" cy="4582339"/>
          </a:xfrm>
          <a:noFill/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sz="half" idx="2"/>
          </p:nvPr>
        </p:nvSpPr>
        <p:spPr bwMode="gray">
          <a:xfrm>
            <a:off x="6172200" y="1594624"/>
            <a:ext cx="5181600" cy="4582339"/>
          </a:xfrm>
          <a:noFill/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6100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(Blue Background)">
    <p:bg bwMode="black">
      <p:bgPr>
        <a:gradFill>
          <a:gsLst>
            <a:gs pos="100000">
              <a:schemeClr val="accent1">
                <a:lumMod val="50000"/>
              </a:schemeClr>
            </a:gs>
            <a:gs pos="2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838200" y="2212733"/>
            <a:ext cx="10515600" cy="1472163"/>
          </a:xfrm>
        </p:spPr>
        <p:txBody>
          <a:bodyPr>
            <a:noAutofit/>
          </a:bodyPr>
          <a:lstStyle>
            <a:lvl1pPr algn="ctr">
              <a:tabLst>
                <a:tab pos="3770313" algn="l"/>
              </a:tabLst>
              <a:defRPr sz="7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“thank you” here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38200" y="3684897"/>
            <a:ext cx="10515600" cy="251760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firstname.lastname@state.mn.us</a:t>
            </a:r>
          </a:p>
          <a:p>
            <a:pPr lvl="0"/>
            <a:r>
              <a:rPr lang="en-US" dirty="0"/>
              <a:t>555-555-5555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white">
          <a:xfrm>
            <a:off x="0" y="0"/>
            <a:ext cx="12192000" cy="165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text, sign, tableware, plate&#10;&#10;Description automatically generated">
            <a:extLst>
              <a:ext uri="{FF2B5EF4-FFF2-40B4-BE49-F238E27FC236}">
                <a16:creationId xmlns:a16="http://schemas.microsoft.com/office/drawing/2014/main" id="{C03267A9-6CB4-4380-A6EF-630E7CF36D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514" y="594041"/>
            <a:ext cx="3206503" cy="46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0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Boxed)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838200" y="1335281"/>
            <a:ext cx="10515600" cy="4841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idx="1"/>
          </p:nvPr>
        </p:nvSpPr>
        <p:spPr bwMode="gray">
          <a:xfrm>
            <a:off x="838200" y="1335281"/>
            <a:ext cx="10515600" cy="4841683"/>
          </a:xfrm>
          <a:noFill/>
        </p:spPr>
        <p:txBody>
          <a:bodyPr lIns="182880" tIns="182880" rIns="182880" bIns="182880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7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8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plit Boxed)">
    <p:bg bwMode="auto"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"/>
          <p:cNvSpPr/>
          <p:nvPr userDrawn="1"/>
        </p:nvSpPr>
        <p:spPr bwMode="black">
          <a:xfrm>
            <a:off x="0" y="-128"/>
            <a:ext cx="12188952" cy="1216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 bwMode="white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838200" y="1594624"/>
            <a:ext cx="5181600" cy="4582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3"/>
          <p:cNvSpPr>
            <a:spLocks noGrp="1"/>
          </p:cNvSpPr>
          <p:nvPr>
            <p:ph sz="half" idx="1"/>
          </p:nvPr>
        </p:nvSpPr>
        <p:spPr bwMode="gray">
          <a:xfrm>
            <a:off x="838200" y="1594624"/>
            <a:ext cx="5181600" cy="4582339"/>
          </a:xfrm>
          <a:noFill/>
        </p:spPr>
        <p:txBody>
          <a:bodyPr lIns="182880" tIns="182880" rIns="182880" bIns="18288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172200" y="1594624"/>
            <a:ext cx="5181600" cy="4582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4"/>
          <p:cNvSpPr>
            <a:spLocks noGrp="1"/>
          </p:cNvSpPr>
          <p:nvPr>
            <p:ph sz="half" idx="2"/>
          </p:nvPr>
        </p:nvSpPr>
        <p:spPr bwMode="gray">
          <a:xfrm>
            <a:off x="6172200" y="1594624"/>
            <a:ext cx="5181600" cy="4582339"/>
          </a:xfrm>
          <a:noFill/>
        </p:spPr>
        <p:txBody>
          <a:bodyPr lIns="182880" tIns="182880" rIns="182880" bIns="18288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endParaRPr lang="en-US" dirty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1216025"/>
            <a:ext cx="12192000" cy="119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538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Solid White)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 bwMode="black">
          <a:xfrm>
            <a:off x="838200" y="-1"/>
            <a:ext cx="10515600" cy="1216025"/>
          </a:xfrm>
          <a:noFill/>
        </p:spPr>
        <p:txBody>
          <a:bodyPr lIns="0" rIns="0"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 bwMode="gray">
          <a:xfrm>
            <a:off x="838200" y="1366345"/>
            <a:ext cx="10515600" cy="4788393"/>
          </a:xfrm>
          <a:noFill/>
        </p:spPr>
        <p:txBody>
          <a:bodyPr lIns="91440" tIns="45720" rIns="91440" bIns="4572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 bwMode="black">
          <a:xfrm>
            <a:off x="838200" y="6356350"/>
            <a:ext cx="13585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black">
          <a:xfrm>
            <a:off x="9891132" y="6356350"/>
            <a:ext cx="1462668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6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838200" y="6356350"/>
            <a:ext cx="1358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302177" y="6356349"/>
            <a:ext cx="5587647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Working together to fund the future for all of Minnesota | revenue.state.mn.us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9891132" y="6356350"/>
            <a:ext cx="1462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6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88" r:id="rId2"/>
    <p:sldLayoutId id="2147483787" r:id="rId3"/>
    <p:sldLayoutId id="2147483711" r:id="rId4"/>
    <p:sldLayoutId id="2147483712" r:id="rId5"/>
    <p:sldLayoutId id="2147483790" r:id="rId6"/>
    <p:sldLayoutId id="2147483789" r:id="rId7"/>
    <p:sldLayoutId id="2147483714" r:id="rId8"/>
    <p:sldLayoutId id="2147483780" r:id="rId9"/>
    <p:sldLayoutId id="2147483773" r:id="rId10"/>
    <p:sldLayoutId id="2147483800" r:id="rId11"/>
    <p:sldLayoutId id="2147483688" r:id="rId12"/>
    <p:sldLayoutId id="2147483826" r:id="rId13"/>
    <p:sldLayoutId id="2147483801" r:id="rId14"/>
    <p:sldLayoutId id="2147483802" r:id="rId15"/>
    <p:sldLayoutId id="2147483803" r:id="rId16"/>
    <p:sldLayoutId id="2147483843" r:id="rId17"/>
    <p:sldLayoutId id="2147483844" r:id="rId18"/>
    <p:sldLayoutId id="2147483767" r:id="rId19"/>
    <p:sldLayoutId id="2147483771" r:id="rId20"/>
    <p:sldLayoutId id="2147483772" r:id="rId21"/>
    <p:sldLayoutId id="2147483820" r:id="rId22"/>
    <p:sldLayoutId id="2147483769" r:id="rId23"/>
    <p:sldLayoutId id="2147483770" r:id="rId24"/>
    <p:sldLayoutId id="2147483829" r:id="rId25"/>
    <p:sldLayoutId id="2147483732" r:id="rId26"/>
    <p:sldLayoutId id="2147483794" r:id="rId27"/>
    <p:sldLayoutId id="2147483733" r:id="rId28"/>
    <p:sldLayoutId id="2147483821" r:id="rId29"/>
    <p:sldLayoutId id="2147483805" r:id="rId30"/>
    <p:sldLayoutId id="2147483806" r:id="rId31"/>
    <p:sldLayoutId id="2147483822" r:id="rId32"/>
    <p:sldLayoutId id="2147483750" r:id="rId33"/>
    <p:sldLayoutId id="2147483765" r:id="rId34"/>
    <p:sldLayoutId id="2147483823" r:id="rId35"/>
    <p:sldLayoutId id="2147483809" r:id="rId36"/>
    <p:sldLayoutId id="2147483808" r:id="rId37"/>
    <p:sldLayoutId id="2147483824" r:id="rId38"/>
    <p:sldLayoutId id="2147483781" r:id="rId39"/>
    <p:sldLayoutId id="2147483825" r:id="rId40"/>
    <p:sldLayoutId id="2147483807" r:id="rId41"/>
    <p:sldLayoutId id="2147483838" r:id="rId42"/>
    <p:sldLayoutId id="2147483832" r:id="rId43"/>
    <p:sldLayoutId id="2147483830" r:id="rId44"/>
    <p:sldLayoutId id="2147483837" r:id="rId45"/>
    <p:sldLayoutId id="2147483831" r:id="rId46"/>
    <p:sldLayoutId id="2147483836" r:id="rId47"/>
    <p:sldLayoutId id="2147483833" r:id="rId48"/>
    <p:sldLayoutId id="2147483842" r:id="rId49"/>
    <p:sldLayoutId id="2147483841" r:id="rId50"/>
    <p:sldLayoutId id="2147483738" r:id="rId51"/>
    <p:sldLayoutId id="2147483739" r:id="rId52"/>
    <p:sldLayoutId id="2147483754" r:id="rId53"/>
    <p:sldLayoutId id="2147483755" r:id="rId54"/>
    <p:sldLayoutId id="2147483759" r:id="rId55"/>
    <p:sldLayoutId id="2147483753" r:id="rId56"/>
    <p:sldLayoutId id="2147483763" r:id="rId57"/>
    <p:sldLayoutId id="2147483762" r:id="rId58"/>
    <p:sldLayoutId id="2147483797" r:id="rId59"/>
    <p:sldLayoutId id="2147483827" r:id="rId6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5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Sustainable Forest Incentive Act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Ginger Buitenwerf, SAMA</a:t>
            </a:r>
          </a:p>
        </p:txBody>
      </p:sp>
      <p:pic>
        <p:nvPicPr>
          <p:cNvPr id="8" name="Picture Placeholder 7" descr="Burnt down forest">
            <a:extLst>
              <a:ext uri="{FF2B5EF4-FFF2-40B4-BE49-F238E27FC236}">
                <a16:creationId xmlns:a16="http://schemas.microsoft.com/office/drawing/2014/main" id="{FD574CF8-27CD-B8AB-2821-B2C4DC2883F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99" b="29199"/>
          <a:stretch>
            <a:fillRect/>
          </a:stretch>
        </p:blipFill>
        <p:spPr/>
      </p:pic>
      <p:pic>
        <p:nvPicPr>
          <p:cNvPr id="7" name="Picture 6" descr="Minnesota Department of Revenue logo">
            <a:extLst>
              <a:ext uri="{FF2B5EF4-FFF2-40B4-BE49-F238E27FC236}">
                <a16:creationId xmlns:a16="http://schemas.microsoft.com/office/drawing/2014/main" id="{63A9EC3A-69E0-43A0-8EED-F261C033BF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53" y="6040160"/>
            <a:ext cx="3206503" cy="46329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278060-39A3-409C-B896-1E9A1E2A6D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37653" y="6223954"/>
            <a:ext cx="5587647" cy="365125"/>
          </a:xfrm>
        </p:spPr>
        <p:txBody>
          <a:bodyPr/>
          <a:lstStyle/>
          <a:p>
            <a:r>
              <a:rPr lang="en-US" dirty="0"/>
              <a:t>Working together to fund the future for all of Minnesota | revenue.state.mn.us</a:t>
            </a:r>
          </a:p>
        </p:txBody>
      </p:sp>
    </p:spTree>
    <p:extLst>
      <p:ext uri="{BB962C8B-B14F-4D97-AF65-F5344CB8AC3E}">
        <p14:creationId xmlns:p14="http://schemas.microsoft.com/office/powerpoint/2010/main" val="1686907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FF4BD1-3427-349E-8F2E-718866C0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</a:t>
            </a:r>
          </a:p>
        </p:txBody>
      </p:sp>
      <p:pic>
        <p:nvPicPr>
          <p:cNvPr id="17" name="Picture Placeholder 16" descr="Aerial view of green treetops">
            <a:extLst>
              <a:ext uri="{FF2B5EF4-FFF2-40B4-BE49-F238E27FC236}">
                <a16:creationId xmlns:a16="http://schemas.microsoft.com/office/drawing/2014/main" id="{979212B2-2C74-E38E-77DE-4B228FF4F9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/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08511A-2478-2F3B-1547-39B215B7D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218" y="1648691"/>
            <a:ext cx="3435927" cy="1524000"/>
          </a:xfrm>
        </p:spPr>
        <p:txBody>
          <a:bodyPr/>
          <a:lstStyle/>
          <a:p>
            <a:r>
              <a:rPr lang="en-US" dirty="0"/>
              <a:t>20 contiguous eligible acres – half of which need to be forested</a:t>
            </a:r>
          </a:p>
        </p:txBody>
      </p:sp>
      <p:pic>
        <p:nvPicPr>
          <p:cNvPr id="19" name="Picture Placeholder 18" descr="Pen placed on top of a signature line">
            <a:extLst>
              <a:ext uri="{FF2B5EF4-FFF2-40B4-BE49-F238E27FC236}">
                <a16:creationId xmlns:a16="http://schemas.microsoft.com/office/drawing/2014/main" id="{F6E0ADD3-C276-8243-D72D-EBA552811C5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3" r="16673"/>
          <a:stretch>
            <a:fillRect/>
          </a:stretch>
        </p:blipFill>
        <p:spPr/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B44BB4A-4268-8370-5A58-952B4D5EF34A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r>
              <a:rPr lang="en-US" dirty="0"/>
              <a:t>Registered woodland stewardship plan – less than 10 years old</a:t>
            </a:r>
          </a:p>
        </p:txBody>
      </p:sp>
      <p:pic>
        <p:nvPicPr>
          <p:cNvPr id="21" name="Picture Placeholder 20" descr="Close-up of Doric columns">
            <a:extLst>
              <a:ext uri="{FF2B5EF4-FFF2-40B4-BE49-F238E27FC236}">
                <a16:creationId xmlns:a16="http://schemas.microsoft.com/office/drawing/2014/main" id="{9348381D-65F9-B594-8908-0C67CFBF6DE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06C9B49-2625-BD45-9E70-DF69F3FB791A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SFIA Covenant – recorded at the county</a:t>
            </a:r>
          </a:p>
        </p:txBody>
      </p:sp>
      <p:pic>
        <p:nvPicPr>
          <p:cNvPr id="23" name="Picture Placeholder 22" descr="Dollar with solid fill">
            <a:extLst>
              <a:ext uri="{FF2B5EF4-FFF2-40B4-BE49-F238E27FC236}">
                <a16:creationId xmlns:a16="http://schemas.microsoft.com/office/drawing/2014/main" id="{1E8F94CA-DBCE-48CE-7965-BAC54FE7C29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/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9F6B47F-E99E-D43F-5573-5A2285BF3F3E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SFIA application submitted to DOR by October 31 to receive payment</a:t>
            </a:r>
          </a:p>
        </p:txBody>
      </p:sp>
      <p:pic>
        <p:nvPicPr>
          <p:cNvPr id="25" name="Picture Placeholder 24" descr="Close up of checklist">
            <a:extLst>
              <a:ext uri="{FF2B5EF4-FFF2-40B4-BE49-F238E27FC236}">
                <a16:creationId xmlns:a16="http://schemas.microsoft.com/office/drawing/2014/main" id="{19A2FF95-DE0E-3818-E436-F6AE122A6A44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689836A-24CD-1DD3-BCA4-C5C13517BB9B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US" dirty="0"/>
              <a:t>Annual certification by property owners due by July 1</a:t>
            </a:r>
          </a:p>
        </p:txBody>
      </p:sp>
    </p:spTree>
    <p:extLst>
      <p:ext uri="{BB962C8B-B14F-4D97-AF65-F5344CB8AC3E}">
        <p14:creationId xmlns:p14="http://schemas.microsoft.com/office/powerpoint/2010/main" val="278170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4F989EC7-5FE1-413D-F1A0-38507DCA3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Lands Not Eligible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741ECE4-7606-BB7D-3925-4564F96A7C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2c Managed Forest Land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B68E3D2-273D-CEF7-210F-359D1C3FD3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Reinvest in Minnesota (RIM)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0FFFE53-D104-8073-6E8E-EAE6F92C83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Conservation Reserve Enhancement Program (CREP)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742C5A-AA80-FB9D-A462-C47B87BD5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Conservation Reserve Program (CRP)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D476AD24-FEB4-A615-C8BF-9F7172B42E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Green Acres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AC11DD-7997-FE2F-F04C-6F5FD38109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Agricultural Preserves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2899D28-242A-891C-2C67-72833AA884E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Rural Preserve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2DC4B1F-E641-229A-D3CE-ACD08B9457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Residential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3CEA2E7-9E38-615B-03A5-8668E8F650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2a Agricultural</a:t>
            </a:r>
          </a:p>
        </p:txBody>
      </p:sp>
    </p:spTree>
    <p:extLst>
      <p:ext uri="{BB962C8B-B14F-4D97-AF65-F5344CB8AC3E}">
        <p14:creationId xmlns:p14="http://schemas.microsoft.com/office/powerpoint/2010/main" val="37207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F234ECEC-9B67-1C72-A84C-B77E5C828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95FC190-6989-A764-9C35-04EB6ED79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7" y="2340705"/>
            <a:ext cx="11785751" cy="251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54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D2C7376C-3105-30D2-EE33-1F5BC778E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Working Together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BFBD5C5-51D7-6FF9-3EFC-3ACC7A242D8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77838" y="452438"/>
            <a:ext cx="3831769" cy="2714625"/>
          </a:xfrm>
          <a:solidFill>
            <a:schemeClr val="accent2">
              <a:lumMod val="75000"/>
            </a:schemeClr>
          </a:solidFill>
          <a:effectLst>
            <a:softEdge rad="3175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b="0" dirty="0"/>
              <a:t>Report potential violations identified during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Quintile 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New construction review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16EF602-99AF-1834-3701-DAB8CD03CB5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596843" y="450884"/>
            <a:ext cx="3925533" cy="2714625"/>
          </a:xfrm>
          <a:solidFill>
            <a:srgbClr val="483700"/>
          </a:solidFill>
          <a:effectLst>
            <a:softEdge rad="3175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sz="2400" b="0" dirty="0"/>
              <a:t>Review list of enrolled acres in your county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Classification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Improvements 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Programs</a:t>
            </a:r>
          </a:p>
          <a:p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BC561F1F-8055-8137-2912-BDC92266C42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77253" y="3743578"/>
            <a:ext cx="3831769" cy="2612772"/>
          </a:xfrm>
          <a:effectLst>
            <a:softEdge rad="3175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b="0" dirty="0"/>
              <a:t>Assist DOR and DNR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Verification of property info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Classify enrolled parcels appropriately, MS 273.13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0A9788-8FCA-4277-8263-69E639AAC20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7596258" y="3742023"/>
            <a:ext cx="3925533" cy="2612773"/>
          </a:xfrm>
          <a:solidFill>
            <a:schemeClr val="accent1">
              <a:lumMod val="90000"/>
              <a:lumOff val="10000"/>
            </a:schemeClr>
          </a:solidFill>
          <a:effectLst>
            <a:softEdge rad="3175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b="0" dirty="0"/>
              <a:t>Assist Taxpayers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Provide information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0" dirty="0"/>
              <a:t>Direct applicants to our website</a:t>
            </a:r>
          </a:p>
        </p:txBody>
      </p:sp>
    </p:spTree>
    <p:extLst>
      <p:ext uri="{BB962C8B-B14F-4D97-AF65-F5344CB8AC3E}">
        <p14:creationId xmlns:p14="http://schemas.microsoft.com/office/powerpoint/2010/main" val="487388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200" b="1" dirty="0"/>
              <a:t>Ginger Buitenwerf, SAMA</a:t>
            </a:r>
          </a:p>
          <a:p>
            <a:r>
              <a:rPr lang="en-US" sz="2800" i="1" dirty="0"/>
              <a:t>proptax.sfia@state.mn.us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DE6B9F-52EA-4085-8B02-1D0621307D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Working together to fund the future for all of Minnesota | revenue.state.mn.us</a:t>
            </a:r>
          </a:p>
        </p:txBody>
      </p:sp>
    </p:spTree>
    <p:extLst>
      <p:ext uri="{BB962C8B-B14F-4D97-AF65-F5344CB8AC3E}">
        <p14:creationId xmlns:p14="http://schemas.microsoft.com/office/powerpoint/2010/main" val="242918816"/>
      </p:ext>
    </p:extLst>
  </p:cSld>
  <p:clrMapOvr>
    <a:masterClrMapping/>
  </p:clrMapOvr>
</p:sld>
</file>

<file path=ppt/theme/theme1.xml><?xml version="1.0" encoding="utf-8"?>
<a:theme xmlns:a="http://schemas.openxmlformats.org/drawingml/2006/main" name="Minnesota">
  <a:themeElements>
    <a:clrScheme name="Minnesota Brand Colors">
      <a:dk1>
        <a:srgbClr val="003865"/>
      </a:dk1>
      <a:lt1>
        <a:srgbClr val="FFFFFF"/>
      </a:lt1>
      <a:dk2>
        <a:srgbClr val="000000"/>
      </a:dk2>
      <a:lt2>
        <a:srgbClr val="DDDDDA"/>
      </a:lt2>
      <a:accent1>
        <a:srgbClr val="003865"/>
      </a:accent1>
      <a:accent2>
        <a:srgbClr val="78BE21"/>
      </a:accent2>
      <a:accent3>
        <a:srgbClr val="008EAA"/>
      </a:accent3>
      <a:accent4>
        <a:srgbClr val="8D3F2B"/>
      </a:accent4>
      <a:accent5>
        <a:srgbClr val="0D5257"/>
      </a:accent5>
      <a:accent6>
        <a:srgbClr val="5D295F"/>
      </a:accent6>
      <a:hlink>
        <a:srgbClr val="0563C1"/>
      </a:hlink>
      <a:folHlink>
        <a:srgbClr val="5D295F"/>
      </a:folHlink>
    </a:clrScheme>
    <a:fontScheme name="MN Secondary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enue" id="{9C9EE382-4AEE-471B-B90B-10A886DB3EE9}" vid="{0D5BB294-C8C4-47AD-8A37-6F471751E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7176e6-ff46-46f8-8b8f-d830a43c7201" xsi:nil="true"/>
    <lcf76f155ced4ddcb4097134ff3c332f xmlns="df1db236-f4ed-46d7-a734-34aadf21367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2966C2BD65E54BBBE133EDCB429956" ma:contentTypeVersion="16" ma:contentTypeDescription="Create a new document." ma:contentTypeScope="" ma:versionID="d3c4c7e66d0766770664248d3e516223">
  <xsd:schema xmlns:xsd="http://www.w3.org/2001/XMLSchema" xmlns:xs="http://www.w3.org/2001/XMLSchema" xmlns:p="http://schemas.microsoft.com/office/2006/metadata/properties" xmlns:ns2="df1db236-f4ed-46d7-a734-34aadf213676" xmlns:ns3="df7176e6-ff46-46f8-8b8f-d830a43c7201" targetNamespace="http://schemas.microsoft.com/office/2006/metadata/properties" ma:root="true" ma:fieldsID="094f781d6bd55c58c098fde308d3ca98" ns2:_="" ns3:_="">
    <xsd:import namespace="df1db236-f4ed-46d7-a734-34aadf213676"/>
    <xsd:import namespace="df7176e6-ff46-46f8-8b8f-d830a43c72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db236-f4ed-46d7-a734-34aadf2136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19cb8a3-2c43-49ff-bdd4-56a41dc47c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7176e6-ff46-46f8-8b8f-d830a43c720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c7a8c98-de7e-4260-8869-26864000acbb}" ma:internalName="TaxCatchAll" ma:showField="CatchAllData" ma:web="df7176e6-ff46-46f8-8b8f-d830a43c72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78B604-9059-4F1C-B8E2-C96A71A964D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df7176e6-ff46-46f8-8b8f-d830a43c7201"/>
    <ds:schemaRef ds:uri="df1db236-f4ed-46d7-a734-34aadf213676"/>
  </ds:schemaRefs>
</ds:datastoreItem>
</file>

<file path=customXml/itemProps2.xml><?xml version="1.0" encoding="utf-8"?>
<ds:datastoreItem xmlns:ds="http://schemas.openxmlformats.org/officeDocument/2006/customXml" ds:itemID="{18D20284-89AD-444F-A418-BF52854C9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1db236-f4ed-46d7-a734-34aadf213676"/>
    <ds:schemaRef ds:uri="df7176e6-ff46-46f8-8b8f-d830a43c72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7F4349A-22F7-4A2D-8CA5-43DDCD679590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b14b046-24c4-4519-8f26-b89c2159828c}" enabled="0" method="" siteId="{eb14b046-24c4-4519-8f26-b89c2159828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Revenue</Template>
  <TotalTime>260</TotalTime>
  <Words>228</Words>
  <Application>Microsoft Office PowerPoint</Application>
  <PresentationFormat>Widescreen</PresentationFormat>
  <Paragraphs>49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Minnesota</vt:lpstr>
      <vt:lpstr>Sustainable Forest Incentive Act</vt:lpstr>
      <vt:lpstr>The Basics</vt:lpstr>
      <vt:lpstr>Lands Not Eligible</vt:lpstr>
      <vt:lpstr>The Process</vt:lpstr>
      <vt:lpstr>Working Together</vt:lpstr>
      <vt:lpstr>Questions?</vt:lpstr>
    </vt:vector>
  </TitlesOfParts>
  <Company>State of MN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with Image</dc:title>
  <dc:subject/>
  <dc:creator>Buitenwerf, Ginger (MDOR)</dc:creator>
  <cp:keywords/>
  <dc:description/>
  <cp:lastModifiedBy>Donna House</cp:lastModifiedBy>
  <cp:revision>5</cp:revision>
  <cp:lastPrinted>2017-03-14T16:27:36Z</cp:lastPrinted>
  <dcterms:created xsi:type="dcterms:W3CDTF">2024-09-06T15:04:44Z</dcterms:created>
  <dcterms:modified xsi:type="dcterms:W3CDTF">2024-09-17T16:59:50Z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version">
    <vt:lpwstr>2.0</vt:lpwstr>
  </property>
  <property fmtid="{D5CDD505-2E9C-101B-9397-08002B2CF9AE}" pid="3" name="ContentTypeId">
    <vt:lpwstr>0x010100832966C2BD65E54BBBE133EDCB429956</vt:lpwstr>
  </property>
</Properties>
</file>