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7"/>
  </p:notesMasterIdLst>
  <p:handoutMasterIdLst>
    <p:handoutMasterId r:id="rId28"/>
  </p:handoutMasterIdLst>
  <p:sldIdLst>
    <p:sldId id="272" r:id="rId2"/>
    <p:sldId id="349" r:id="rId3"/>
    <p:sldId id="341" r:id="rId4"/>
    <p:sldId id="339" r:id="rId5"/>
    <p:sldId id="287" r:id="rId6"/>
    <p:sldId id="257" r:id="rId7"/>
    <p:sldId id="342" r:id="rId8"/>
    <p:sldId id="273" r:id="rId9"/>
    <p:sldId id="343" r:id="rId10"/>
    <p:sldId id="344" r:id="rId11"/>
    <p:sldId id="264" r:id="rId12"/>
    <p:sldId id="263" r:id="rId13"/>
    <p:sldId id="265" r:id="rId14"/>
    <p:sldId id="266" r:id="rId15"/>
    <p:sldId id="345" r:id="rId16"/>
    <p:sldId id="346" r:id="rId17"/>
    <p:sldId id="260" r:id="rId18"/>
    <p:sldId id="258" r:id="rId19"/>
    <p:sldId id="259" r:id="rId20"/>
    <p:sldId id="347" r:id="rId21"/>
    <p:sldId id="348" r:id="rId22"/>
    <p:sldId id="256" r:id="rId23"/>
    <p:sldId id="270" r:id="rId24"/>
    <p:sldId id="267" r:id="rId25"/>
    <p:sldId id="271"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35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B7D0D62-223E-4E4A-A1CC-AB19ED4A3028}" type="datetimeFigureOut">
              <a:rPr lang="en-US" smtClean="0"/>
              <a:t>9/19/2023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D07566A-2368-4F7C-87EC-C7272059ADC8}" type="slidenum">
              <a:rPr lang="en-US" smtClean="0"/>
              <a:t>‹#›</a:t>
            </a:fld>
            <a:endParaRPr lang="en-US"/>
          </a:p>
        </p:txBody>
      </p:sp>
    </p:spTree>
    <p:extLst>
      <p:ext uri="{BB962C8B-B14F-4D97-AF65-F5344CB8AC3E}">
        <p14:creationId xmlns:p14="http://schemas.microsoft.com/office/powerpoint/2010/main" val="1289672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5D4C0BE-ADFB-4B8E-B8EA-00CF6C98FD8A}" type="datetimeFigureOut">
              <a:rPr lang="en-US" smtClean="0"/>
              <a:t>9/19/2023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51034B8-6CD4-42E8-ABE0-347BE94B8836}" type="slidenum">
              <a:rPr lang="en-US" smtClean="0"/>
              <a:t>‹#›</a:t>
            </a:fld>
            <a:endParaRPr lang="en-US"/>
          </a:p>
        </p:txBody>
      </p:sp>
    </p:spTree>
    <p:extLst>
      <p:ext uri="{BB962C8B-B14F-4D97-AF65-F5344CB8AC3E}">
        <p14:creationId xmlns:p14="http://schemas.microsoft.com/office/powerpoint/2010/main" val="180554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40 acre tract had an assigned CER rating-regardless of whether till or woods.</a:t>
            </a:r>
          </a:p>
          <a:p>
            <a:r>
              <a:rPr lang="en-US" baseline="0" dirty="0"/>
              <a:t>Anyone remember getting FSA aerial photos and overlaying a little plastic sheet on a parcel and counting the dots to determine the acreage of a field?</a:t>
            </a:r>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3</a:t>
            </a:fld>
            <a:endParaRPr lang="en-US"/>
          </a:p>
        </p:txBody>
      </p:sp>
    </p:spTree>
    <p:extLst>
      <p:ext uri="{BB962C8B-B14F-4D97-AF65-F5344CB8AC3E}">
        <p14:creationId xmlns:p14="http://schemas.microsoft.com/office/powerpoint/2010/main" val="334538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a:latin typeface="Arial" pitchFamily="34" charset="0"/>
              </a:rPr>
              <a:t>These productivity ratings are based on each soil type ability to produce a major crop,</a:t>
            </a:r>
          </a:p>
        </p:txBody>
      </p:sp>
      <p:sp>
        <p:nvSpPr>
          <p:cNvPr id="4301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A000C5B-3594-4B67-A4E1-8BF1E28C3909}" type="slidenum">
              <a:rPr lang="en-US" altLang="en-US" sz="1200"/>
              <a:pPr/>
              <a:t>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 the mostly widely grown crop in the state formed the basis for these CPI soil ratings.</a:t>
            </a:r>
          </a:p>
        </p:txBody>
      </p:sp>
      <p:sp>
        <p:nvSpPr>
          <p:cNvPr id="4" name="Slide Number Placeholder 3"/>
          <p:cNvSpPr>
            <a:spLocks noGrp="1"/>
          </p:cNvSpPr>
          <p:nvPr>
            <p:ph type="sldNum" sz="quarter" idx="10"/>
          </p:nvPr>
        </p:nvSpPr>
        <p:spPr/>
        <p:txBody>
          <a:bodyPr/>
          <a:lstStyle/>
          <a:p>
            <a:fld id="{54CF26C9-28C6-4866-981B-66E33F172DAD}" type="slidenum">
              <a:rPr lang="en-US" smtClean="0"/>
              <a:t>7</a:t>
            </a:fld>
            <a:endParaRPr lang="en-US"/>
          </a:p>
        </p:txBody>
      </p:sp>
    </p:spTree>
    <p:extLst>
      <p:ext uri="{BB962C8B-B14F-4D97-AF65-F5344CB8AC3E}">
        <p14:creationId xmlns:p14="http://schemas.microsoft.com/office/powerpoint/2010/main" val="26927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far none of the townships converted has seen the aggregate value change by more than 2%-however some individual parcels may move up or down more than that. </a:t>
            </a:r>
          </a:p>
          <a:p>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10</a:t>
            </a:fld>
            <a:endParaRPr lang="en-US"/>
          </a:p>
        </p:txBody>
      </p:sp>
    </p:spTree>
    <p:extLst>
      <p:ext uri="{BB962C8B-B14F-4D97-AF65-F5344CB8AC3E}">
        <p14:creationId xmlns:p14="http://schemas.microsoft.com/office/powerpoint/2010/main" val="204771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A60772C3-2B72-4E81-9E7B-177AB7AFF7B3}" type="datetimeFigureOut">
              <a:rPr lang="en-US" smtClean="0"/>
              <a:t>9/19/2023</a:t>
            </a:fld>
            <a:endParaRPr lang="en-US"/>
          </a:p>
        </p:txBody>
      </p:sp>
      <p:sp>
        <p:nvSpPr>
          <p:cNvPr id="16" name="Slide Number Placeholder 15"/>
          <p:cNvSpPr>
            <a:spLocks noGrp="1"/>
          </p:cNvSpPr>
          <p:nvPr>
            <p:ph type="sldNum" sz="quarter" idx="11"/>
          </p:nvPr>
        </p:nvSpPr>
        <p:spPr/>
        <p:txBody>
          <a:bodyPr/>
          <a:lstStyle/>
          <a:p>
            <a:fld id="{658756A2-70EE-413B-BF3E-9FB6BCA3784C}"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0772C3-2B72-4E81-9E7B-177AB7AFF7B3}"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756A2-70EE-413B-BF3E-9FB6BCA3784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0772C3-2B72-4E81-9E7B-177AB7AFF7B3}"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756A2-70EE-413B-BF3E-9FB6BCA3784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A60772C3-2B72-4E81-9E7B-177AB7AFF7B3}" type="datetimeFigureOut">
              <a:rPr lang="en-US" smtClean="0"/>
              <a:t>9/19/2023</a:t>
            </a:fld>
            <a:endParaRPr lang="en-US"/>
          </a:p>
        </p:txBody>
      </p:sp>
      <p:sp>
        <p:nvSpPr>
          <p:cNvPr id="15" name="Slide Number Placeholder 14"/>
          <p:cNvSpPr>
            <a:spLocks noGrp="1"/>
          </p:cNvSpPr>
          <p:nvPr>
            <p:ph type="sldNum" sz="quarter" idx="15"/>
          </p:nvPr>
        </p:nvSpPr>
        <p:spPr/>
        <p:txBody>
          <a:bodyPr/>
          <a:lstStyle>
            <a:lvl1pPr algn="ctr">
              <a:defRPr/>
            </a:lvl1pPr>
          </a:lstStyle>
          <a:p>
            <a:fld id="{658756A2-70EE-413B-BF3E-9FB6BCA3784C}"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0772C3-2B72-4E81-9E7B-177AB7AFF7B3}"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756A2-70EE-413B-BF3E-9FB6BCA3784C}"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0772C3-2B72-4E81-9E7B-177AB7AFF7B3}"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756A2-70EE-413B-BF3E-9FB6BCA3784C}"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58756A2-70EE-413B-BF3E-9FB6BCA3784C}"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A60772C3-2B72-4E81-9E7B-177AB7AFF7B3}" type="datetimeFigureOut">
              <a:rPr lang="en-US" smtClean="0"/>
              <a:t>9/19/2023</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0772C3-2B72-4E81-9E7B-177AB7AFF7B3}"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756A2-70EE-413B-BF3E-9FB6BCA3784C}"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772C3-2B72-4E81-9E7B-177AB7AFF7B3}"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756A2-70EE-413B-BF3E-9FB6BCA3784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A60772C3-2B72-4E81-9E7B-177AB7AFF7B3}" type="datetimeFigureOut">
              <a:rPr lang="en-US" smtClean="0"/>
              <a:t>9/19/2023</a:t>
            </a:fld>
            <a:endParaRPr lang="en-US"/>
          </a:p>
        </p:txBody>
      </p:sp>
      <p:sp>
        <p:nvSpPr>
          <p:cNvPr id="9" name="Slide Number Placeholder 8"/>
          <p:cNvSpPr>
            <a:spLocks noGrp="1"/>
          </p:cNvSpPr>
          <p:nvPr>
            <p:ph type="sldNum" sz="quarter" idx="15"/>
          </p:nvPr>
        </p:nvSpPr>
        <p:spPr/>
        <p:txBody>
          <a:bodyPr/>
          <a:lstStyle/>
          <a:p>
            <a:fld id="{658756A2-70EE-413B-BF3E-9FB6BCA3784C}"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A60772C3-2B72-4E81-9E7B-177AB7AFF7B3}" type="datetimeFigureOut">
              <a:rPr lang="en-US" smtClean="0"/>
              <a:t>9/19/2023</a:t>
            </a:fld>
            <a:endParaRPr lang="en-US"/>
          </a:p>
        </p:txBody>
      </p:sp>
      <p:sp>
        <p:nvSpPr>
          <p:cNvPr id="9" name="Slide Number Placeholder 8"/>
          <p:cNvSpPr>
            <a:spLocks noGrp="1"/>
          </p:cNvSpPr>
          <p:nvPr>
            <p:ph type="sldNum" sz="quarter" idx="11"/>
          </p:nvPr>
        </p:nvSpPr>
        <p:spPr/>
        <p:txBody>
          <a:bodyPr/>
          <a:lstStyle/>
          <a:p>
            <a:fld id="{658756A2-70EE-413B-BF3E-9FB6BCA3784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60772C3-2B72-4E81-9E7B-177AB7AFF7B3}" type="datetimeFigureOut">
              <a:rPr lang="en-US" smtClean="0"/>
              <a:t>9/19/2023</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58756A2-70EE-413B-BF3E-9FB6BCA3784C}"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websoilsurvey.sc.egov.usda.gov/" TargetMode="External"/><Relationship Id="rId2" Type="http://schemas.openxmlformats.org/officeDocument/2006/relationships/hyperlink" Target="http://www.co.mcleod.mn.us/" TargetMode="External"/><Relationship Id="rId1" Type="http://schemas.openxmlformats.org/officeDocument/2006/relationships/slideLayout" Target="../slideLayouts/slideLayout2.xml"/><Relationship Id="rId5" Type="http://schemas.openxmlformats.org/officeDocument/2006/relationships/hyperlink" Target="http://www.nrcs.usda.gov/" TargetMode="External"/><Relationship Id="rId4" Type="http://schemas.openxmlformats.org/officeDocument/2006/relationships/hyperlink" Target="http://www.acrevalue.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crevalue.com/" TargetMode="External"/><Relationship Id="rId2" Type="http://schemas.openxmlformats.org/officeDocument/2006/relationships/hyperlink" Target="https://websoilsurvey.nrcs.usda.gov/ap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600"/>
            <a:ext cx="8229600" cy="2286000"/>
          </a:xfrm>
        </p:spPr>
        <p:txBody>
          <a:bodyPr>
            <a:normAutofit fontScale="90000"/>
          </a:bodyPr>
          <a:lstStyle/>
          <a:p>
            <a:pPr algn="ctr"/>
            <a:r>
              <a:rPr lang="en-US" dirty="0"/>
              <a:t>MCLEOD COUNTY </a:t>
            </a:r>
            <a:br>
              <a:rPr lang="en-US" dirty="0"/>
            </a:br>
            <a:r>
              <a:rPr lang="en-US" dirty="0"/>
              <a:t>CROP PRODUCTION INDEX</a:t>
            </a:r>
            <a:br>
              <a:rPr lang="en-US" dirty="0"/>
            </a:br>
            <a:r>
              <a:rPr lang="en-US" sz="3600" dirty="0"/>
              <a:t>Presentation by</a:t>
            </a:r>
            <a:br>
              <a:rPr lang="en-US" sz="3600" dirty="0"/>
            </a:br>
            <a:r>
              <a:rPr lang="en-US" sz="3600" dirty="0"/>
              <a:t> Sue Schulz, County Assessor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0"/>
            <a:ext cx="3200400" cy="3096387"/>
          </a:xfrm>
          <a:prstGeom prst="rect">
            <a:avLst/>
          </a:prstGeom>
        </p:spPr>
      </p:pic>
    </p:spTree>
    <p:extLst>
      <p:ext uri="{BB962C8B-B14F-4D97-AF65-F5344CB8AC3E}">
        <p14:creationId xmlns:p14="http://schemas.microsoft.com/office/powerpoint/2010/main" val="134743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How we converted from ABC to CPI soil ratings</a:t>
            </a:r>
          </a:p>
        </p:txBody>
      </p:sp>
      <p:sp>
        <p:nvSpPr>
          <p:cNvPr id="3" name="Content Placeholder 2"/>
          <p:cNvSpPr>
            <a:spLocks noGrp="1"/>
          </p:cNvSpPr>
          <p:nvPr>
            <p:ph idx="1"/>
          </p:nvPr>
        </p:nvSpPr>
        <p:spPr>
          <a:xfrm>
            <a:off x="381000" y="1752600"/>
            <a:ext cx="7277100" cy="3985023"/>
          </a:xfrm>
        </p:spPr>
        <p:txBody>
          <a:bodyPr>
            <a:normAutofit fontScale="92500"/>
          </a:bodyPr>
          <a:lstStyle/>
          <a:p>
            <a:r>
              <a:rPr lang="en-US" dirty="0"/>
              <a:t>GIS mapping capability is required</a:t>
            </a:r>
          </a:p>
          <a:p>
            <a:endParaRPr lang="en-US" dirty="0"/>
          </a:p>
          <a:p>
            <a:r>
              <a:rPr lang="en-US" dirty="0"/>
              <a:t>Each parcel has a GIS overlay with the soil types.</a:t>
            </a:r>
          </a:p>
          <a:p>
            <a:endParaRPr lang="en-US" dirty="0"/>
          </a:p>
          <a:p>
            <a:r>
              <a:rPr lang="en-US" dirty="0"/>
              <a:t>Each soil type is mapped.</a:t>
            </a:r>
          </a:p>
          <a:p>
            <a:endParaRPr lang="en-US" dirty="0"/>
          </a:p>
          <a:p>
            <a:r>
              <a:rPr lang="en-US" dirty="0"/>
              <a:t>These revisions are entered into the valuation schedule and valuation system each county has in place.</a:t>
            </a:r>
          </a:p>
          <a:p>
            <a:endParaRPr lang="en-US" dirty="0"/>
          </a:p>
        </p:txBody>
      </p:sp>
    </p:spTree>
    <p:extLst>
      <p:ext uri="{BB962C8B-B14F-4D97-AF65-F5344CB8AC3E}">
        <p14:creationId xmlns:p14="http://schemas.microsoft.com/office/powerpoint/2010/main" val="3928631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schulz\Desktop\parc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042"/>
            <a:ext cx="9144000" cy="56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74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chulz\Desktop\dra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76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schulz\Desktop\drawin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042"/>
            <a:ext cx="9144000" cy="56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18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chulz\Desktop\drawin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042"/>
            <a:ext cx="9144000" cy="56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4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3BEC162-D2CE-EBCE-20D0-2997C4E61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705"/>
            <a:ext cx="9144000" cy="6218589"/>
          </a:xfrm>
          <a:prstGeom prst="rect">
            <a:avLst/>
          </a:prstGeom>
        </p:spPr>
      </p:pic>
    </p:spTree>
    <p:extLst>
      <p:ext uri="{BB962C8B-B14F-4D97-AF65-F5344CB8AC3E}">
        <p14:creationId xmlns:p14="http://schemas.microsoft.com/office/powerpoint/2010/main" val="205699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F27B3048-C71E-B78E-223D-AC67AF33A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5899"/>
            <a:ext cx="9144000" cy="4166201"/>
          </a:xfrm>
          <a:prstGeom prst="rect">
            <a:avLst/>
          </a:prstGeom>
        </p:spPr>
      </p:pic>
    </p:spTree>
    <p:extLst>
      <p:ext uri="{BB962C8B-B14F-4D97-AF65-F5344CB8AC3E}">
        <p14:creationId xmlns:p14="http://schemas.microsoft.com/office/powerpoint/2010/main" val="248021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133600"/>
            <a:ext cx="8229600" cy="2667000"/>
          </a:xfrm>
        </p:spPr>
        <p:txBody>
          <a:bodyPr/>
          <a:lstStyle/>
          <a:p>
            <a:r>
              <a:rPr lang="en-US" dirty="0"/>
              <a:t>A		108,299.18		Acres</a:t>
            </a:r>
          </a:p>
          <a:p>
            <a:r>
              <a:rPr lang="en-US" dirty="0"/>
              <a:t>B		58,881.18		Acres</a:t>
            </a:r>
          </a:p>
          <a:p>
            <a:r>
              <a:rPr lang="en-US" dirty="0"/>
              <a:t>C		58,891.01		Acres</a:t>
            </a:r>
          </a:p>
          <a:p>
            <a:r>
              <a:rPr lang="en-US" dirty="0"/>
              <a:t>Sub C	3730.82		Acres</a:t>
            </a:r>
          </a:p>
          <a:p>
            <a:endParaRPr lang="en-US" dirty="0"/>
          </a:p>
        </p:txBody>
      </p:sp>
      <p:sp>
        <p:nvSpPr>
          <p:cNvPr id="2" name="Title 1"/>
          <p:cNvSpPr>
            <a:spLocks noGrp="1"/>
          </p:cNvSpPr>
          <p:nvPr>
            <p:ph type="title"/>
          </p:nvPr>
        </p:nvSpPr>
        <p:spPr/>
        <p:txBody>
          <a:bodyPr/>
          <a:lstStyle/>
          <a:p>
            <a:r>
              <a:rPr lang="en-US" dirty="0"/>
              <a:t>ABC Breakdown</a:t>
            </a:r>
          </a:p>
        </p:txBody>
      </p:sp>
    </p:spTree>
    <p:extLst>
      <p:ext uri="{BB962C8B-B14F-4D97-AF65-F5344CB8AC3E}">
        <p14:creationId xmlns:p14="http://schemas.microsoft.com/office/powerpoint/2010/main" val="127001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334000"/>
          </a:xfrm>
        </p:spPr>
        <p:txBody>
          <a:bodyPr>
            <a:normAutofit/>
          </a:bodyPr>
          <a:lstStyle/>
          <a:p>
            <a:r>
              <a:rPr lang="en-US" dirty="0"/>
              <a:t>91-100	143,142.83	Acres</a:t>
            </a:r>
          </a:p>
          <a:p>
            <a:r>
              <a:rPr lang="en-US" dirty="0"/>
              <a:t>81-90	63,543.34	Acres</a:t>
            </a:r>
          </a:p>
          <a:p>
            <a:r>
              <a:rPr lang="en-US" dirty="0"/>
              <a:t>71-80	12,471.52	Acres</a:t>
            </a:r>
          </a:p>
          <a:p>
            <a:r>
              <a:rPr lang="en-US" dirty="0"/>
              <a:t>61-70	4,429.21	Acres</a:t>
            </a:r>
          </a:p>
          <a:p>
            <a:r>
              <a:rPr lang="en-US" dirty="0"/>
              <a:t>51-60	708.34	Acres</a:t>
            </a:r>
          </a:p>
          <a:p>
            <a:r>
              <a:rPr lang="en-US" dirty="0"/>
              <a:t>41-50	1,633.31	Acres</a:t>
            </a:r>
          </a:p>
          <a:p>
            <a:r>
              <a:rPr lang="en-US" dirty="0"/>
              <a:t>31-40	181.36	Acres</a:t>
            </a:r>
          </a:p>
          <a:p>
            <a:r>
              <a:rPr lang="en-US" dirty="0"/>
              <a:t>21-30	2.26		Acres</a:t>
            </a:r>
          </a:p>
          <a:p>
            <a:r>
              <a:rPr lang="en-US" dirty="0"/>
              <a:t>11-20	370.72	Acres</a:t>
            </a:r>
          </a:p>
          <a:p>
            <a:r>
              <a:rPr lang="en-US" dirty="0"/>
              <a:t>0-10	2,959.31	Acres</a:t>
            </a:r>
          </a:p>
          <a:p>
            <a:endParaRPr lang="en-US" dirty="0"/>
          </a:p>
        </p:txBody>
      </p:sp>
      <p:sp>
        <p:nvSpPr>
          <p:cNvPr id="2" name="Title 1"/>
          <p:cNvSpPr>
            <a:spLocks noGrp="1"/>
          </p:cNvSpPr>
          <p:nvPr>
            <p:ph type="title"/>
          </p:nvPr>
        </p:nvSpPr>
        <p:spPr>
          <a:xfrm>
            <a:off x="457200" y="228600"/>
            <a:ext cx="8229600" cy="884434"/>
          </a:xfrm>
        </p:spPr>
        <p:txBody>
          <a:bodyPr/>
          <a:lstStyle/>
          <a:p>
            <a:r>
              <a:rPr lang="en-US" dirty="0"/>
              <a:t>CPI Breakdown</a:t>
            </a:r>
          </a:p>
        </p:txBody>
      </p:sp>
    </p:spTree>
    <p:extLst>
      <p:ext uri="{BB962C8B-B14F-4D97-AF65-F5344CB8AC3E}">
        <p14:creationId xmlns:p14="http://schemas.microsoft.com/office/powerpoint/2010/main" val="320110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1094714"/>
              </p:ext>
            </p:extLst>
          </p:nvPr>
        </p:nvGraphicFramePr>
        <p:xfrm>
          <a:off x="533400" y="304800"/>
          <a:ext cx="7924800" cy="6019807"/>
        </p:xfrm>
        <a:graphic>
          <a:graphicData uri="http://schemas.openxmlformats.org/drawingml/2006/table">
            <a:tbl>
              <a:tblPr>
                <a:tableStyleId>{5C22544A-7EE6-4342-B048-85BDC9FD1C3A}</a:tableStyleId>
              </a:tblPr>
              <a:tblGrid>
                <a:gridCol w="945159">
                  <a:extLst>
                    <a:ext uri="{9D8B030D-6E8A-4147-A177-3AD203B41FA5}">
                      <a16:colId xmlns:a16="http://schemas.microsoft.com/office/drawing/2014/main" val="20000"/>
                    </a:ext>
                  </a:extLst>
                </a:gridCol>
                <a:gridCol w="1599501">
                  <a:extLst>
                    <a:ext uri="{9D8B030D-6E8A-4147-A177-3AD203B41FA5}">
                      <a16:colId xmlns:a16="http://schemas.microsoft.com/office/drawing/2014/main" val="20001"/>
                    </a:ext>
                  </a:extLst>
                </a:gridCol>
                <a:gridCol w="1599501">
                  <a:extLst>
                    <a:ext uri="{9D8B030D-6E8A-4147-A177-3AD203B41FA5}">
                      <a16:colId xmlns:a16="http://schemas.microsoft.com/office/drawing/2014/main" val="20002"/>
                    </a:ext>
                  </a:extLst>
                </a:gridCol>
                <a:gridCol w="1599501">
                  <a:extLst>
                    <a:ext uri="{9D8B030D-6E8A-4147-A177-3AD203B41FA5}">
                      <a16:colId xmlns:a16="http://schemas.microsoft.com/office/drawing/2014/main" val="20003"/>
                    </a:ext>
                  </a:extLst>
                </a:gridCol>
                <a:gridCol w="1599501">
                  <a:extLst>
                    <a:ext uri="{9D8B030D-6E8A-4147-A177-3AD203B41FA5}">
                      <a16:colId xmlns:a16="http://schemas.microsoft.com/office/drawing/2014/main" val="20004"/>
                    </a:ext>
                  </a:extLst>
                </a:gridCol>
                <a:gridCol w="581637">
                  <a:extLst>
                    <a:ext uri="{9D8B030D-6E8A-4147-A177-3AD203B41FA5}">
                      <a16:colId xmlns:a16="http://schemas.microsoft.com/office/drawing/2014/main" val="20005"/>
                    </a:ext>
                  </a:extLst>
                </a:gridCol>
              </a:tblGrid>
              <a:tr h="302712">
                <a:tc>
                  <a:txBody>
                    <a:bodyPr/>
                    <a:lstStyle/>
                    <a:p>
                      <a:pPr algn="l" fontAlgn="b"/>
                      <a:endParaRPr lang="en-US" sz="900" b="0" i="0" u="none" strike="noStrike" dirty="0">
                        <a:effectLst/>
                        <a:latin typeface="Arial"/>
                      </a:endParaRPr>
                    </a:p>
                  </a:txBody>
                  <a:tcPr marL="8485" marR="8485" marT="8485" marB="0" anchor="b"/>
                </a:tc>
                <a:tc>
                  <a:txBody>
                    <a:bodyPr/>
                    <a:lstStyle/>
                    <a:p>
                      <a:pPr algn="l" fontAlgn="b"/>
                      <a:endParaRPr lang="en-US" sz="900" b="0" i="0" u="none" strike="noStrike" dirty="0">
                        <a:effectLst/>
                        <a:latin typeface="Arial"/>
                      </a:endParaRPr>
                    </a:p>
                  </a:txBody>
                  <a:tcPr marL="8485" marR="8485" marT="8485" marB="0" anchor="b"/>
                </a:tc>
                <a:tc>
                  <a:txBody>
                    <a:bodyPr/>
                    <a:lstStyle/>
                    <a:p>
                      <a:pPr algn="just" fontAlgn="b"/>
                      <a:r>
                        <a:rPr lang="en-US" sz="900" u="none" strike="noStrike" dirty="0">
                          <a:effectLst/>
                        </a:rPr>
                        <a:t>2015 Farm Land Values</a:t>
                      </a:r>
                      <a:endParaRPr lang="en-US" sz="900" b="1" i="0" u="none" strike="noStrike" dirty="0">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extLst>
                  <a:ext uri="{0D108BD9-81ED-4DB2-BD59-A6C34878D82A}">
                    <a16:rowId xmlns:a16="http://schemas.microsoft.com/office/drawing/2014/main" val="10000"/>
                  </a:ext>
                </a:extLst>
              </a:tr>
              <a:tr h="302712">
                <a:tc>
                  <a:txBody>
                    <a:bodyPr/>
                    <a:lstStyle/>
                    <a:p>
                      <a:pPr algn="l" fontAlgn="b"/>
                      <a:endParaRPr lang="en-US" sz="1000" b="0" i="0" u="none" strike="noStrike">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1"/>
                  </a:ext>
                </a:extLst>
              </a:tr>
              <a:tr h="225903">
                <a:tc>
                  <a:txBody>
                    <a:bodyPr/>
                    <a:lstStyle/>
                    <a:p>
                      <a:pPr algn="ctr" fontAlgn="b"/>
                      <a:endParaRPr lang="en-US" sz="1000" b="0" i="0" u="none" strike="noStrike">
                        <a:effectLst/>
                        <a:latin typeface="Arial"/>
                      </a:endParaRPr>
                    </a:p>
                  </a:txBody>
                  <a:tcPr marL="8485" marR="8485" marT="8485" marB="0" anchor="b"/>
                </a:tc>
                <a:tc>
                  <a:txBody>
                    <a:bodyPr/>
                    <a:lstStyle/>
                    <a:p>
                      <a:pPr algn="ctr" fontAlgn="b"/>
                      <a:endParaRPr lang="en-US" sz="1000" b="1" i="0" u="none" strike="noStrike">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a:effectLst/>
                        <a:latin typeface="Arial"/>
                      </a:endParaRPr>
                    </a:p>
                  </a:txBody>
                  <a:tcPr marL="8485" marR="8485" marT="8485" marB="0" anchor="b"/>
                </a:tc>
                <a:tc>
                  <a:txBody>
                    <a:bodyPr/>
                    <a:lstStyle/>
                    <a:p>
                      <a:pPr algn="ctr"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2"/>
                  </a:ext>
                </a:extLst>
              </a:tr>
              <a:tr h="225903">
                <a:tc>
                  <a:txBody>
                    <a:bodyPr/>
                    <a:lstStyle/>
                    <a:p>
                      <a:pPr algn="ctr" fontAlgn="b"/>
                      <a:endParaRPr lang="en-US" sz="1000" b="0" i="0" u="none" strike="noStrike">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a:effectLst/>
                        <a:latin typeface="Arial"/>
                      </a:endParaRPr>
                    </a:p>
                  </a:txBody>
                  <a:tcPr marL="8485" marR="8485" marT="8485" marB="0" anchor="b"/>
                </a:tc>
                <a:tc>
                  <a:txBody>
                    <a:bodyPr/>
                    <a:lstStyle/>
                    <a:p>
                      <a:pPr algn="ctr"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3"/>
                  </a:ext>
                </a:extLst>
              </a:tr>
              <a:tr h="225903">
                <a:tc>
                  <a:txBody>
                    <a:bodyPr/>
                    <a:lstStyle/>
                    <a:p>
                      <a:pPr algn="ctr" fontAlgn="b"/>
                      <a:endParaRPr lang="en-US" sz="1000" b="0" i="0" u="none" strike="noStrike">
                        <a:effectLst/>
                        <a:latin typeface="Arial"/>
                      </a:endParaRPr>
                    </a:p>
                  </a:txBody>
                  <a:tcPr marL="8485" marR="8485" marT="8485" marB="0" anchor="b"/>
                </a:tc>
                <a:tc>
                  <a:txBody>
                    <a:bodyPr/>
                    <a:lstStyle/>
                    <a:p>
                      <a:pPr algn="ctr" fontAlgn="b"/>
                      <a:r>
                        <a:rPr lang="en-US" sz="1000" u="none" strike="noStrike">
                          <a:effectLst/>
                        </a:rPr>
                        <a:t>A</a:t>
                      </a:r>
                      <a:endParaRPr lang="en-US" sz="1000" b="1" i="0" u="none" strike="noStrike">
                        <a:effectLst/>
                        <a:latin typeface="Arial"/>
                      </a:endParaRPr>
                    </a:p>
                  </a:txBody>
                  <a:tcPr marL="8485" marR="8485" marT="8485" marB="0" anchor="b"/>
                </a:tc>
                <a:tc>
                  <a:txBody>
                    <a:bodyPr/>
                    <a:lstStyle/>
                    <a:p>
                      <a:pPr algn="ctr" fontAlgn="b"/>
                      <a:r>
                        <a:rPr lang="en-US" sz="1000" u="none" strike="noStrike">
                          <a:effectLst/>
                        </a:rPr>
                        <a:t>B</a:t>
                      </a:r>
                      <a:endParaRPr lang="en-US" sz="1000" b="1" i="0" u="none" strike="noStrike">
                        <a:effectLst/>
                        <a:latin typeface="Arial"/>
                      </a:endParaRPr>
                    </a:p>
                  </a:txBody>
                  <a:tcPr marL="8485" marR="8485" marT="8485" marB="0" anchor="b"/>
                </a:tc>
                <a:tc>
                  <a:txBody>
                    <a:bodyPr/>
                    <a:lstStyle/>
                    <a:p>
                      <a:pPr algn="ctr" fontAlgn="b"/>
                      <a:r>
                        <a:rPr lang="en-US" sz="1000" u="none" strike="noStrike" dirty="0">
                          <a:effectLst/>
                        </a:rPr>
                        <a:t>C</a:t>
                      </a:r>
                      <a:endParaRPr lang="en-US" sz="1000" b="1" i="0" u="none" strike="noStrike" dirty="0">
                        <a:effectLst/>
                        <a:latin typeface="Arial"/>
                      </a:endParaRPr>
                    </a:p>
                  </a:txBody>
                  <a:tcPr marL="8485" marR="8485" marT="8485" marB="0" anchor="b"/>
                </a:tc>
                <a:tc>
                  <a:txBody>
                    <a:bodyPr/>
                    <a:lstStyle/>
                    <a:p>
                      <a:pPr algn="ctr" fontAlgn="b"/>
                      <a:r>
                        <a:rPr lang="en-US" sz="1000" u="none" strike="noStrike">
                          <a:effectLst/>
                        </a:rPr>
                        <a:t>Sub C</a:t>
                      </a:r>
                      <a:endParaRPr lang="en-US" sz="1000" b="1" i="0" u="none" strike="noStrike">
                        <a:effectLst/>
                        <a:latin typeface="Arial"/>
                      </a:endParaRPr>
                    </a:p>
                  </a:txBody>
                  <a:tcPr marL="8485" marR="8485" marT="8485" marB="0" anchor="b"/>
                </a:tc>
                <a:tc>
                  <a:txBody>
                    <a:bodyPr/>
                    <a:lstStyle/>
                    <a:p>
                      <a:pPr algn="ctr"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4"/>
                  </a:ext>
                </a:extLst>
              </a:tr>
              <a:tr h="201055">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dirty="0">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extLst>
                  <a:ext uri="{0D108BD9-81ED-4DB2-BD59-A6C34878D82A}">
                    <a16:rowId xmlns:a16="http://schemas.microsoft.com/office/drawing/2014/main" val="10005"/>
                  </a:ext>
                </a:extLst>
              </a:tr>
              <a:tr h="302712">
                <a:tc>
                  <a:txBody>
                    <a:bodyPr/>
                    <a:lstStyle/>
                    <a:p>
                      <a:pPr algn="l" fontAlgn="b"/>
                      <a:r>
                        <a:rPr lang="en-US" sz="1000" u="none" strike="noStrike">
                          <a:effectLst/>
                        </a:rPr>
                        <a:t>Acoma</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6"/>
                  </a:ext>
                </a:extLst>
              </a:tr>
              <a:tr h="302712">
                <a:tc>
                  <a:txBody>
                    <a:bodyPr/>
                    <a:lstStyle/>
                    <a:p>
                      <a:pPr algn="l" fontAlgn="b"/>
                      <a:r>
                        <a:rPr lang="en-US" sz="1000" u="none" strike="noStrike">
                          <a:effectLst/>
                        </a:rPr>
                        <a:t>Bergen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7"/>
                  </a:ext>
                </a:extLst>
              </a:tr>
              <a:tr h="302712">
                <a:tc>
                  <a:txBody>
                    <a:bodyPr/>
                    <a:lstStyle/>
                    <a:p>
                      <a:pPr algn="l" fontAlgn="b"/>
                      <a:r>
                        <a:rPr lang="en-US" sz="1000" u="none" strike="noStrike">
                          <a:effectLst/>
                        </a:rPr>
                        <a:t>Collins</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7200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8"/>
                  </a:ext>
                </a:extLst>
              </a:tr>
              <a:tr h="302712">
                <a:tc>
                  <a:txBody>
                    <a:bodyPr/>
                    <a:lstStyle/>
                    <a:p>
                      <a:pPr algn="l" fontAlgn="b"/>
                      <a:r>
                        <a:rPr lang="en-US" sz="1000" u="none" strike="noStrike">
                          <a:effectLst/>
                        </a:rPr>
                        <a:t>Glencoe</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9"/>
                  </a:ext>
                </a:extLst>
              </a:tr>
              <a:tr h="297651">
                <a:tc>
                  <a:txBody>
                    <a:bodyPr/>
                    <a:lstStyle/>
                    <a:p>
                      <a:pPr algn="l" fontAlgn="b"/>
                      <a:r>
                        <a:rPr lang="en-US" sz="1000" u="none" strike="noStrike">
                          <a:effectLst/>
                        </a:rPr>
                        <a:t>Hale</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10"/>
                  </a:ext>
                </a:extLst>
              </a:tr>
              <a:tr h="302712">
                <a:tc>
                  <a:txBody>
                    <a:bodyPr/>
                    <a:lstStyle/>
                    <a:p>
                      <a:pPr algn="l" fontAlgn="b"/>
                      <a:r>
                        <a:rPr lang="en-US" sz="1000" u="none" strike="noStrike">
                          <a:effectLst/>
                        </a:rPr>
                        <a:t>Hassan Valley</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11"/>
                  </a:ext>
                </a:extLst>
              </a:tr>
              <a:tr h="302712">
                <a:tc>
                  <a:txBody>
                    <a:bodyPr/>
                    <a:lstStyle/>
                    <a:p>
                      <a:pPr algn="l" fontAlgn="b"/>
                      <a:r>
                        <a:rPr lang="en-US" sz="1000" u="none" strike="noStrike">
                          <a:effectLst/>
                        </a:rPr>
                        <a:t>Helen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12"/>
                  </a:ext>
                </a:extLst>
              </a:tr>
              <a:tr h="302712">
                <a:tc>
                  <a:txBody>
                    <a:bodyPr/>
                    <a:lstStyle/>
                    <a:p>
                      <a:pPr algn="l" fontAlgn="b"/>
                      <a:r>
                        <a:rPr lang="en-US" sz="1000" u="none" strike="noStrike">
                          <a:effectLst/>
                        </a:rPr>
                        <a:t>Hutchinson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3"/>
                  </a:ext>
                </a:extLst>
              </a:tr>
              <a:tr h="302712">
                <a:tc>
                  <a:txBody>
                    <a:bodyPr/>
                    <a:lstStyle/>
                    <a:p>
                      <a:pPr algn="l" fontAlgn="b"/>
                      <a:r>
                        <a:rPr lang="en-US" sz="1000" u="none" strike="noStrike">
                          <a:effectLst/>
                        </a:rPr>
                        <a:t>Lynn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4"/>
                  </a:ext>
                </a:extLst>
              </a:tr>
              <a:tr h="302712">
                <a:tc>
                  <a:txBody>
                    <a:bodyPr/>
                    <a:lstStyle/>
                    <a:p>
                      <a:pPr algn="l" fontAlgn="b"/>
                      <a:r>
                        <a:rPr lang="en-US" sz="1000" u="none" strike="noStrike">
                          <a:effectLst/>
                        </a:rPr>
                        <a:t>Penn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5"/>
                  </a:ext>
                </a:extLst>
              </a:tr>
              <a:tr h="302712">
                <a:tc>
                  <a:txBody>
                    <a:bodyPr/>
                    <a:lstStyle/>
                    <a:p>
                      <a:pPr algn="l" fontAlgn="b"/>
                      <a:r>
                        <a:rPr lang="en-US" sz="1000" u="none" strike="noStrike">
                          <a:effectLst/>
                        </a:rPr>
                        <a:t>Rich Valley</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6"/>
                  </a:ext>
                </a:extLst>
              </a:tr>
              <a:tr h="302712">
                <a:tc>
                  <a:txBody>
                    <a:bodyPr/>
                    <a:lstStyle/>
                    <a:p>
                      <a:pPr algn="l" fontAlgn="b"/>
                      <a:r>
                        <a:rPr lang="en-US" sz="1000" u="none" strike="noStrike">
                          <a:effectLst/>
                        </a:rPr>
                        <a:t>Round Grove</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10000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8100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6800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5100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7"/>
                  </a:ext>
                </a:extLst>
              </a:tr>
              <a:tr h="302712">
                <a:tc>
                  <a:txBody>
                    <a:bodyPr/>
                    <a:lstStyle/>
                    <a:p>
                      <a:pPr algn="l" fontAlgn="b"/>
                      <a:r>
                        <a:rPr lang="en-US" sz="1000" u="none" strike="noStrike">
                          <a:effectLst/>
                        </a:rPr>
                        <a:t>Sumter</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8"/>
                  </a:ext>
                </a:extLst>
              </a:tr>
              <a:tr h="302712">
                <a:tc>
                  <a:txBody>
                    <a:bodyPr/>
                    <a:lstStyle/>
                    <a:p>
                      <a:pPr algn="l" fontAlgn="b"/>
                      <a:r>
                        <a:rPr lang="en-US" sz="1000" u="none" strike="noStrike">
                          <a:effectLst/>
                        </a:rPr>
                        <a:t>Winsted</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9"/>
                  </a:ext>
                </a:extLst>
              </a:tr>
              <a:tr h="302712">
                <a:tc>
                  <a:txBody>
                    <a:bodyPr/>
                    <a:lstStyle/>
                    <a:p>
                      <a:pPr algn="l" fontAlgn="b"/>
                      <a:endParaRPr lang="en-US" sz="900" b="1"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dirty="0">
                        <a:effectLst/>
                        <a:latin typeface="Arial"/>
                      </a:endParaRPr>
                    </a:p>
                  </a:txBody>
                  <a:tcPr marL="8485" marR="8485" marT="8485" marB="0" anchor="b"/>
                </a:tc>
                <a:tc>
                  <a:txBody>
                    <a:bodyPr/>
                    <a:lstStyle/>
                    <a:p>
                      <a:pPr algn="l" fontAlgn="b"/>
                      <a:endParaRPr lang="en-US" sz="900" b="0" i="0" u="none" strike="noStrike" dirty="0">
                        <a:effectLst/>
                        <a:latin typeface="Arial"/>
                      </a:endParaRPr>
                    </a:p>
                  </a:txBody>
                  <a:tcPr marL="8485" marR="8485" marT="8485"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14783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48DEED-88B6-8753-D9CF-3A3535BB49D5}"/>
              </a:ext>
            </a:extLst>
          </p:cNvPr>
          <p:cNvSpPr>
            <a:spLocks noGrp="1"/>
          </p:cNvSpPr>
          <p:nvPr>
            <p:ph idx="1"/>
          </p:nvPr>
        </p:nvSpPr>
        <p:spPr/>
        <p:txBody>
          <a:bodyPr/>
          <a:lstStyle/>
          <a:p>
            <a:r>
              <a:rPr lang="en-US" sz="2800" b="0" i="0" u="none" strike="noStrike" baseline="0" dirty="0">
                <a:latin typeface="Cambria" panose="02040503050406030204" pitchFamily="18" charset="0"/>
                <a:ea typeface="Cambria" panose="02040503050406030204" pitchFamily="18" charset="0"/>
              </a:rPr>
              <a:t>They are based on the USDA soil surveys done in Minnesota. </a:t>
            </a:r>
          </a:p>
          <a:p>
            <a:endParaRPr lang="en-US" sz="2800" b="0" i="0" u="none" strike="noStrike" baseline="0" dirty="0">
              <a:latin typeface="Cambria" panose="02040503050406030204" pitchFamily="18" charset="0"/>
              <a:ea typeface="Cambria" panose="02040503050406030204" pitchFamily="18" charset="0"/>
            </a:endParaRPr>
          </a:p>
          <a:p>
            <a:r>
              <a:rPr lang="en-US" sz="2800" b="0" i="0" u="none" strike="noStrike" baseline="0" dirty="0">
                <a:latin typeface="Cambria" panose="02040503050406030204" pitchFamily="18" charset="0"/>
                <a:ea typeface="Cambria" panose="02040503050406030204" pitchFamily="18" charset="0"/>
              </a:rPr>
              <a:t>•The USDA and the most County Soil Conservation Services conducted this comprehensive survey. </a:t>
            </a:r>
          </a:p>
          <a:p>
            <a:endParaRPr lang="en-US" sz="2800" b="0" i="0" u="none" strike="noStrike" baseline="0" dirty="0">
              <a:latin typeface="Cambria" panose="02040503050406030204" pitchFamily="18" charset="0"/>
              <a:ea typeface="Cambria" panose="02040503050406030204" pitchFamily="18" charset="0"/>
            </a:endParaRPr>
          </a:p>
          <a:p>
            <a:r>
              <a:rPr lang="en-US" sz="2800" b="0" i="0" u="none" strike="noStrike" baseline="0" dirty="0">
                <a:latin typeface="Cambria" panose="02040503050406030204" pitchFamily="18" charset="0"/>
                <a:ea typeface="Cambria" panose="02040503050406030204" pitchFamily="18" charset="0"/>
              </a:rPr>
              <a:t>•Each soil type was tested, graded, and mapped out by a team of soil scientists </a:t>
            </a:r>
          </a:p>
          <a:p>
            <a:endParaRPr lang="en-US" dirty="0"/>
          </a:p>
        </p:txBody>
      </p:sp>
      <p:sp>
        <p:nvSpPr>
          <p:cNvPr id="3" name="Title 2">
            <a:extLst>
              <a:ext uri="{FF2B5EF4-FFF2-40B4-BE49-F238E27FC236}">
                <a16:creationId xmlns:a16="http://schemas.microsoft.com/office/drawing/2014/main" id="{7D827FA2-AF4F-D935-E242-E4FA50A0C1DD}"/>
              </a:ext>
            </a:extLst>
          </p:cNvPr>
          <p:cNvSpPr>
            <a:spLocks noGrp="1"/>
          </p:cNvSpPr>
          <p:nvPr>
            <p:ph type="title"/>
          </p:nvPr>
        </p:nvSpPr>
        <p:spPr/>
        <p:txBody>
          <a:bodyPr>
            <a:noAutofit/>
          </a:bodyPr>
          <a:lstStyle/>
          <a:p>
            <a:br>
              <a:rPr lang="en-US" sz="3200" b="0" i="0" u="none" strike="noStrike" baseline="0" dirty="0">
                <a:solidFill>
                  <a:srgbClr val="000000"/>
                </a:solidFill>
                <a:latin typeface="Cambria" panose="02040503050406030204" pitchFamily="18" charset="0"/>
                <a:ea typeface="Cambria" panose="02040503050406030204" pitchFamily="18" charset="0"/>
              </a:rPr>
            </a:br>
            <a:r>
              <a:rPr lang="en-US" sz="3200" b="0" i="0" u="none" strike="noStrike" baseline="0" dirty="0">
                <a:latin typeface="Cambria" panose="02040503050406030204" pitchFamily="18" charset="0"/>
                <a:ea typeface="Cambria" panose="02040503050406030204" pitchFamily="18" charset="0"/>
              </a:rPr>
              <a:t>Where do these CPI soil rating numbers come from?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9152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8578-BBE4-7A49-64CE-23C2CE873BD3}"/>
              </a:ext>
            </a:extLst>
          </p:cNvPr>
          <p:cNvSpPr>
            <a:spLocks noGrp="1"/>
          </p:cNvSpPr>
          <p:nvPr>
            <p:ph type="title"/>
          </p:nvPr>
        </p:nvSpPr>
        <p:spPr/>
        <p:txBody>
          <a:bodyPr/>
          <a:lstStyle/>
          <a:p>
            <a:r>
              <a:rPr lang="en-US" dirty="0"/>
              <a:t>Starting Point	</a:t>
            </a:r>
          </a:p>
        </p:txBody>
      </p:sp>
      <p:sp>
        <p:nvSpPr>
          <p:cNvPr id="3" name="Content Placeholder 2">
            <a:extLst>
              <a:ext uri="{FF2B5EF4-FFF2-40B4-BE49-F238E27FC236}">
                <a16:creationId xmlns:a16="http://schemas.microsoft.com/office/drawing/2014/main" id="{4C06CAFE-25BF-358C-091E-118294CBAE13}"/>
              </a:ext>
            </a:extLst>
          </p:cNvPr>
          <p:cNvSpPr>
            <a:spLocks noGrp="1"/>
          </p:cNvSpPr>
          <p:nvPr>
            <p:ph idx="1"/>
          </p:nvPr>
        </p:nvSpPr>
        <p:spPr/>
        <p:txBody>
          <a:bodyPr/>
          <a:lstStyle/>
          <a:p>
            <a:r>
              <a:rPr lang="en-US" dirty="0"/>
              <a:t>How to determine new values based on the CPI Ratings</a:t>
            </a:r>
          </a:p>
          <a:p>
            <a:pPr lvl="2"/>
            <a:r>
              <a:rPr lang="en-US" dirty="0"/>
              <a:t>I took the average of our 4 categories	</a:t>
            </a:r>
          </a:p>
          <a:p>
            <a:pPr lvl="4"/>
            <a:r>
              <a:rPr lang="en-US" dirty="0"/>
              <a:t>26,600/4 = 6650</a:t>
            </a:r>
          </a:p>
          <a:p>
            <a:pPr lvl="4"/>
            <a:endParaRPr lang="en-US" dirty="0"/>
          </a:p>
          <a:p>
            <a:pPr lvl="4"/>
            <a:endParaRPr lang="en-US" dirty="0"/>
          </a:p>
          <a:p>
            <a:r>
              <a:rPr lang="en-US" dirty="0"/>
              <a:t>Next step I took a 5% from that average and created a new cost guide for our Tillable Values</a:t>
            </a:r>
          </a:p>
          <a:p>
            <a:endParaRPr lang="en-US" dirty="0"/>
          </a:p>
          <a:p>
            <a:endParaRPr lang="en-US" dirty="0"/>
          </a:p>
          <a:p>
            <a:pPr lvl="4"/>
            <a:endParaRPr lang="en-US" dirty="0"/>
          </a:p>
        </p:txBody>
      </p:sp>
    </p:spTree>
    <p:extLst>
      <p:ext uri="{BB962C8B-B14F-4D97-AF65-F5344CB8AC3E}">
        <p14:creationId xmlns:p14="http://schemas.microsoft.com/office/powerpoint/2010/main" val="474873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1ACCDA-8C20-D2A7-FC75-2DDF7F239BE4}"/>
              </a:ext>
            </a:extLst>
          </p:cNvPr>
          <p:cNvSpPr>
            <a:spLocks noGrp="1"/>
          </p:cNvSpPr>
          <p:nvPr>
            <p:ph idx="1"/>
          </p:nvPr>
        </p:nvSpPr>
        <p:spPr>
          <a:xfrm>
            <a:off x="381000" y="914400"/>
            <a:ext cx="8305800" cy="5562600"/>
          </a:xfrm>
        </p:spPr>
        <p:txBody>
          <a:bodyPr>
            <a:normAutofit lnSpcReduction="10000"/>
          </a:bodyPr>
          <a:lstStyle/>
          <a:p>
            <a:r>
              <a:rPr lang="en-US" dirty="0"/>
              <a:t>I took pure land sales that occurred in the last year</a:t>
            </a:r>
          </a:p>
          <a:p>
            <a:endParaRPr lang="en-US" dirty="0"/>
          </a:p>
          <a:p>
            <a:r>
              <a:rPr lang="en-US" dirty="0"/>
              <a:t>Using the new CPI Report and the new cost guide I determined a new EMV for each sale</a:t>
            </a:r>
          </a:p>
          <a:p>
            <a:endParaRPr lang="en-US" dirty="0"/>
          </a:p>
          <a:p>
            <a:r>
              <a:rPr lang="en-US" dirty="0"/>
              <a:t>I then took a look to see where the sales ratio came in at</a:t>
            </a:r>
          </a:p>
          <a:p>
            <a:endParaRPr lang="en-US" dirty="0"/>
          </a:p>
          <a:p>
            <a:r>
              <a:rPr lang="en-US" dirty="0"/>
              <a:t>Once I felt that new land cost guide was close I then compared to sales going back 2 years</a:t>
            </a:r>
          </a:p>
          <a:p>
            <a:endParaRPr lang="en-US" dirty="0"/>
          </a:p>
          <a:p>
            <a:r>
              <a:rPr lang="en-US" dirty="0"/>
              <a:t>Something to note – when I did this the ag market was in a declining market</a:t>
            </a:r>
          </a:p>
        </p:txBody>
      </p:sp>
      <p:sp>
        <p:nvSpPr>
          <p:cNvPr id="3" name="Title 2">
            <a:extLst>
              <a:ext uri="{FF2B5EF4-FFF2-40B4-BE49-F238E27FC236}">
                <a16:creationId xmlns:a16="http://schemas.microsoft.com/office/drawing/2014/main" id="{3320A287-4886-1AC3-7AD2-2C2F55BE5DF4}"/>
              </a:ext>
            </a:extLst>
          </p:cNvPr>
          <p:cNvSpPr>
            <a:spLocks noGrp="1"/>
          </p:cNvSpPr>
          <p:nvPr>
            <p:ph type="title"/>
          </p:nvPr>
        </p:nvSpPr>
        <p:spPr>
          <a:xfrm>
            <a:off x="457200" y="152400"/>
            <a:ext cx="8229600" cy="762000"/>
          </a:xfrm>
        </p:spPr>
        <p:txBody>
          <a:bodyPr/>
          <a:lstStyle/>
          <a:p>
            <a:r>
              <a:rPr lang="en-US" dirty="0"/>
              <a:t>Next Step</a:t>
            </a:r>
          </a:p>
        </p:txBody>
      </p:sp>
    </p:spTree>
    <p:extLst>
      <p:ext uri="{BB962C8B-B14F-4D97-AF65-F5344CB8AC3E}">
        <p14:creationId xmlns:p14="http://schemas.microsoft.com/office/powerpoint/2010/main" val="1721348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67748235"/>
              </p:ext>
            </p:extLst>
          </p:nvPr>
        </p:nvGraphicFramePr>
        <p:xfrm>
          <a:off x="457197" y="304803"/>
          <a:ext cx="8229604" cy="5791197"/>
        </p:xfrm>
        <a:graphic>
          <a:graphicData uri="http://schemas.openxmlformats.org/drawingml/2006/table">
            <a:tbl>
              <a:tblPr>
                <a:tableStyleId>{5C22544A-7EE6-4342-B048-85BDC9FD1C3A}</a:tableStyleId>
              </a:tblPr>
              <a:tblGrid>
                <a:gridCol w="937778">
                  <a:extLst>
                    <a:ext uri="{9D8B030D-6E8A-4147-A177-3AD203B41FA5}">
                      <a16:colId xmlns:a16="http://schemas.microsoft.com/office/drawing/2014/main" val="20000"/>
                    </a:ext>
                  </a:extLst>
                </a:gridCol>
                <a:gridCol w="733391">
                  <a:extLst>
                    <a:ext uri="{9D8B030D-6E8A-4147-A177-3AD203B41FA5}">
                      <a16:colId xmlns:a16="http://schemas.microsoft.com/office/drawing/2014/main" val="20001"/>
                    </a:ext>
                  </a:extLst>
                </a:gridCol>
                <a:gridCol w="661254">
                  <a:extLst>
                    <a:ext uri="{9D8B030D-6E8A-4147-A177-3AD203B41FA5}">
                      <a16:colId xmlns:a16="http://schemas.microsoft.com/office/drawing/2014/main" val="20002"/>
                    </a:ext>
                  </a:extLst>
                </a:gridCol>
                <a:gridCol w="661254">
                  <a:extLst>
                    <a:ext uri="{9D8B030D-6E8A-4147-A177-3AD203B41FA5}">
                      <a16:colId xmlns:a16="http://schemas.microsoft.com/office/drawing/2014/main" val="20003"/>
                    </a:ext>
                  </a:extLst>
                </a:gridCol>
                <a:gridCol w="658248">
                  <a:extLst>
                    <a:ext uri="{9D8B030D-6E8A-4147-A177-3AD203B41FA5}">
                      <a16:colId xmlns:a16="http://schemas.microsoft.com/office/drawing/2014/main" val="20004"/>
                    </a:ext>
                  </a:extLst>
                </a:gridCol>
                <a:gridCol w="658248">
                  <a:extLst>
                    <a:ext uri="{9D8B030D-6E8A-4147-A177-3AD203B41FA5}">
                      <a16:colId xmlns:a16="http://schemas.microsoft.com/office/drawing/2014/main" val="20005"/>
                    </a:ext>
                  </a:extLst>
                </a:gridCol>
                <a:gridCol w="658248">
                  <a:extLst>
                    <a:ext uri="{9D8B030D-6E8A-4147-A177-3AD203B41FA5}">
                      <a16:colId xmlns:a16="http://schemas.microsoft.com/office/drawing/2014/main" val="20006"/>
                    </a:ext>
                  </a:extLst>
                </a:gridCol>
                <a:gridCol w="709344">
                  <a:extLst>
                    <a:ext uri="{9D8B030D-6E8A-4147-A177-3AD203B41FA5}">
                      <a16:colId xmlns:a16="http://schemas.microsoft.com/office/drawing/2014/main" val="20007"/>
                    </a:ext>
                  </a:extLst>
                </a:gridCol>
                <a:gridCol w="661254">
                  <a:extLst>
                    <a:ext uri="{9D8B030D-6E8A-4147-A177-3AD203B41FA5}">
                      <a16:colId xmlns:a16="http://schemas.microsoft.com/office/drawing/2014/main" val="20008"/>
                    </a:ext>
                  </a:extLst>
                </a:gridCol>
                <a:gridCol w="661254">
                  <a:extLst>
                    <a:ext uri="{9D8B030D-6E8A-4147-A177-3AD203B41FA5}">
                      <a16:colId xmlns:a16="http://schemas.microsoft.com/office/drawing/2014/main" val="20009"/>
                    </a:ext>
                  </a:extLst>
                </a:gridCol>
                <a:gridCol w="733391">
                  <a:extLst>
                    <a:ext uri="{9D8B030D-6E8A-4147-A177-3AD203B41FA5}">
                      <a16:colId xmlns:a16="http://schemas.microsoft.com/office/drawing/2014/main" val="20010"/>
                    </a:ext>
                  </a:extLst>
                </a:gridCol>
                <a:gridCol w="495940">
                  <a:extLst>
                    <a:ext uri="{9D8B030D-6E8A-4147-A177-3AD203B41FA5}">
                      <a16:colId xmlns:a16="http://schemas.microsoft.com/office/drawing/2014/main" val="20011"/>
                    </a:ext>
                  </a:extLst>
                </a:gridCol>
              </a:tblGrid>
              <a:tr h="244418">
                <a:tc>
                  <a:txBody>
                    <a:bodyPr/>
                    <a:lstStyle/>
                    <a:p>
                      <a:pPr algn="l" fontAlgn="b"/>
                      <a:endParaRPr lang="en-US" sz="900" b="0" i="0" u="none" strike="noStrike" dirty="0">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gridSpan="3">
                  <a:txBody>
                    <a:bodyPr/>
                    <a:lstStyle/>
                    <a:p>
                      <a:pPr algn="l" fontAlgn="b"/>
                      <a:r>
                        <a:rPr lang="en-US" sz="900" u="none" strike="noStrike">
                          <a:effectLst/>
                        </a:rPr>
                        <a:t>2016 Farm Land Values</a:t>
                      </a:r>
                      <a:endParaRPr lang="en-US" sz="900" b="1" i="0" u="none" strike="noStrike">
                        <a:effectLst/>
                        <a:latin typeface="Arial"/>
                      </a:endParaRPr>
                    </a:p>
                  </a:txBody>
                  <a:tcPr marL="8400" marR="8400" marT="8400"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1100" b="1" i="0" u="none" strike="noStrike">
                        <a:solidFill>
                          <a:srgbClr val="FF0000"/>
                        </a:solidFill>
                        <a:effectLst/>
                        <a:latin typeface="Arial"/>
                      </a:endParaRPr>
                    </a:p>
                  </a:txBody>
                  <a:tcPr marL="8400" marR="8400" marT="8400" marB="0" anchor="b"/>
                </a:tc>
                <a:extLst>
                  <a:ext uri="{0D108BD9-81ED-4DB2-BD59-A6C34878D82A}">
                    <a16:rowId xmlns:a16="http://schemas.microsoft.com/office/drawing/2014/main" val="10000"/>
                  </a:ext>
                </a:extLst>
              </a:tr>
              <a:tr h="244418">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dirty="0">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1"/>
                  </a:ext>
                </a:extLst>
              </a:tr>
              <a:tr h="182402">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dirty="0">
                        <a:effectLst/>
                        <a:latin typeface="Arial"/>
                      </a:endParaRPr>
                    </a:p>
                  </a:txBody>
                  <a:tcPr marL="8400" marR="8400" marT="8400" marB="0" anchor="b"/>
                </a:tc>
                <a:tc>
                  <a:txBody>
                    <a:bodyPr/>
                    <a:lstStyle/>
                    <a:p>
                      <a:pPr algn="ctr" fontAlgn="b"/>
                      <a:endParaRPr lang="en-US" sz="1000" b="1" i="0" u="none" strike="noStrike" dirty="0">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2"/>
                  </a:ext>
                </a:extLst>
              </a:tr>
              <a:tr h="182402">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3"/>
                  </a:ext>
                </a:extLst>
              </a:tr>
              <a:tr h="182402">
                <a:tc>
                  <a:txBody>
                    <a:bodyPr/>
                    <a:lstStyle/>
                    <a:p>
                      <a:pPr algn="ctr" fontAlgn="b"/>
                      <a:endParaRPr lang="en-US" sz="1000" b="0" i="0" u="none" strike="noStrike">
                        <a:effectLst/>
                        <a:latin typeface="Arial"/>
                      </a:endParaRPr>
                    </a:p>
                  </a:txBody>
                  <a:tcPr marL="8400" marR="8400" marT="8400" marB="0" anchor="b"/>
                </a:tc>
                <a:tc>
                  <a:txBody>
                    <a:bodyPr/>
                    <a:lstStyle/>
                    <a:p>
                      <a:pPr algn="ctr" fontAlgn="b"/>
                      <a:r>
                        <a:rPr lang="en-US" sz="1000" u="none" strike="noStrike">
                          <a:effectLst/>
                        </a:rPr>
                        <a:t>CPI 100-91</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81-90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71-80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61-70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51-60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41-50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31-40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21-30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11-20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0-10</a:t>
                      </a:r>
                      <a:endParaRPr lang="en-US" sz="1000" b="1"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4"/>
                  </a:ext>
                </a:extLst>
              </a:tr>
              <a:tr h="228002">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extLst>
                  <a:ext uri="{0D108BD9-81ED-4DB2-BD59-A6C34878D82A}">
                    <a16:rowId xmlns:a16="http://schemas.microsoft.com/office/drawing/2014/main" val="10005"/>
                  </a:ext>
                </a:extLst>
              </a:tr>
              <a:tr h="228002">
                <a:tc>
                  <a:txBody>
                    <a:bodyPr/>
                    <a:lstStyle/>
                    <a:p>
                      <a:pPr algn="l" fontAlgn="b"/>
                      <a:r>
                        <a:rPr lang="en-US" sz="1000" u="none" strike="noStrike" dirty="0">
                          <a:effectLst/>
                        </a:rPr>
                        <a:t>Acoma</a:t>
                      </a:r>
                      <a:endParaRPr lang="en-US" sz="1000" b="1" i="0" u="none" strike="noStrike" dirty="0">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6"/>
                  </a:ext>
                </a:extLst>
              </a:tr>
              <a:tr h="244418">
                <a:tc>
                  <a:txBody>
                    <a:bodyPr/>
                    <a:lstStyle/>
                    <a:p>
                      <a:pPr algn="l" fontAlgn="b"/>
                      <a:r>
                        <a:rPr lang="en-US" sz="1000" u="none" strike="noStrike">
                          <a:effectLst/>
                        </a:rPr>
                        <a:t>Bergen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7"/>
                  </a:ext>
                </a:extLst>
              </a:tr>
              <a:tr h="244418">
                <a:tc>
                  <a:txBody>
                    <a:bodyPr/>
                    <a:lstStyle/>
                    <a:p>
                      <a:pPr algn="l" fontAlgn="b"/>
                      <a:r>
                        <a:rPr lang="en-US" sz="1000" u="none" strike="noStrike">
                          <a:effectLst/>
                        </a:rPr>
                        <a:t>Collins</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8"/>
                  </a:ext>
                </a:extLst>
              </a:tr>
              <a:tr h="244418">
                <a:tc>
                  <a:txBody>
                    <a:bodyPr/>
                    <a:lstStyle/>
                    <a:p>
                      <a:pPr algn="l" fontAlgn="b"/>
                      <a:r>
                        <a:rPr lang="en-US" sz="1000" u="none" strike="noStrike">
                          <a:effectLst/>
                        </a:rPr>
                        <a:t>Glencoe</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9"/>
                  </a:ext>
                </a:extLst>
              </a:tr>
              <a:tr h="244418">
                <a:tc>
                  <a:txBody>
                    <a:bodyPr/>
                    <a:lstStyle/>
                    <a:p>
                      <a:pPr algn="l" fontAlgn="b"/>
                      <a:r>
                        <a:rPr lang="en-US" sz="1000" u="none" strike="noStrike" dirty="0">
                          <a:effectLst/>
                        </a:rPr>
                        <a:t>Hale</a:t>
                      </a:r>
                      <a:endParaRPr lang="en-US" sz="1000" b="1" i="0" u="none" strike="noStrike" dirty="0">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0"/>
                  </a:ext>
                </a:extLst>
              </a:tr>
              <a:tr h="244418">
                <a:tc>
                  <a:txBody>
                    <a:bodyPr/>
                    <a:lstStyle/>
                    <a:p>
                      <a:pPr algn="l" fontAlgn="b"/>
                      <a:r>
                        <a:rPr lang="en-US" sz="1000" u="none" strike="noStrike">
                          <a:effectLst/>
                        </a:rPr>
                        <a:t>Hassan Valley</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1"/>
                  </a:ext>
                </a:extLst>
              </a:tr>
              <a:tr h="244418">
                <a:tc>
                  <a:txBody>
                    <a:bodyPr/>
                    <a:lstStyle/>
                    <a:p>
                      <a:pPr algn="l" fontAlgn="b"/>
                      <a:r>
                        <a:rPr lang="en-US" sz="1000" u="none" strike="noStrike">
                          <a:effectLst/>
                        </a:rPr>
                        <a:t>Helen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2"/>
                  </a:ext>
                </a:extLst>
              </a:tr>
              <a:tr h="244418">
                <a:tc>
                  <a:txBody>
                    <a:bodyPr/>
                    <a:lstStyle/>
                    <a:p>
                      <a:pPr algn="l" fontAlgn="b"/>
                      <a:r>
                        <a:rPr lang="en-US" sz="1000" u="none" strike="noStrike">
                          <a:effectLst/>
                        </a:rPr>
                        <a:t>Hutchinson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3"/>
                  </a:ext>
                </a:extLst>
              </a:tr>
              <a:tr h="244418">
                <a:tc>
                  <a:txBody>
                    <a:bodyPr/>
                    <a:lstStyle/>
                    <a:p>
                      <a:pPr algn="l" fontAlgn="b"/>
                      <a:r>
                        <a:rPr lang="en-US" sz="1000" u="none" strike="noStrike">
                          <a:effectLst/>
                        </a:rPr>
                        <a:t>Lynn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4"/>
                  </a:ext>
                </a:extLst>
              </a:tr>
              <a:tr h="244418">
                <a:tc>
                  <a:txBody>
                    <a:bodyPr/>
                    <a:lstStyle/>
                    <a:p>
                      <a:pPr algn="l" fontAlgn="b"/>
                      <a:r>
                        <a:rPr lang="en-US" sz="1000" u="none" strike="noStrike">
                          <a:effectLst/>
                        </a:rPr>
                        <a:t>Penn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5"/>
                  </a:ext>
                </a:extLst>
              </a:tr>
              <a:tr h="244418">
                <a:tc>
                  <a:txBody>
                    <a:bodyPr/>
                    <a:lstStyle/>
                    <a:p>
                      <a:pPr algn="l" fontAlgn="b"/>
                      <a:r>
                        <a:rPr lang="en-US" sz="1000" u="none" strike="noStrike">
                          <a:effectLst/>
                        </a:rPr>
                        <a:t>Rich Valley</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6"/>
                  </a:ext>
                </a:extLst>
              </a:tr>
              <a:tr h="244418">
                <a:tc>
                  <a:txBody>
                    <a:bodyPr/>
                    <a:lstStyle/>
                    <a:p>
                      <a:pPr algn="l" fontAlgn="b"/>
                      <a:r>
                        <a:rPr lang="en-US" sz="1000" u="none" strike="noStrike">
                          <a:effectLst/>
                        </a:rPr>
                        <a:t>Round Grove</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7"/>
                  </a:ext>
                </a:extLst>
              </a:tr>
              <a:tr h="244418">
                <a:tc>
                  <a:txBody>
                    <a:bodyPr/>
                    <a:lstStyle/>
                    <a:p>
                      <a:pPr algn="l" fontAlgn="b"/>
                      <a:r>
                        <a:rPr lang="en-US" sz="1000" u="none" strike="noStrike">
                          <a:effectLst/>
                        </a:rPr>
                        <a:t>Sumter</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8"/>
                  </a:ext>
                </a:extLst>
              </a:tr>
              <a:tr h="244418">
                <a:tc>
                  <a:txBody>
                    <a:bodyPr/>
                    <a:lstStyle/>
                    <a:p>
                      <a:pPr algn="l" fontAlgn="b"/>
                      <a:r>
                        <a:rPr lang="en-US" sz="1000" u="none" strike="noStrike">
                          <a:effectLst/>
                        </a:rPr>
                        <a:t>Winsted</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9"/>
                  </a:ext>
                </a:extLst>
              </a:tr>
              <a:tr h="1121717">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dirty="0">
                        <a:effectLst/>
                        <a:latin typeface="Arial"/>
                      </a:endParaRPr>
                    </a:p>
                  </a:txBody>
                  <a:tcPr marL="8400" marR="8400" marT="8400"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4092055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We are required to be between 90-105% of Market</a:t>
            </a:r>
          </a:p>
          <a:p>
            <a:r>
              <a:rPr lang="en-US" dirty="0"/>
              <a:t>Our sales study runs from October to September of each year</a:t>
            </a:r>
          </a:p>
          <a:p>
            <a:r>
              <a:rPr lang="en-US" dirty="0"/>
              <a:t>Our Agricultural ratio to the 2016 assessment is 104% </a:t>
            </a:r>
          </a:p>
          <a:p>
            <a:r>
              <a:rPr lang="en-US" dirty="0"/>
              <a:t>Our Agricultural ratio as of March for the 2017 assessment (with the CPI valuations) is 100%</a:t>
            </a:r>
          </a:p>
        </p:txBody>
      </p:sp>
      <p:sp>
        <p:nvSpPr>
          <p:cNvPr id="2" name="Title 1"/>
          <p:cNvSpPr>
            <a:spLocks noGrp="1"/>
          </p:cNvSpPr>
          <p:nvPr>
            <p:ph type="title"/>
          </p:nvPr>
        </p:nvSpPr>
        <p:spPr/>
        <p:txBody>
          <a:bodyPr/>
          <a:lstStyle/>
          <a:p>
            <a:r>
              <a:rPr lang="en-US" dirty="0"/>
              <a:t>Sales Ratio	</a:t>
            </a:r>
          </a:p>
        </p:txBody>
      </p:sp>
    </p:spTree>
    <p:extLst>
      <p:ext uri="{BB962C8B-B14F-4D97-AF65-F5344CB8AC3E}">
        <p14:creationId xmlns:p14="http://schemas.microsoft.com/office/powerpoint/2010/main" val="336261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79266912"/>
              </p:ext>
            </p:extLst>
          </p:nvPr>
        </p:nvGraphicFramePr>
        <p:xfrm>
          <a:off x="152399" y="990598"/>
          <a:ext cx="8839203" cy="5715004"/>
        </p:xfrm>
        <a:graphic>
          <a:graphicData uri="http://schemas.openxmlformats.org/drawingml/2006/table">
            <a:tbl>
              <a:tblPr>
                <a:tableStyleId>{5C22544A-7EE6-4342-B048-85BDC9FD1C3A}</a:tableStyleId>
              </a:tblPr>
              <a:tblGrid>
                <a:gridCol w="1188834">
                  <a:extLst>
                    <a:ext uri="{9D8B030D-6E8A-4147-A177-3AD203B41FA5}">
                      <a16:colId xmlns:a16="http://schemas.microsoft.com/office/drawing/2014/main" val="20000"/>
                    </a:ext>
                  </a:extLst>
                </a:gridCol>
                <a:gridCol w="957672">
                  <a:extLst>
                    <a:ext uri="{9D8B030D-6E8A-4147-A177-3AD203B41FA5}">
                      <a16:colId xmlns:a16="http://schemas.microsoft.com/office/drawing/2014/main" val="20001"/>
                    </a:ext>
                  </a:extLst>
                </a:gridCol>
                <a:gridCol w="869610">
                  <a:extLst>
                    <a:ext uri="{9D8B030D-6E8A-4147-A177-3AD203B41FA5}">
                      <a16:colId xmlns:a16="http://schemas.microsoft.com/office/drawing/2014/main" val="20002"/>
                    </a:ext>
                  </a:extLst>
                </a:gridCol>
                <a:gridCol w="957672">
                  <a:extLst>
                    <a:ext uri="{9D8B030D-6E8A-4147-A177-3AD203B41FA5}">
                      <a16:colId xmlns:a16="http://schemas.microsoft.com/office/drawing/2014/main" val="20003"/>
                    </a:ext>
                  </a:extLst>
                </a:gridCol>
                <a:gridCol w="440309">
                  <a:extLst>
                    <a:ext uri="{9D8B030D-6E8A-4147-A177-3AD203B41FA5}">
                      <a16:colId xmlns:a16="http://schemas.microsoft.com/office/drawing/2014/main" val="20004"/>
                    </a:ext>
                  </a:extLst>
                </a:gridCol>
                <a:gridCol w="957672">
                  <a:extLst>
                    <a:ext uri="{9D8B030D-6E8A-4147-A177-3AD203B41FA5}">
                      <a16:colId xmlns:a16="http://schemas.microsoft.com/office/drawing/2014/main" val="20005"/>
                    </a:ext>
                  </a:extLst>
                </a:gridCol>
                <a:gridCol w="869610">
                  <a:extLst>
                    <a:ext uri="{9D8B030D-6E8A-4147-A177-3AD203B41FA5}">
                      <a16:colId xmlns:a16="http://schemas.microsoft.com/office/drawing/2014/main" val="20006"/>
                    </a:ext>
                  </a:extLst>
                </a:gridCol>
                <a:gridCol w="957672">
                  <a:extLst>
                    <a:ext uri="{9D8B030D-6E8A-4147-A177-3AD203B41FA5}">
                      <a16:colId xmlns:a16="http://schemas.microsoft.com/office/drawing/2014/main" val="20007"/>
                    </a:ext>
                  </a:extLst>
                </a:gridCol>
                <a:gridCol w="209147">
                  <a:extLst>
                    <a:ext uri="{9D8B030D-6E8A-4147-A177-3AD203B41FA5}">
                      <a16:colId xmlns:a16="http://schemas.microsoft.com/office/drawing/2014/main" val="20008"/>
                    </a:ext>
                  </a:extLst>
                </a:gridCol>
                <a:gridCol w="693487">
                  <a:extLst>
                    <a:ext uri="{9D8B030D-6E8A-4147-A177-3AD203B41FA5}">
                      <a16:colId xmlns:a16="http://schemas.microsoft.com/office/drawing/2014/main" val="20009"/>
                    </a:ext>
                  </a:extLst>
                </a:gridCol>
                <a:gridCol w="737518">
                  <a:extLst>
                    <a:ext uri="{9D8B030D-6E8A-4147-A177-3AD203B41FA5}">
                      <a16:colId xmlns:a16="http://schemas.microsoft.com/office/drawing/2014/main" val="20010"/>
                    </a:ext>
                  </a:extLst>
                </a:gridCol>
              </a:tblGrid>
              <a:tr h="204234">
                <a:tc>
                  <a:txBody>
                    <a:bodyPr/>
                    <a:lstStyle/>
                    <a:p>
                      <a:pPr algn="l" fontAlgn="b"/>
                      <a:endParaRPr lang="en-US" sz="1200" b="0" i="0" u="none" strike="noStrike" dirty="0">
                        <a:solidFill>
                          <a:srgbClr val="292934"/>
                        </a:solidFill>
                        <a:effectLst/>
                        <a:latin typeface="Vrinda"/>
                      </a:endParaRPr>
                    </a:p>
                  </a:txBody>
                  <a:tcPr marL="9525" marR="9525" marT="9525" marB="0" anchor="b"/>
                </a:tc>
                <a:tc gridSpan="9">
                  <a:txBody>
                    <a:bodyPr/>
                    <a:lstStyle/>
                    <a:p>
                      <a:pPr algn="ctr" fontAlgn="b"/>
                      <a:r>
                        <a:rPr lang="en-US" sz="1200" u="none" strike="noStrike">
                          <a:effectLst/>
                        </a:rPr>
                        <a:t>Agricultural </a:t>
                      </a:r>
                      <a:endParaRPr lang="en-US" sz="1200" b="1" i="0" u="none" strike="noStrike">
                        <a:solidFill>
                          <a:srgbClr val="292934"/>
                        </a:solidFill>
                        <a:effectLst/>
                        <a:latin typeface="Vrinda"/>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0"/>
                  </a:ext>
                </a:extLst>
              </a:tr>
              <a:tr h="204234">
                <a:tc>
                  <a:txBody>
                    <a:bodyPr/>
                    <a:lstStyle/>
                    <a:p>
                      <a:pPr algn="l" fontAlgn="b"/>
                      <a:endParaRPr lang="en-US" sz="1200" b="0"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1"/>
                  </a:ext>
                </a:extLst>
              </a:tr>
              <a:tr h="204234">
                <a:tc>
                  <a:txBody>
                    <a:bodyPr/>
                    <a:lstStyle/>
                    <a:p>
                      <a:pPr algn="l" fontAlgn="b"/>
                      <a:endParaRPr lang="en-US" sz="1200" b="0"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2015</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2015</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2015</a:t>
                      </a:r>
                      <a:endParaRPr lang="en-US" sz="1200" b="1" i="0" u="none" strike="noStrike">
                        <a:solidFill>
                          <a:srgbClr val="292934"/>
                        </a:solidFill>
                        <a:effectLst/>
                        <a:latin typeface="Vrinda"/>
                      </a:endParaRPr>
                    </a:p>
                  </a:txBody>
                  <a:tcPr marL="9525" marR="9525" marT="9525" marB="0" anchor="b"/>
                </a:tc>
                <a:tc>
                  <a:txBody>
                    <a:bodyPr/>
                    <a:lstStyle/>
                    <a:p>
                      <a:pPr algn="ctr"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2016</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2016</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2016</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Overall</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Tillable</a:t>
                      </a:r>
                      <a:endParaRPr lang="en-US" sz="1200" b="1"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2"/>
                  </a:ext>
                </a:extLst>
              </a:tr>
              <a:tr h="204234">
                <a:tc>
                  <a:txBody>
                    <a:bodyPr/>
                    <a:lstStyle/>
                    <a:p>
                      <a:pPr algn="l" fontAlgn="b"/>
                      <a:endParaRPr lang="en-US" sz="1200" b="0"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Land</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Building</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Tillable</a:t>
                      </a:r>
                      <a:endParaRPr lang="en-US" sz="1200" b="1" i="0" u="none" strike="noStrike">
                        <a:solidFill>
                          <a:srgbClr val="292934"/>
                        </a:solidFill>
                        <a:effectLst/>
                        <a:latin typeface="Vrinda"/>
                      </a:endParaRPr>
                    </a:p>
                  </a:txBody>
                  <a:tcPr marL="9525" marR="9525" marT="9525" marB="0" anchor="b"/>
                </a:tc>
                <a:tc>
                  <a:txBody>
                    <a:bodyPr/>
                    <a:lstStyle/>
                    <a:p>
                      <a:pPr algn="ctr"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Land</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Building</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Tillable</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Change</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Change</a:t>
                      </a:r>
                      <a:endParaRPr lang="en-US" sz="1200" b="1"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3"/>
                  </a:ext>
                </a:extLst>
              </a:tr>
              <a:tr h="349862">
                <a:tc>
                  <a:txBody>
                    <a:bodyPr/>
                    <a:lstStyle/>
                    <a:p>
                      <a:pPr algn="l" fontAlgn="b"/>
                      <a:r>
                        <a:rPr lang="en-US" sz="1200" u="none" strike="noStrike">
                          <a:effectLst/>
                        </a:rPr>
                        <a:t>Acoma</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107,787,800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12,621,500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96,600,900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98,371,300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13,003,800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86,963,800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-8 %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04"/>
                  </a:ext>
                </a:extLst>
              </a:tr>
              <a:tr h="349862">
                <a:tc>
                  <a:txBody>
                    <a:bodyPr/>
                    <a:lstStyle/>
                    <a:p>
                      <a:pPr algn="l" fontAlgn="b"/>
                      <a:r>
                        <a:rPr lang="en-US" sz="1200" u="none" strike="noStrike">
                          <a:effectLst/>
                        </a:rPr>
                        <a:t>Bergen</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131,936,900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18,701,000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118,190,400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115,605,900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18,415,100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101,830,400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-14 %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05"/>
                  </a:ext>
                </a:extLst>
              </a:tr>
              <a:tr h="349862">
                <a:tc>
                  <a:txBody>
                    <a:bodyPr/>
                    <a:lstStyle/>
                    <a:p>
                      <a:pPr algn="l" fontAlgn="b"/>
                      <a:r>
                        <a:rPr lang="en-US" sz="1200" u="none" strike="noStrike">
                          <a:effectLst/>
                        </a:rPr>
                        <a:t>Collins</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137,619,200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8,289,300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132,286,100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122,463,300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8,635,500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116,671,900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-12 %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06"/>
                  </a:ext>
                </a:extLst>
              </a:tr>
              <a:tr h="349862">
                <a:tc>
                  <a:txBody>
                    <a:bodyPr/>
                    <a:lstStyle/>
                    <a:p>
                      <a:pPr algn="l" fontAlgn="b"/>
                      <a:r>
                        <a:rPr lang="en-US" sz="1200" u="none" strike="noStrike">
                          <a:effectLst/>
                        </a:rPr>
                        <a:t>Glencoe</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136,032,700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10,449,600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129,642,500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121,619,900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10,342,800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115,009,300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07"/>
                  </a:ext>
                </a:extLst>
              </a:tr>
              <a:tr h="349862">
                <a:tc>
                  <a:txBody>
                    <a:bodyPr/>
                    <a:lstStyle/>
                    <a:p>
                      <a:pPr algn="l" fontAlgn="b"/>
                      <a:r>
                        <a:rPr lang="en-US" sz="1200" u="none" strike="noStrike">
                          <a:effectLst/>
                        </a:rPr>
                        <a:t>Hale</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129,902,600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14,779,800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117,465,900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118,702,500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14,212,800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106,585,800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-8 %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-9 %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08"/>
                  </a:ext>
                </a:extLst>
              </a:tr>
              <a:tr h="349862">
                <a:tc>
                  <a:txBody>
                    <a:bodyPr/>
                    <a:lstStyle/>
                    <a:p>
                      <a:pPr algn="l" fontAlgn="b"/>
                      <a:r>
                        <a:rPr lang="en-US" sz="1200" u="none" strike="noStrike">
                          <a:effectLst/>
                        </a:rPr>
                        <a:t>Hassan Valley</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128,828,800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10,141,100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122,518,400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116,441,200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11,967,100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109,878,400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  8 %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09"/>
                  </a:ext>
                </a:extLst>
              </a:tr>
              <a:tr h="349862">
                <a:tc>
                  <a:txBody>
                    <a:bodyPr/>
                    <a:lstStyle/>
                    <a:p>
                      <a:pPr algn="l" fontAlgn="b"/>
                      <a:r>
                        <a:rPr lang="en-US" sz="1200" u="none" strike="noStrike">
                          <a:effectLst/>
                        </a:rPr>
                        <a:t>Helen</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145,630,900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17,904,600</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a:effectLst/>
                        </a:rPr>
                        <a:t>135,721,600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130,310,000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17,766,400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120,530,900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-9 %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0"/>
                  </a:ext>
                </a:extLst>
              </a:tr>
              <a:tr h="349862">
                <a:tc>
                  <a:txBody>
                    <a:bodyPr/>
                    <a:lstStyle/>
                    <a:p>
                      <a:pPr algn="l" fontAlgn="b"/>
                      <a:r>
                        <a:rPr lang="en-US" sz="1200" u="none" strike="noStrike">
                          <a:effectLst/>
                        </a:rPr>
                        <a:t>Hutchinson</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118,843,700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14,824,500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107,259,200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106,904,000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16,053,000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94,906,800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-8 %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-12 %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1"/>
                  </a:ext>
                </a:extLst>
              </a:tr>
              <a:tr h="349862">
                <a:tc>
                  <a:txBody>
                    <a:bodyPr/>
                    <a:lstStyle/>
                    <a:p>
                      <a:pPr algn="l" fontAlgn="b"/>
                      <a:r>
                        <a:rPr lang="en-US" sz="1200" u="none" strike="noStrike">
                          <a:effectLst/>
                        </a:rPr>
                        <a:t>Lynn</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123,774,300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10,228,700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116,178,500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107,821,500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10,987,400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100,304,200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-12 %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-14 %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2"/>
                  </a:ext>
                </a:extLst>
              </a:tr>
              <a:tr h="349862">
                <a:tc>
                  <a:txBody>
                    <a:bodyPr/>
                    <a:lstStyle/>
                    <a:p>
                      <a:pPr algn="l" fontAlgn="b"/>
                      <a:r>
                        <a:rPr lang="en-US" sz="1200" u="none" strike="noStrike">
                          <a:effectLst/>
                        </a:rPr>
                        <a:t>Penn</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144,443,900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8,023,800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137,851,800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128,834,300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7,455,800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122,386,700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3"/>
                  </a:ext>
                </a:extLst>
              </a:tr>
              <a:tr h="349862">
                <a:tc>
                  <a:txBody>
                    <a:bodyPr/>
                    <a:lstStyle/>
                    <a:p>
                      <a:pPr algn="l" fontAlgn="b"/>
                      <a:r>
                        <a:rPr lang="en-US" sz="1200" u="none" strike="noStrike">
                          <a:effectLst/>
                        </a:rPr>
                        <a:t>Rich Valley </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135,305,600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15,615,700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122,612,200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121,104,200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16,158,300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108,575,100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-9 %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4"/>
                  </a:ext>
                </a:extLst>
              </a:tr>
              <a:tr h="349862">
                <a:tc>
                  <a:txBody>
                    <a:bodyPr/>
                    <a:lstStyle/>
                    <a:p>
                      <a:pPr algn="l" fontAlgn="b"/>
                      <a:r>
                        <a:rPr lang="en-US" sz="1200" u="none" strike="noStrike">
                          <a:effectLst/>
                        </a:rPr>
                        <a:t>Round Grove</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176,079,000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3,752,700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171,600,200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141,280,800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3,906,300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136,994,400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-19 %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-20 %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5"/>
                  </a:ext>
                </a:extLst>
              </a:tr>
              <a:tr h="349862">
                <a:tc>
                  <a:txBody>
                    <a:bodyPr/>
                    <a:lstStyle/>
                    <a:p>
                      <a:pPr algn="l" fontAlgn="b"/>
                      <a:r>
                        <a:rPr lang="en-US" sz="1200" u="none" strike="noStrike">
                          <a:effectLst/>
                        </a:rPr>
                        <a:t>Sumter</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140,427,000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8,966,100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134,834,400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120,626,800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8,563,500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115,786,100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-14</a:t>
                      </a:r>
                      <a:r>
                        <a:rPr lang="en-US" sz="1200" u="none" strike="noStrike" baseline="0" dirty="0">
                          <a:effectLst/>
                        </a:rPr>
                        <a:t> </a:t>
                      </a:r>
                      <a:r>
                        <a:rPr lang="en-US" sz="1200" u="none" strike="noStrike" dirty="0">
                          <a:effectLst/>
                        </a:rPr>
                        <a:t>%</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-14 %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6"/>
                  </a:ext>
                </a:extLst>
              </a:tr>
              <a:tr h="349862">
                <a:tc>
                  <a:txBody>
                    <a:bodyPr/>
                    <a:lstStyle/>
                    <a:p>
                      <a:pPr algn="l" fontAlgn="b"/>
                      <a:r>
                        <a:rPr lang="en-US" sz="1200" u="none" strike="noStrike">
                          <a:effectLst/>
                        </a:rPr>
                        <a:t>Winsted</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130,493,900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21,880,700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117,926,400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115,285,300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22,076,900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102,528,500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-13 %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7"/>
                  </a:ext>
                </a:extLst>
              </a:tr>
            </a:tbl>
          </a:graphicData>
        </a:graphic>
      </p:graphicFrame>
      <p:sp>
        <p:nvSpPr>
          <p:cNvPr id="5" name="Title 4"/>
          <p:cNvSpPr>
            <a:spLocks noGrp="1"/>
          </p:cNvSpPr>
          <p:nvPr>
            <p:ph type="title"/>
          </p:nvPr>
        </p:nvSpPr>
        <p:spPr>
          <a:xfrm>
            <a:off x="457200" y="152400"/>
            <a:ext cx="8229600" cy="762000"/>
          </a:xfrm>
        </p:spPr>
        <p:txBody>
          <a:bodyPr>
            <a:normAutofit/>
          </a:bodyPr>
          <a:lstStyle/>
          <a:p>
            <a:r>
              <a:rPr lang="en-US" dirty="0"/>
              <a:t>Value Changes </a:t>
            </a:r>
          </a:p>
        </p:txBody>
      </p:sp>
    </p:spTree>
    <p:extLst>
      <p:ext uri="{BB962C8B-B14F-4D97-AF65-F5344CB8AC3E}">
        <p14:creationId xmlns:p14="http://schemas.microsoft.com/office/powerpoint/2010/main" val="407395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hlinkClick r:id="rId2"/>
              </a:rPr>
              <a:t>www.co.mcleod.mn.us</a:t>
            </a:r>
            <a:endParaRPr lang="en-US" dirty="0"/>
          </a:p>
          <a:p>
            <a:pPr lvl="1"/>
            <a:r>
              <a:rPr lang="en-US" dirty="0"/>
              <a:t>Assessors </a:t>
            </a:r>
          </a:p>
          <a:p>
            <a:pPr lvl="2"/>
            <a:r>
              <a:rPr lang="en-US" dirty="0"/>
              <a:t>Fact Sheets</a:t>
            </a:r>
          </a:p>
          <a:p>
            <a:pPr lvl="3"/>
            <a:r>
              <a:rPr lang="en-US" dirty="0"/>
              <a:t>Soil Survey Part 1</a:t>
            </a:r>
          </a:p>
          <a:p>
            <a:pPr lvl="3"/>
            <a:r>
              <a:rPr lang="en-US" dirty="0"/>
              <a:t>Soil Survey Part 2</a:t>
            </a:r>
          </a:p>
          <a:p>
            <a:pPr marL="1051560" lvl="3" indent="0">
              <a:buNone/>
            </a:pPr>
            <a:endParaRPr lang="en-US" dirty="0"/>
          </a:p>
          <a:p>
            <a:r>
              <a:rPr lang="en-US" dirty="0">
                <a:hlinkClick r:id="rId3"/>
              </a:rPr>
              <a:t>www.websoilsurvey.sc.egov.usda.gov</a:t>
            </a:r>
            <a:endParaRPr lang="en-US" dirty="0"/>
          </a:p>
          <a:p>
            <a:r>
              <a:rPr lang="en-US" dirty="0">
                <a:hlinkClick r:id="rId4"/>
              </a:rPr>
              <a:t>www.acrevalue.com</a:t>
            </a:r>
            <a:endParaRPr lang="en-US" dirty="0"/>
          </a:p>
          <a:p>
            <a:r>
              <a:rPr lang="en-US" dirty="0">
                <a:hlinkClick r:id="rId5"/>
              </a:rPr>
              <a:t>www.nrcs.usda.gov</a:t>
            </a:r>
            <a:endParaRPr lang="en-US" dirty="0"/>
          </a:p>
          <a:p>
            <a:pPr marL="0" indent="0">
              <a:buNone/>
            </a:pPr>
            <a:endParaRPr lang="en-US" dirty="0"/>
          </a:p>
          <a:p>
            <a:endParaRPr lang="en-US" dirty="0"/>
          </a:p>
          <a:p>
            <a:pPr marL="1051560" lvl="3" indent="0">
              <a:buNone/>
            </a:pPr>
            <a:endParaRPr lang="en-US" dirty="0"/>
          </a:p>
        </p:txBody>
      </p:sp>
      <p:sp>
        <p:nvSpPr>
          <p:cNvPr id="2" name="Title 1"/>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093854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571" y="1183505"/>
            <a:ext cx="8349449" cy="4321206"/>
          </a:xfrm>
        </p:spPr>
        <p:txBody>
          <a:bodyPr>
            <a:normAutofit fontScale="92500" lnSpcReduction="10000"/>
          </a:bodyPr>
          <a:lstStyle/>
          <a:p>
            <a:r>
              <a:rPr lang="en-US" dirty="0"/>
              <a:t>The University of Minnesota worked with each county to utilize this original soil survey.</a:t>
            </a:r>
          </a:p>
          <a:p>
            <a:pPr marL="0" indent="0">
              <a:buNone/>
            </a:pPr>
            <a:endParaRPr lang="en-US" dirty="0"/>
          </a:p>
          <a:p>
            <a:r>
              <a:rPr lang="en-US" dirty="0"/>
              <a:t>Soils were assigned a CER (Crop Equivalency Rating).</a:t>
            </a:r>
          </a:p>
          <a:p>
            <a:pPr marL="0" indent="0">
              <a:buNone/>
            </a:pPr>
            <a:endParaRPr lang="en-US" dirty="0"/>
          </a:p>
          <a:p>
            <a:r>
              <a:rPr lang="en-US" dirty="0"/>
              <a:t>These CER Soil ratings were utilized and recorded on CRV’s and supported by the University of Minnesota until about 2009.</a:t>
            </a:r>
          </a:p>
          <a:p>
            <a:pPr marL="0" indent="0">
              <a:buNone/>
            </a:pPr>
            <a:endParaRPr lang="en-US" dirty="0"/>
          </a:p>
          <a:p>
            <a:r>
              <a:rPr lang="en-US" dirty="0"/>
              <a:t>The technology has changed, and CPI Soil ratings were found too more accurate.</a:t>
            </a:r>
          </a:p>
        </p:txBody>
      </p:sp>
    </p:spTree>
    <p:extLst>
      <p:ext uri="{BB962C8B-B14F-4D97-AF65-F5344CB8AC3E}">
        <p14:creationId xmlns:p14="http://schemas.microsoft.com/office/powerpoint/2010/main" val="28279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Soil properties are determined by field examination of the soils and by laboratory index testing of some benchmarks.</a:t>
            </a:r>
          </a:p>
          <a:p>
            <a:pPr lvl="1"/>
            <a:r>
              <a:rPr lang="en-US" dirty="0"/>
              <a:t>Shallow borings are made</a:t>
            </a:r>
          </a:p>
          <a:p>
            <a:pPr lvl="1"/>
            <a:r>
              <a:rPr lang="en-US" dirty="0"/>
              <a:t>Identify and classify the soils </a:t>
            </a:r>
          </a:p>
          <a:p>
            <a:pPr lvl="1"/>
            <a:r>
              <a:rPr lang="en-US" dirty="0"/>
              <a:t>Delineate them on the soil maps</a:t>
            </a:r>
          </a:p>
          <a:p>
            <a:pPr lvl="1"/>
            <a:r>
              <a:rPr lang="en-US" dirty="0"/>
              <a:t>Test verify field observations</a:t>
            </a:r>
          </a:p>
          <a:p>
            <a:r>
              <a:rPr lang="en-US" dirty="0"/>
              <a:t>Based on the USDA soil surveys done in Minnesota</a:t>
            </a:r>
          </a:p>
          <a:p>
            <a:r>
              <a:rPr lang="en-US" dirty="0"/>
              <a:t>The USDA and the County Soil Conservation Services conducted a comprehensive survey</a:t>
            </a:r>
          </a:p>
          <a:p>
            <a:r>
              <a:rPr lang="en-US" dirty="0"/>
              <a:t>Each soil type was tested, graded, and mapped out by a team of soil scientists</a:t>
            </a:r>
          </a:p>
        </p:txBody>
      </p:sp>
      <p:sp>
        <p:nvSpPr>
          <p:cNvPr id="2" name="Title 1"/>
          <p:cNvSpPr>
            <a:spLocks noGrp="1"/>
          </p:cNvSpPr>
          <p:nvPr>
            <p:ph type="title"/>
          </p:nvPr>
        </p:nvSpPr>
        <p:spPr/>
        <p:txBody>
          <a:bodyPr/>
          <a:lstStyle/>
          <a:p>
            <a:r>
              <a:rPr lang="en-US" dirty="0"/>
              <a:t>Soil Properties </a:t>
            </a:r>
          </a:p>
        </p:txBody>
      </p:sp>
    </p:spTree>
    <p:extLst>
      <p:ext uri="{BB962C8B-B14F-4D97-AF65-F5344CB8AC3E}">
        <p14:creationId xmlns:p14="http://schemas.microsoft.com/office/powerpoint/2010/main" val="162670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rmAutofit fontScale="90000"/>
          </a:bodyPr>
          <a:lstStyle/>
          <a:p>
            <a:r>
              <a:rPr lang="en-US" dirty="0"/>
              <a:t>CER (crop equivalency rating)</a:t>
            </a:r>
            <a:br>
              <a:rPr lang="en-US" sz="2700" dirty="0"/>
            </a:br>
            <a:endParaRPr lang="en-US" dirty="0"/>
          </a:p>
        </p:txBody>
      </p:sp>
      <p:sp>
        <p:nvSpPr>
          <p:cNvPr id="3" name="Content Placeholder 2"/>
          <p:cNvSpPr>
            <a:spLocks noGrp="1"/>
          </p:cNvSpPr>
          <p:nvPr>
            <p:ph idx="1"/>
          </p:nvPr>
        </p:nvSpPr>
        <p:spPr>
          <a:xfrm>
            <a:off x="381000" y="1447800"/>
            <a:ext cx="7277100" cy="4027170"/>
          </a:xfrm>
        </p:spPr>
        <p:txBody>
          <a:bodyPr>
            <a:normAutofit/>
          </a:bodyPr>
          <a:lstStyle/>
          <a:p>
            <a:pPr>
              <a:defRPr/>
            </a:pPr>
            <a:r>
              <a:rPr lang="en-US" sz="1800" dirty="0"/>
              <a:t>Although this type of land valuation is no longer support by the  MN extension office it is still used in come counties in the state.  It is different from CPI in what it looks at to determine soil capabilities.</a:t>
            </a:r>
          </a:p>
          <a:p>
            <a:pPr lvl="1">
              <a:defRPr/>
            </a:pPr>
            <a:r>
              <a:rPr lang="en-US" dirty="0"/>
              <a:t>Soil properties</a:t>
            </a:r>
          </a:p>
          <a:p>
            <a:pPr lvl="1">
              <a:defRPr/>
            </a:pPr>
            <a:r>
              <a:rPr lang="en-US" dirty="0"/>
              <a:t>climate</a:t>
            </a:r>
          </a:p>
          <a:p>
            <a:pPr lvl="1">
              <a:defRPr/>
            </a:pPr>
            <a:r>
              <a:rPr lang="en-US" dirty="0"/>
              <a:t>Prevalent crop combinations</a:t>
            </a:r>
          </a:p>
          <a:p>
            <a:pPr lvl="1">
              <a:defRPr/>
            </a:pPr>
            <a:r>
              <a:rPr lang="en-US" dirty="0"/>
              <a:t>Market value of crops and cost of production</a:t>
            </a:r>
          </a:p>
          <a:p>
            <a:pPr lvl="1">
              <a:defRPr/>
            </a:pPr>
            <a:r>
              <a:rPr lang="en-US" dirty="0"/>
              <a:t>Rating are the same as CPI (100 – 0)</a:t>
            </a:r>
          </a:p>
          <a:p>
            <a:pPr lvl="1">
              <a:defRPr/>
            </a:pPr>
            <a:r>
              <a:rPr lang="en-US" dirty="0"/>
              <a:t>Specific to MN</a:t>
            </a:r>
          </a:p>
          <a:p>
            <a:pPr marL="0" indent="0">
              <a:buNone/>
              <a:defRPr/>
            </a:pPr>
            <a:endParaRPr lang="en-US" dirty="0"/>
          </a:p>
        </p:txBody>
      </p:sp>
    </p:spTree>
    <p:extLst>
      <p:ext uri="{BB962C8B-B14F-4D97-AF65-F5344CB8AC3E}">
        <p14:creationId xmlns:p14="http://schemas.microsoft.com/office/powerpoint/2010/main" val="101686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sz="2000" dirty="0"/>
              <a:t>Based on physical and chemical properties and hazards of flooding or ponding</a:t>
            </a:r>
          </a:p>
          <a:p>
            <a:pPr lvl="1">
              <a:defRPr/>
            </a:pPr>
            <a:r>
              <a:rPr lang="en-US" sz="2000" dirty="0"/>
              <a:t>Water capacity – quantity of water that the soil is capable of storing</a:t>
            </a:r>
          </a:p>
          <a:p>
            <a:pPr lvl="1">
              <a:defRPr/>
            </a:pPr>
            <a:r>
              <a:rPr lang="en-US" sz="2000" dirty="0"/>
              <a:t>Slope</a:t>
            </a:r>
          </a:p>
          <a:p>
            <a:pPr lvl="1">
              <a:defRPr/>
            </a:pPr>
            <a:r>
              <a:rPr lang="en-US" sz="2000" dirty="0"/>
              <a:t>Soil moisture status</a:t>
            </a:r>
          </a:p>
          <a:p>
            <a:pPr lvl="1">
              <a:defRPr/>
            </a:pPr>
            <a:r>
              <a:rPr lang="en-US" sz="2000" dirty="0" err="1"/>
              <a:t>Cation</a:t>
            </a:r>
            <a:r>
              <a:rPr lang="en-US" sz="2000" dirty="0"/>
              <a:t>-exchange capacity – how well the soil holds nutrients</a:t>
            </a:r>
          </a:p>
          <a:p>
            <a:pPr lvl="1">
              <a:defRPr/>
            </a:pPr>
            <a:r>
              <a:rPr lang="en-US" sz="2000" dirty="0"/>
              <a:t>Organic matter – plant and animal residue in the soil</a:t>
            </a:r>
          </a:p>
          <a:p>
            <a:pPr lvl="1">
              <a:defRPr/>
            </a:pPr>
            <a:r>
              <a:rPr lang="en-US" sz="2000" dirty="0"/>
              <a:t>Salinity</a:t>
            </a:r>
          </a:p>
          <a:p>
            <a:pPr>
              <a:defRPr/>
            </a:pPr>
            <a:r>
              <a:rPr lang="en-US" sz="2000" dirty="0"/>
              <a:t>Each different type of soil has a productivity rating assigned to it.</a:t>
            </a:r>
          </a:p>
          <a:p>
            <a:pPr>
              <a:defRPr/>
            </a:pPr>
            <a:r>
              <a:rPr lang="en-US" sz="2000" dirty="0"/>
              <a:t>100 highest 0 the lowest.</a:t>
            </a:r>
          </a:p>
          <a:p>
            <a:pPr>
              <a:defRPr/>
            </a:pPr>
            <a:r>
              <a:rPr lang="en-US" sz="2000" dirty="0"/>
              <a:t>You will see soil being marketed based on these CPI soil ratings.</a:t>
            </a:r>
          </a:p>
          <a:p>
            <a:pPr marL="0" indent="0">
              <a:buFont typeface="Wingdings" pitchFamily="2" charset="2"/>
              <a:buNone/>
              <a:defRPr/>
            </a:pPr>
            <a:endParaRPr lang="en-US" sz="2000" dirty="0"/>
          </a:p>
          <a:p>
            <a:pPr>
              <a:defRPr/>
            </a:pPr>
            <a:endParaRPr lang="en-US" sz="2000" dirty="0"/>
          </a:p>
        </p:txBody>
      </p:sp>
      <p:sp>
        <p:nvSpPr>
          <p:cNvPr id="2" name="Title 1"/>
          <p:cNvSpPr>
            <a:spLocks noGrp="1"/>
          </p:cNvSpPr>
          <p:nvPr>
            <p:ph type="title"/>
          </p:nvPr>
        </p:nvSpPr>
        <p:spPr/>
        <p:txBody>
          <a:bodyPr>
            <a:normAutofit fontScale="90000"/>
          </a:bodyPr>
          <a:lstStyle/>
          <a:p>
            <a:pPr>
              <a:defRPr/>
            </a:pPr>
            <a:r>
              <a:rPr lang="en-US" dirty="0"/>
              <a:t>CPI (crop productivity index) soil ratings</a:t>
            </a:r>
          </a:p>
        </p:txBody>
      </p:sp>
    </p:spTree>
    <p:extLst>
      <p:ext uri="{BB962C8B-B14F-4D97-AF65-F5344CB8AC3E}">
        <p14:creationId xmlns:p14="http://schemas.microsoft.com/office/powerpoint/2010/main" val="2175588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828800"/>
          </a:xfrm>
        </p:spPr>
        <p:txBody>
          <a:bodyPr>
            <a:normAutofit fontScale="90000"/>
          </a:bodyPr>
          <a:lstStyle/>
          <a:p>
            <a:r>
              <a:rPr lang="en-US" dirty="0"/>
              <a:t>What is the differences between the two soil rating systems?</a:t>
            </a:r>
          </a:p>
        </p:txBody>
      </p:sp>
      <p:sp>
        <p:nvSpPr>
          <p:cNvPr id="3" name="Content Placeholder 2"/>
          <p:cNvSpPr>
            <a:spLocks noGrp="1"/>
          </p:cNvSpPr>
          <p:nvPr>
            <p:ph idx="1"/>
          </p:nvPr>
        </p:nvSpPr>
        <p:spPr>
          <a:xfrm>
            <a:off x="457200" y="2133600"/>
            <a:ext cx="8229600" cy="3962400"/>
          </a:xfrm>
        </p:spPr>
        <p:txBody>
          <a:bodyPr>
            <a:normAutofit/>
          </a:bodyPr>
          <a:lstStyle/>
          <a:p>
            <a:r>
              <a:rPr lang="en-US" dirty="0"/>
              <a:t>CER Ratings			CPI Ratings</a:t>
            </a:r>
          </a:p>
          <a:p>
            <a:r>
              <a:rPr lang="en-US" sz="1200" dirty="0"/>
              <a:t>Assumes a moderate level of management.      	           Assumes a moderate level of management.</a:t>
            </a:r>
          </a:p>
          <a:p>
            <a:r>
              <a:rPr lang="en-US" sz="1200" dirty="0"/>
              <a:t>Growing degree days used		           Growing degree days not used</a:t>
            </a:r>
          </a:p>
          <a:p>
            <a:r>
              <a:rPr lang="en-US" sz="1200" dirty="0"/>
              <a:t>Average rainfall used		            	           Average rainfall not used</a:t>
            </a:r>
          </a:p>
          <a:p>
            <a:r>
              <a:rPr lang="en-US" sz="1200" dirty="0"/>
              <a:t>Production costs were factored in	            	           Production costs not considered</a:t>
            </a:r>
          </a:p>
          <a:p>
            <a:r>
              <a:rPr lang="en-US" sz="1200" dirty="0"/>
              <a:t>Chemical/physical soil properties not used      	           Chemical/physical soil properties used</a:t>
            </a:r>
          </a:p>
          <a:p>
            <a:r>
              <a:rPr lang="en-US" sz="1200" dirty="0"/>
              <a:t>Drainage not considered a factor	       	           Soil drainage is factored in</a:t>
            </a:r>
          </a:p>
          <a:p>
            <a:r>
              <a:rPr lang="en-US" sz="1200" dirty="0"/>
              <a:t>Same soil CER will vary by county	      	           Same CPI soil type is the same throughout the state				             </a:t>
            </a:r>
            <a:endParaRPr lang="en-US" sz="1200" b="1" dirty="0"/>
          </a:p>
          <a:p>
            <a:endParaRPr lang="en-US" sz="1200" b="1" dirty="0"/>
          </a:p>
          <a:p>
            <a:r>
              <a:rPr lang="en-US" sz="1800" b="1" dirty="0"/>
              <a:t>The CPI Soil Rating </a:t>
            </a:r>
            <a:r>
              <a:rPr lang="en-US" sz="1800" b="1" u="sng" dirty="0"/>
              <a:t>more accurately reflects the actual productivity of soils </a:t>
            </a:r>
            <a:r>
              <a:rPr lang="en-US" sz="1800" b="1" dirty="0"/>
              <a:t>and is based largely on each soil type’s actual ability to produce a crop. </a:t>
            </a:r>
            <a:r>
              <a:rPr lang="en-US" sz="1200" dirty="0"/>
              <a:t>	</a:t>
            </a:r>
          </a:p>
        </p:txBody>
      </p:sp>
    </p:spTree>
    <p:extLst>
      <p:ext uri="{BB962C8B-B14F-4D97-AF65-F5344CB8AC3E}">
        <p14:creationId xmlns:p14="http://schemas.microsoft.com/office/powerpoint/2010/main" val="2099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C80DC8-23E4-B69E-586A-05D4A4F57EC6}"/>
              </a:ext>
            </a:extLst>
          </p:cNvPr>
          <p:cNvSpPr>
            <a:spLocks noGrp="1"/>
          </p:cNvSpPr>
          <p:nvPr>
            <p:ph idx="1"/>
          </p:nvPr>
        </p:nvSpPr>
        <p:spPr/>
        <p:txBody>
          <a:bodyPr/>
          <a:lstStyle/>
          <a:p>
            <a:pPr marL="0" indent="0">
              <a:buNone/>
            </a:pPr>
            <a:endParaRPr lang="en-US" dirty="0"/>
          </a:p>
          <a:p>
            <a:pPr marL="0" indent="0">
              <a:buNone/>
            </a:pPr>
            <a:endParaRPr lang="en-US" dirty="0"/>
          </a:p>
          <a:p>
            <a:r>
              <a:rPr lang="en-US" dirty="0"/>
              <a:t>Web Soil Survey</a:t>
            </a:r>
          </a:p>
          <a:p>
            <a:pPr lvl="1"/>
            <a:r>
              <a:rPr lang="en-US" dirty="0">
                <a:hlinkClick r:id="rId2"/>
              </a:rPr>
              <a:t>https://websoilsurvey.nrcs.usda.gov/app/</a:t>
            </a:r>
            <a:endParaRPr lang="en-US" dirty="0"/>
          </a:p>
          <a:p>
            <a:pPr lvl="1"/>
            <a:endParaRPr lang="en-US" dirty="0"/>
          </a:p>
          <a:p>
            <a:r>
              <a:rPr lang="en-US" dirty="0"/>
              <a:t>Acre View</a:t>
            </a:r>
          </a:p>
          <a:p>
            <a:pPr lvl="1"/>
            <a:r>
              <a:rPr lang="en-US" dirty="0">
                <a:hlinkClick r:id="rId3"/>
              </a:rPr>
              <a:t>https://www.acrevalue.com/</a:t>
            </a:r>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4D547ADF-11EB-12E4-2FE9-3934B0845770}"/>
              </a:ext>
            </a:extLst>
          </p:cNvPr>
          <p:cNvSpPr>
            <a:spLocks noGrp="1"/>
          </p:cNvSpPr>
          <p:nvPr>
            <p:ph type="title"/>
          </p:nvPr>
        </p:nvSpPr>
        <p:spPr>
          <a:xfrm>
            <a:off x="228600" y="381000"/>
            <a:ext cx="8229600" cy="1295400"/>
          </a:xfrm>
        </p:spPr>
        <p:txBody>
          <a:bodyPr>
            <a:normAutofit fontScale="90000"/>
          </a:bodyPr>
          <a:lstStyle/>
          <a:p>
            <a:br>
              <a:rPr lang="en-US" dirty="0"/>
            </a:br>
            <a:br>
              <a:rPr lang="en-US" dirty="0"/>
            </a:br>
            <a:r>
              <a:rPr lang="en-US" dirty="0"/>
              <a:t>Places to find CPI Ratings</a:t>
            </a:r>
            <a:br>
              <a:rPr lang="en-US" dirty="0"/>
            </a:br>
            <a:endParaRPr lang="en-US" dirty="0"/>
          </a:p>
        </p:txBody>
      </p:sp>
    </p:spTree>
    <p:extLst>
      <p:ext uri="{BB962C8B-B14F-4D97-AF65-F5344CB8AC3E}">
        <p14:creationId xmlns:p14="http://schemas.microsoft.com/office/powerpoint/2010/main" val="510121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52E3-16B8-4CC9-8215-F4C44B1B3AF1}"/>
              </a:ext>
            </a:extLst>
          </p:cNvPr>
          <p:cNvSpPr>
            <a:spLocks noGrp="1"/>
          </p:cNvSpPr>
          <p:nvPr>
            <p:ph type="ctrTitle"/>
          </p:nvPr>
        </p:nvSpPr>
        <p:spPr/>
        <p:txBody>
          <a:bodyPr/>
          <a:lstStyle/>
          <a:p>
            <a:r>
              <a:rPr lang="en-US" dirty="0"/>
              <a:t>McLeod’s Transition</a:t>
            </a:r>
          </a:p>
        </p:txBody>
      </p:sp>
      <p:sp>
        <p:nvSpPr>
          <p:cNvPr id="3" name="Subtitle 2">
            <a:extLst>
              <a:ext uri="{FF2B5EF4-FFF2-40B4-BE49-F238E27FC236}">
                <a16:creationId xmlns:a16="http://schemas.microsoft.com/office/drawing/2014/main" id="{514D57B7-0D2E-4D33-8F45-508D192EB0C4}"/>
              </a:ext>
            </a:extLst>
          </p:cNvPr>
          <p:cNvSpPr>
            <a:spLocks noGrp="1"/>
          </p:cNvSpPr>
          <p:nvPr>
            <p:ph type="subTitle" idx="1"/>
          </p:nvPr>
        </p:nvSpPr>
        <p:spPr/>
        <p:txBody>
          <a:bodyPr>
            <a:normAutofit/>
          </a:bodyPr>
          <a:lstStyle/>
          <a:p>
            <a:r>
              <a:rPr lang="en-US" sz="4500" dirty="0"/>
              <a:t>From ABC to CPI</a:t>
            </a:r>
          </a:p>
        </p:txBody>
      </p:sp>
    </p:spTree>
    <p:extLst>
      <p:ext uri="{BB962C8B-B14F-4D97-AF65-F5344CB8AC3E}">
        <p14:creationId xmlns:p14="http://schemas.microsoft.com/office/powerpoint/2010/main" val="352695803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880</TotalTime>
  <Words>1500</Words>
  <Application>Microsoft Office PowerPoint</Application>
  <PresentationFormat>On-screen Show (4:3)</PresentationFormat>
  <Paragraphs>515</Paragraphs>
  <Slides>25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Cambria</vt:lpstr>
      <vt:lpstr>Vrinda</vt:lpstr>
      <vt:lpstr>Wingdings</vt:lpstr>
      <vt:lpstr>Wingdings 2</vt:lpstr>
      <vt:lpstr>Paper</vt:lpstr>
      <vt:lpstr>MCLEOD COUNTY  CROP PRODUCTION INDEX Presentation by  Sue Schulz, County Assessor </vt:lpstr>
      <vt:lpstr> Where do these CPI soil rating numbers come from? </vt:lpstr>
      <vt:lpstr>PowerPoint Presentation</vt:lpstr>
      <vt:lpstr>Soil Properties </vt:lpstr>
      <vt:lpstr>CER (crop equivalency rating) </vt:lpstr>
      <vt:lpstr>CPI (crop productivity index) soil ratings</vt:lpstr>
      <vt:lpstr>What is the differences between the two soil rating systems?</vt:lpstr>
      <vt:lpstr>  Places to find CPI Ratings </vt:lpstr>
      <vt:lpstr>McLeod’s Transition</vt:lpstr>
      <vt:lpstr>How we converted from ABC to CPI soil ratings</vt:lpstr>
      <vt:lpstr>PowerPoint Presentation</vt:lpstr>
      <vt:lpstr>PowerPoint Presentation</vt:lpstr>
      <vt:lpstr>PowerPoint Presentation</vt:lpstr>
      <vt:lpstr>PowerPoint Presentation</vt:lpstr>
      <vt:lpstr>PowerPoint Presentation</vt:lpstr>
      <vt:lpstr>PowerPoint Presentation</vt:lpstr>
      <vt:lpstr>ABC Breakdown</vt:lpstr>
      <vt:lpstr>CPI Breakdown</vt:lpstr>
      <vt:lpstr>PowerPoint Presentation</vt:lpstr>
      <vt:lpstr>Starting Point </vt:lpstr>
      <vt:lpstr>Next Step</vt:lpstr>
      <vt:lpstr>PowerPoint Presentation</vt:lpstr>
      <vt:lpstr>Sales Ratio </vt:lpstr>
      <vt:lpstr>Value Changes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Schulz</dc:creator>
  <cp:lastModifiedBy>Sue Schulz</cp:lastModifiedBy>
  <cp:revision>42</cp:revision>
  <dcterms:created xsi:type="dcterms:W3CDTF">2016-03-14T19:46:09Z</dcterms:created>
  <dcterms:modified xsi:type="dcterms:W3CDTF">2023-09-19T16:03:46Z</dcterms:modified>
</cp:coreProperties>
</file>